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ha8io0c1zCVziQDlVtM+x05sMH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C2A904-77EC-4D91-9525-F2A7063585EE}">
  <a:tblStyle styleId="{39C2A904-77EC-4D91-9525-F2A7063585E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522" y="8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SPEAKING: </a:t>
            </a:r>
            <a:endParaRPr dirty="0"/>
          </a:p>
          <a:p>
            <a:pPr marL="0" lvl="0" indent="0" algn="l" rtl="0">
              <a:spcBef>
                <a:spcPts val="0"/>
              </a:spcBef>
              <a:spcAft>
                <a:spcPts val="0"/>
              </a:spcAft>
              <a:buNone/>
            </a:pPr>
            <a:r>
              <a:rPr lang="en-US" dirty="0"/>
              <a:t>Jayde: intro </a:t>
            </a:r>
            <a:br>
              <a:rPr lang="en-US" dirty="0"/>
            </a:br>
            <a:r>
              <a:rPr lang="en-US" dirty="0"/>
              <a:t>Cory: results</a:t>
            </a:r>
            <a:endParaRPr dirty="0"/>
          </a:p>
          <a:p>
            <a:pPr marL="0" lvl="0" indent="0" algn="l" rtl="0">
              <a:spcBef>
                <a:spcPts val="0"/>
              </a:spcBef>
              <a:spcAft>
                <a:spcPts val="0"/>
              </a:spcAft>
              <a:buNone/>
            </a:pPr>
            <a:r>
              <a:rPr lang="en-US" dirty="0"/>
              <a:t>Elizabeth: results </a:t>
            </a:r>
            <a:endParaRPr dirty="0"/>
          </a:p>
          <a:p>
            <a:pPr marL="0" lvl="0" indent="0" algn="l" rtl="0">
              <a:spcBef>
                <a:spcPts val="0"/>
              </a:spcBef>
              <a:spcAft>
                <a:spcPts val="0"/>
              </a:spcAft>
              <a:buNone/>
            </a:pPr>
            <a:r>
              <a:rPr lang="en-US" dirty="0" err="1"/>
              <a:t>Onieta</a:t>
            </a:r>
            <a:r>
              <a:rPr lang="en-US" dirty="0"/>
              <a:t>: methods</a:t>
            </a:r>
            <a:endParaRPr dirty="0"/>
          </a:p>
          <a:p>
            <a:pPr marL="0" lvl="0" indent="0" algn="l" rtl="0">
              <a:spcBef>
                <a:spcPts val="0"/>
              </a:spcBef>
              <a:spcAft>
                <a:spcPts val="0"/>
              </a:spcAft>
              <a:buNone/>
            </a:pPr>
            <a:r>
              <a:rPr lang="en-US" dirty="0"/>
              <a:t>Nik: discussion/conclusion</a:t>
            </a:r>
            <a:endParaRPr dirty="0"/>
          </a:p>
        </p:txBody>
      </p:sp>
      <p:sp>
        <p:nvSpPr>
          <p:cNvPr id="78" name="Google Shape;7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3292475" y="10226675"/>
            <a:ext cx="37306249" cy="70548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9" name="Google Shape;9;p3"/>
          <p:cNvSpPr txBox="1">
            <a:spLocks noGrp="1"/>
          </p:cNvSpPr>
          <p:nvPr>
            <p:ph type="subTitle" idx="1"/>
          </p:nvPr>
        </p:nvSpPr>
        <p:spPr>
          <a:xfrm>
            <a:off x="6583363" y="18653125"/>
            <a:ext cx="30724474" cy="8413750"/>
          </a:xfrm>
          <a:prstGeom prst="rect">
            <a:avLst/>
          </a:prstGeom>
          <a:noFill/>
          <a:ln>
            <a:noFill/>
          </a:ln>
        </p:spPr>
        <p:txBody>
          <a:bodyPr spcFirstLastPara="1" wrap="square" lIns="91425" tIns="45700" rIns="91425" bIns="45700" anchor="t" anchorCtr="0">
            <a:noAutofit/>
          </a:bodyPr>
          <a:lstStyle>
            <a:lvl1pPr marR="0" lvl="0" algn="ctr" rtl="0">
              <a:spcBef>
                <a:spcPts val="3300"/>
              </a:spcBef>
              <a:spcAft>
                <a:spcPts val="0"/>
              </a:spcAft>
              <a:buClr>
                <a:schemeClr val="dk1"/>
              </a:buClr>
              <a:buSzPts val="16500"/>
              <a:buFont typeface="Arial"/>
              <a:buNone/>
              <a:defRPr sz="16500" b="0" i="0" u="none" strike="noStrike" cap="none">
                <a:solidFill>
                  <a:schemeClr val="dk1"/>
                </a:solidFill>
                <a:latin typeface="Arial"/>
                <a:ea typeface="Arial"/>
                <a:cs typeface="Arial"/>
                <a:sym typeface="Arial"/>
              </a:defRPr>
            </a:lvl1pPr>
            <a:lvl2pPr marR="0" lvl="1" algn="ctr" rtl="0">
              <a:spcBef>
                <a:spcPts val="2880"/>
              </a:spcBef>
              <a:spcAft>
                <a:spcPts val="0"/>
              </a:spcAft>
              <a:buClr>
                <a:schemeClr val="dk1"/>
              </a:buClr>
              <a:buSzPts val="14400"/>
              <a:buFont typeface="Arial"/>
              <a:buNone/>
              <a:defRPr sz="14400" b="0" i="0" u="none" strike="noStrike" cap="none">
                <a:solidFill>
                  <a:schemeClr val="dk1"/>
                </a:solidFill>
                <a:latin typeface="Arial"/>
                <a:ea typeface="Arial"/>
                <a:cs typeface="Arial"/>
                <a:sym typeface="Arial"/>
              </a:defRPr>
            </a:lvl2pPr>
            <a:lvl3pPr marR="0" lvl="2" algn="ctr" rtl="0">
              <a:spcBef>
                <a:spcPts val="2460"/>
              </a:spcBef>
              <a:spcAft>
                <a:spcPts val="0"/>
              </a:spcAft>
              <a:buClr>
                <a:schemeClr val="dk1"/>
              </a:buClr>
              <a:buSzPts val="12300"/>
              <a:buFont typeface="Arial"/>
              <a:buNone/>
              <a:defRPr sz="12300" b="0" i="0" u="none" strike="noStrike" cap="none">
                <a:solidFill>
                  <a:schemeClr val="dk1"/>
                </a:solidFill>
                <a:latin typeface="Arial"/>
                <a:ea typeface="Arial"/>
                <a:cs typeface="Arial"/>
                <a:sym typeface="Arial"/>
              </a:defRPr>
            </a:lvl3pPr>
            <a:lvl4pPr marR="0" lvl="3"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4pPr>
            <a:lvl5pPr marR="0" lvl="4"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5pPr>
            <a:lvl6pPr marR="0" lvl="5"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6pPr>
            <a:lvl7pPr marR="0" lvl="6"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7pPr>
            <a:lvl8pPr marR="0" lvl="7"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8pPr>
            <a:lvl9pPr marR="0" lvl="8" algn="ctr" rtl="0">
              <a:spcBef>
                <a:spcPts val="2080"/>
              </a:spcBef>
              <a:spcAft>
                <a:spcPts val="0"/>
              </a:spcAft>
              <a:buClr>
                <a:schemeClr val="dk1"/>
              </a:buClr>
              <a:buSzPts val="10400"/>
              <a:buFont typeface="Arial"/>
              <a:buNone/>
              <a:defRPr sz="104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66" name="Google Shape;66;p12"/>
          <p:cNvSpPr txBox="1">
            <a:spLocks noGrp="1"/>
          </p:cNvSpPr>
          <p:nvPr>
            <p:ph type="body" idx="1"/>
          </p:nvPr>
        </p:nvSpPr>
        <p:spPr>
          <a:xfrm rot="5400000">
            <a:off x="11083925" y="-1206500"/>
            <a:ext cx="21724937" cy="39501763"/>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rot="5400000">
            <a:off x="22716331" y="10425907"/>
            <a:ext cx="28087638" cy="9874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72" name="Google Shape;72;p13"/>
          <p:cNvSpPr txBox="1">
            <a:spLocks noGrp="1"/>
          </p:cNvSpPr>
          <p:nvPr>
            <p:ph type="body" idx="1"/>
          </p:nvPr>
        </p:nvSpPr>
        <p:spPr>
          <a:xfrm rot="5400000">
            <a:off x="2889251" y="625476"/>
            <a:ext cx="28087638" cy="29475111"/>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5" name="Google Shape;75;p13"/>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2195513" y="7681913"/>
            <a:ext cx="39501763" cy="21724937"/>
          </a:xfrm>
          <a:prstGeom prst="rect">
            <a:avLst/>
          </a:prstGeom>
          <a:noFill/>
          <a:ln>
            <a:noFill/>
          </a:ln>
        </p:spPr>
        <p:txBody>
          <a:bodyPr spcFirstLastPara="1" wrap="square" lIns="91425" tIns="45700" rIns="91425" bIns="45700"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467100" y="21153438"/>
            <a:ext cx="37307839" cy="65373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3467100" y="13952538"/>
            <a:ext cx="37307839" cy="7200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27" name="Google Shape;27;p6"/>
          <p:cNvSpPr txBox="1">
            <a:spLocks noGrp="1"/>
          </p:cNvSpPr>
          <p:nvPr>
            <p:ph type="body" idx="1"/>
          </p:nvPr>
        </p:nvSpPr>
        <p:spPr>
          <a:xfrm>
            <a:off x="2195513" y="7681913"/>
            <a:ext cx="19673887"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2"/>
          </p:nvPr>
        </p:nvSpPr>
        <p:spPr>
          <a:xfrm>
            <a:off x="22021800" y="7681913"/>
            <a:ext cx="19675475"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193925" y="1317625"/>
            <a:ext cx="39503351"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2193925" y="7369175"/>
            <a:ext cx="19392900"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2193925" y="10439400"/>
            <a:ext cx="19392900"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3"/>
          </p:nvPr>
        </p:nvSpPr>
        <p:spPr>
          <a:xfrm>
            <a:off x="22296438" y="7369175"/>
            <a:ext cx="19400837"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4"/>
          </p:nvPr>
        </p:nvSpPr>
        <p:spPr>
          <a:xfrm>
            <a:off x="22296438" y="10439400"/>
            <a:ext cx="19400837"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0" name="Google Shape;40;p7"/>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2195513" y="1319213"/>
            <a:ext cx="39501763"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43" name="Google Shape;43;p8"/>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5" name="Google Shape;45;p8"/>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193925" y="1311275"/>
            <a:ext cx="14439900" cy="557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2" name="Google Shape;52;p10"/>
          <p:cNvSpPr txBox="1">
            <a:spLocks noGrp="1"/>
          </p:cNvSpPr>
          <p:nvPr>
            <p:ph type="body" idx="1"/>
          </p:nvPr>
        </p:nvSpPr>
        <p:spPr>
          <a:xfrm>
            <a:off x="17160875" y="1311275"/>
            <a:ext cx="24536399" cy="2809398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2"/>
          </p:nvPr>
        </p:nvSpPr>
        <p:spPr>
          <a:xfrm>
            <a:off x="2193925" y="6888163"/>
            <a:ext cx="14439900" cy="22517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8602663" y="23042563"/>
            <a:ext cx="26335038" cy="2720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9" name="Google Shape;59;p11"/>
          <p:cNvSpPr>
            <a:spLocks noGrp="1"/>
          </p:cNvSpPr>
          <p:nvPr>
            <p:ph type="pic" idx="2"/>
          </p:nvPr>
        </p:nvSpPr>
        <p:spPr>
          <a:xfrm>
            <a:off x="8602663" y="2941638"/>
            <a:ext cx="26335038" cy="1975008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0" name="Google Shape;60;p11"/>
          <p:cNvSpPr txBox="1">
            <a:spLocks noGrp="1"/>
          </p:cNvSpPr>
          <p:nvPr>
            <p:ph type="body" idx="1"/>
          </p:nvPr>
        </p:nvSpPr>
        <p:spPr>
          <a:xfrm>
            <a:off x="8602663" y="25763538"/>
            <a:ext cx="26335038" cy="38623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dt" idx="10"/>
          </p:nvPr>
        </p:nvSpPr>
        <p:spPr>
          <a:xfrm>
            <a:off x="2195513" y="29978350"/>
            <a:ext cx="102409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ftr" idx="11"/>
          </p:nvPr>
        </p:nvSpPr>
        <p:spPr>
          <a:xfrm>
            <a:off x="14997113" y="29978350"/>
            <a:ext cx="13898562" cy="2286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31456313" y="29978350"/>
            <a:ext cx="10240962" cy="2286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30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30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30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3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p:nvPr/>
        </p:nvSpPr>
        <p:spPr>
          <a:xfrm>
            <a:off x="0" y="0"/>
            <a:ext cx="43891199" cy="4876800"/>
          </a:xfrm>
          <a:prstGeom prst="rect">
            <a:avLst/>
          </a:prstGeom>
          <a:solidFill>
            <a:srgbClr val="183F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1.png"/><Relationship Id="rId18" Type="http://schemas.openxmlformats.org/officeDocument/2006/relationships/image" Target="../media/image6.png"/><Relationship Id="rId3" Type="http://schemas.microsoft.com/office/2007/relationships/media" Target="../media/media2.m4a"/><Relationship Id="rId21" Type="http://schemas.openxmlformats.org/officeDocument/2006/relationships/image" Target="../media/image9.png"/><Relationship Id="rId7" Type="http://schemas.microsoft.com/office/2007/relationships/media" Target="../media/media4.m4a"/><Relationship Id="rId12" Type="http://schemas.openxmlformats.org/officeDocument/2006/relationships/notesSlide" Target="../notesSlides/notesSlide1.xml"/><Relationship Id="rId17" Type="http://schemas.openxmlformats.org/officeDocument/2006/relationships/image" Target="../media/image5.png"/><Relationship Id="rId2" Type="http://schemas.openxmlformats.org/officeDocument/2006/relationships/audio" Target="../media/media1.m4a"/><Relationship Id="rId16" Type="http://schemas.openxmlformats.org/officeDocument/2006/relationships/image" Target="../media/image4.png"/><Relationship Id="rId20" Type="http://schemas.openxmlformats.org/officeDocument/2006/relationships/image" Target="../media/image8.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slideLayout" Target="../slideLayouts/slideLayout1.xml"/><Relationship Id="rId5" Type="http://schemas.microsoft.com/office/2007/relationships/media" Target="../media/media3.m4a"/><Relationship Id="rId15" Type="http://schemas.openxmlformats.org/officeDocument/2006/relationships/image" Target="../media/image3.png"/><Relationship Id="rId10" Type="http://schemas.openxmlformats.org/officeDocument/2006/relationships/audio" Target="../media/media5.m4a"/><Relationship Id="rId19" Type="http://schemas.openxmlformats.org/officeDocument/2006/relationships/image" Target="../media/image7.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 descr="light blue line dot.png"/>
          <p:cNvPicPr preferRelativeResize="0"/>
          <p:nvPr/>
        </p:nvPicPr>
        <p:blipFill rotWithShape="1">
          <a:blip r:embed="rId13">
            <a:alphaModFix/>
          </a:blip>
          <a:srcRect l="78696"/>
          <a:stretch/>
        </p:blipFill>
        <p:spPr>
          <a:xfrm>
            <a:off x="11658600" y="4191000"/>
            <a:ext cx="2289548" cy="10747748"/>
          </a:xfrm>
          <a:prstGeom prst="rect">
            <a:avLst/>
          </a:prstGeom>
          <a:noFill/>
          <a:ln>
            <a:noFill/>
          </a:ln>
        </p:spPr>
      </p:pic>
      <p:sp>
        <p:nvSpPr>
          <p:cNvPr id="81" name="Google Shape;81;p1"/>
          <p:cNvSpPr/>
          <p:nvPr/>
        </p:nvSpPr>
        <p:spPr>
          <a:xfrm>
            <a:off x="0" y="4873000"/>
            <a:ext cx="11658600" cy="9906600"/>
          </a:xfrm>
          <a:prstGeom prst="rect">
            <a:avLst/>
          </a:prstGeom>
          <a:solidFill>
            <a:srgbClr val="151E37">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chemeClr val="lt1"/>
              </a:solidFill>
              <a:latin typeface="Arial"/>
              <a:ea typeface="Arial"/>
              <a:cs typeface="Arial"/>
              <a:sym typeface="Arial"/>
            </a:endParaRPr>
          </a:p>
        </p:txBody>
      </p:sp>
      <p:sp>
        <p:nvSpPr>
          <p:cNvPr id="82" name="Google Shape;82;p1"/>
          <p:cNvSpPr txBox="1"/>
          <p:nvPr/>
        </p:nvSpPr>
        <p:spPr>
          <a:xfrm>
            <a:off x="914400" y="16223688"/>
            <a:ext cx="10317900" cy="5824661"/>
          </a:xfrm>
          <a:prstGeom prst="rect">
            <a:avLst/>
          </a:prstGeom>
          <a:noFill/>
          <a:ln>
            <a:noFill/>
          </a:ln>
        </p:spPr>
        <p:txBody>
          <a:bodyPr spcFirstLastPara="1" wrap="square" lIns="137150" tIns="68575" rIns="137150" bIns="6857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200" dirty="0">
                <a:solidFill>
                  <a:schemeClr val="dk1"/>
                </a:solidFill>
                <a:latin typeface="Times New Roman"/>
                <a:ea typeface="Times New Roman"/>
                <a:cs typeface="Times New Roman"/>
                <a:sym typeface="Times New Roman"/>
              </a:rPr>
              <a:t>The objective of this study is to better understand how adult patients in rural Kentucky who have at least one chronic medical condition perceive their role in team-based care. The research group hopes to discover whether patients understand their influence on the treatment plan and the importance of their role as a member of their healthcare team, whether they have an active or passive role in the management of their care, and whether or not they feel comfortable discussing their opinions with their provider. </a:t>
            </a:r>
            <a:endParaRPr sz="3200" dirty="0">
              <a:solidFill>
                <a:schemeClr val="dk1"/>
              </a:solidFill>
              <a:latin typeface="Times New Roman"/>
              <a:ea typeface="Times New Roman"/>
              <a:cs typeface="Times New Roman"/>
              <a:sym typeface="Times New Roman"/>
            </a:endParaRPr>
          </a:p>
          <a:p>
            <a:pPr marL="0" marR="0" lvl="0" indent="0" algn="l" rtl="0">
              <a:lnSpc>
                <a:spcPct val="120000"/>
              </a:lnSpc>
              <a:spcBef>
                <a:spcPts val="1500"/>
              </a:spcBef>
              <a:spcAft>
                <a:spcPts val="0"/>
              </a:spcAft>
              <a:buNone/>
            </a:pPr>
            <a:endParaRPr sz="2150" dirty="0">
              <a:solidFill>
                <a:schemeClr val="dk1"/>
              </a:solidFill>
            </a:endParaRPr>
          </a:p>
        </p:txBody>
      </p:sp>
      <p:sp>
        <p:nvSpPr>
          <p:cNvPr id="83" name="Google Shape;83;p1"/>
          <p:cNvSpPr txBox="1"/>
          <p:nvPr/>
        </p:nvSpPr>
        <p:spPr>
          <a:xfrm>
            <a:off x="914400" y="15243976"/>
            <a:ext cx="9448800" cy="7851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a:solidFill>
                  <a:srgbClr val="005DAA"/>
                </a:solidFill>
                <a:latin typeface="Arial"/>
                <a:ea typeface="Arial"/>
                <a:cs typeface="Arial"/>
                <a:sym typeface="Arial"/>
              </a:rPr>
              <a:t>PURPOSE</a:t>
            </a:r>
            <a:r>
              <a:rPr lang="en-US" sz="4200" b="1" i="0" u="none" strike="noStrike" cap="none">
                <a:solidFill>
                  <a:srgbClr val="005DAA"/>
                </a:solidFill>
                <a:latin typeface="Arial"/>
                <a:ea typeface="Arial"/>
                <a:cs typeface="Arial"/>
                <a:sym typeface="Arial"/>
              </a:rPr>
              <a:t> </a:t>
            </a:r>
            <a:r>
              <a:rPr lang="en-US" sz="4000" b="1" i="0" u="none" strike="noStrike" cap="none">
                <a:solidFill>
                  <a:srgbClr val="005DAA"/>
                </a:solidFill>
                <a:latin typeface="Arial"/>
                <a:ea typeface="Arial"/>
                <a:cs typeface="Arial"/>
                <a:sym typeface="Arial"/>
              </a:rPr>
              <a:t>OF STUDY</a:t>
            </a:r>
            <a:endParaRPr sz="4000" b="1" i="0" u="none" strike="noStrike" cap="none">
              <a:solidFill>
                <a:srgbClr val="005DAA"/>
              </a:solidFill>
              <a:latin typeface="Arial"/>
              <a:ea typeface="Arial"/>
              <a:cs typeface="Arial"/>
              <a:sym typeface="Arial"/>
            </a:endParaRPr>
          </a:p>
        </p:txBody>
      </p:sp>
      <p:sp>
        <p:nvSpPr>
          <p:cNvPr id="84" name="Google Shape;84;p1"/>
          <p:cNvSpPr txBox="1"/>
          <p:nvPr/>
        </p:nvSpPr>
        <p:spPr>
          <a:xfrm>
            <a:off x="1000500" y="23628913"/>
            <a:ext cx="10145700" cy="8722800"/>
          </a:xfrm>
          <a:prstGeom prst="rect">
            <a:avLst/>
          </a:prstGeom>
          <a:noFill/>
          <a:ln>
            <a:noFill/>
          </a:ln>
        </p:spPr>
        <p:txBody>
          <a:bodyPr spcFirstLastPara="1" wrap="square" lIns="137150" tIns="68575" rIns="137150" bIns="68575" anchor="t" anchorCtr="0">
            <a:spAutoFit/>
          </a:bodyPr>
          <a:lstStyle/>
          <a:p>
            <a:pPr marL="0" lvl="0" indent="0" algn="l" rtl="0">
              <a:lnSpc>
                <a:spcPct val="115000"/>
              </a:lnSpc>
              <a:spcBef>
                <a:spcPts val="0"/>
              </a:spcBef>
              <a:spcAft>
                <a:spcPts val="0"/>
              </a:spcAft>
              <a:buSzPts val="1100"/>
              <a:buNone/>
            </a:pPr>
            <a:r>
              <a:rPr lang="en-US" sz="3200">
                <a:solidFill>
                  <a:schemeClr val="dk1"/>
                </a:solidFill>
                <a:latin typeface="Times New Roman"/>
                <a:ea typeface="Times New Roman"/>
                <a:cs typeface="Times New Roman"/>
                <a:sym typeface="Times New Roman"/>
              </a:rPr>
              <a:t>The survey Patient’s Perceptions of Team Based Care is an 18 question Likert scale survey. It was administered to a convenience sample of patients in H2 Health (a small rural physical therapy clinic in Richmond KY) and at Primary Plus clinics in Maysville, Vanceburg, Augusta, Flemingsburg, Ashland, Tollesboro, and Grayson Kentucky. Additionally, the survey was released as a clickable link on a social media platform such as facebook to allow for a broader range of participants. The survey was designed around a 6th grade reading level with voluntary response and open between January 15 to February 20, 2021. A total of 1,045 surveys were completed. After raw data was cleaned and exclusions were removed a total of 469 surveys were analyzed. </a:t>
            </a:r>
            <a:endParaRPr sz="3200">
              <a:solidFill>
                <a:schemeClr val="dk1"/>
              </a:solidFill>
              <a:latin typeface="Times New Roman"/>
              <a:ea typeface="Times New Roman"/>
              <a:cs typeface="Times New Roman"/>
              <a:sym typeface="Times New Roman"/>
            </a:endParaRPr>
          </a:p>
          <a:p>
            <a:pPr marL="0" marR="0" lvl="0" indent="0" algn="l" rtl="0">
              <a:lnSpc>
                <a:spcPct val="120000"/>
              </a:lnSpc>
              <a:spcBef>
                <a:spcPts val="1500"/>
              </a:spcBef>
              <a:spcAft>
                <a:spcPts val="0"/>
              </a:spcAft>
              <a:buNone/>
            </a:pPr>
            <a:endParaRPr sz="3000" b="0" i="0" u="none" strike="noStrike" cap="none">
              <a:solidFill>
                <a:schemeClr val="dk1"/>
              </a:solidFill>
              <a:latin typeface="Arial"/>
              <a:ea typeface="Arial"/>
              <a:cs typeface="Arial"/>
              <a:sym typeface="Arial"/>
            </a:endParaRPr>
          </a:p>
        </p:txBody>
      </p:sp>
      <p:sp>
        <p:nvSpPr>
          <p:cNvPr id="85" name="Google Shape;85;p1"/>
          <p:cNvSpPr txBox="1"/>
          <p:nvPr/>
        </p:nvSpPr>
        <p:spPr>
          <a:xfrm>
            <a:off x="1012950" y="22643975"/>
            <a:ext cx="9448800" cy="7851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200" b="1" i="0" u="none" strike="noStrike" cap="none">
                <a:solidFill>
                  <a:srgbClr val="005DAA"/>
                </a:solidFill>
                <a:latin typeface="Arial"/>
                <a:ea typeface="Arial"/>
                <a:cs typeface="Arial"/>
                <a:sym typeface="Arial"/>
              </a:rPr>
              <a:t>METHODS</a:t>
            </a:r>
            <a:endParaRPr sz="4200" b="1" i="0" u="none" strike="noStrike" cap="none">
              <a:solidFill>
                <a:srgbClr val="005DAA"/>
              </a:solidFill>
              <a:latin typeface="Arial"/>
              <a:ea typeface="Arial"/>
              <a:cs typeface="Arial"/>
              <a:sym typeface="Arial"/>
            </a:endParaRPr>
          </a:p>
        </p:txBody>
      </p:sp>
      <p:sp>
        <p:nvSpPr>
          <p:cNvPr id="86" name="Google Shape;86;p1"/>
          <p:cNvSpPr txBox="1"/>
          <p:nvPr/>
        </p:nvSpPr>
        <p:spPr>
          <a:xfrm>
            <a:off x="13563600" y="6629400"/>
            <a:ext cx="17449800" cy="6003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1500"/>
              </a:spcBef>
              <a:spcAft>
                <a:spcPts val="0"/>
              </a:spcAft>
              <a:buNone/>
            </a:pPr>
            <a:endParaRPr sz="3000" b="0" i="0" u="none" strike="noStrike" cap="none">
              <a:solidFill>
                <a:srgbClr val="000000"/>
              </a:solidFill>
              <a:latin typeface="Arial"/>
              <a:ea typeface="Arial"/>
              <a:cs typeface="Arial"/>
              <a:sym typeface="Arial"/>
            </a:endParaRPr>
          </a:p>
        </p:txBody>
      </p:sp>
      <p:sp>
        <p:nvSpPr>
          <p:cNvPr id="87" name="Google Shape;87;p1"/>
          <p:cNvSpPr txBox="1"/>
          <p:nvPr/>
        </p:nvSpPr>
        <p:spPr>
          <a:xfrm>
            <a:off x="13639800" y="5791200"/>
            <a:ext cx="9448800" cy="856645"/>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a:solidFill>
                  <a:srgbClr val="005DAA"/>
                </a:solidFill>
                <a:latin typeface="Arial"/>
                <a:ea typeface="Arial"/>
                <a:cs typeface="Arial"/>
                <a:sym typeface="Arial"/>
              </a:rPr>
              <a:t>RESULTS</a:t>
            </a:r>
            <a:endParaRPr sz="4000" b="1" i="0" u="none" strike="noStrike" cap="none">
              <a:solidFill>
                <a:srgbClr val="005DAA"/>
              </a:solidFill>
              <a:latin typeface="Arial"/>
              <a:ea typeface="Arial"/>
              <a:cs typeface="Arial"/>
              <a:sym typeface="Arial"/>
            </a:endParaRPr>
          </a:p>
        </p:txBody>
      </p:sp>
      <p:sp>
        <p:nvSpPr>
          <p:cNvPr id="88" name="Google Shape;88;p1"/>
          <p:cNvSpPr txBox="1"/>
          <p:nvPr/>
        </p:nvSpPr>
        <p:spPr>
          <a:xfrm>
            <a:off x="32308800" y="6629400"/>
            <a:ext cx="9448800" cy="12644700"/>
          </a:xfrm>
          <a:prstGeom prst="rect">
            <a:avLst/>
          </a:prstGeom>
          <a:noFill/>
          <a:ln>
            <a:noFill/>
          </a:ln>
        </p:spPr>
        <p:txBody>
          <a:bodyPr spcFirstLastPara="1" wrap="square" lIns="137150" tIns="68575" rIns="137150" bIns="68575" anchor="t" anchorCtr="0">
            <a:spAutoFit/>
          </a:bodyPr>
          <a:lstStyle/>
          <a:p>
            <a:pPr marL="457200" marR="0" lvl="0" indent="-431800" algn="l" rtl="0">
              <a:lnSpc>
                <a:spcPct val="100000"/>
              </a:lnSpc>
              <a:spcBef>
                <a:spcPts val="0"/>
              </a:spcBef>
              <a:spcAft>
                <a:spcPts val="0"/>
              </a:spcAft>
              <a:buSzPts val="3200"/>
              <a:buFont typeface="Times New Roman"/>
              <a:buChar char="●"/>
            </a:pPr>
            <a:r>
              <a:rPr lang="en-US" sz="3200">
                <a:latin typeface="Times New Roman"/>
                <a:ea typeface="Times New Roman"/>
                <a:cs typeface="Times New Roman"/>
                <a:sym typeface="Times New Roman"/>
              </a:rPr>
              <a:t>There was a significant difference between respondents level of education and whether they agreed that they had looked up information about their condition and treatment (p&lt;0.0001, r=0.164), with 95.9% of respondents with an associates degree or greater reported that they have looked up information regarding their healthcare.</a:t>
            </a:r>
            <a:endParaRPr sz="3200">
              <a:latin typeface="Times New Roman"/>
              <a:ea typeface="Times New Roman"/>
              <a:cs typeface="Times New Roman"/>
              <a:sym typeface="Times New Roman"/>
            </a:endParaRPr>
          </a:p>
          <a:p>
            <a:pPr marL="457200" marR="0" lvl="0" indent="-431800" algn="l" rtl="0">
              <a:lnSpc>
                <a:spcPct val="100000"/>
              </a:lnSpc>
              <a:spcBef>
                <a:spcPts val="0"/>
              </a:spcBef>
              <a:spcAft>
                <a:spcPts val="0"/>
              </a:spcAft>
              <a:buSzPts val="3200"/>
              <a:buFont typeface="Times New Roman"/>
              <a:buChar char="●"/>
            </a:pPr>
            <a:r>
              <a:rPr lang="en-US" sz="3200">
                <a:solidFill>
                  <a:schemeClr val="dk1"/>
                </a:solidFill>
                <a:latin typeface="Times New Roman"/>
                <a:ea typeface="Times New Roman"/>
                <a:cs typeface="Times New Roman"/>
                <a:sym typeface="Times New Roman"/>
              </a:rPr>
              <a:t>Few statistically significant differences were noted between the urban and rural populations; a significant difference was noted for the total number of diagnoses (urban having more) and the level of agreement for items 3, 4, and 10.</a:t>
            </a:r>
            <a:endParaRPr sz="3200">
              <a:solidFill>
                <a:schemeClr val="dk1"/>
              </a:solidFill>
              <a:latin typeface="Times New Roman"/>
              <a:ea typeface="Times New Roman"/>
              <a:cs typeface="Times New Roman"/>
              <a:sym typeface="Times New Roman"/>
            </a:endParaRPr>
          </a:p>
          <a:p>
            <a:pPr marL="457200" lvl="0" indent="-431800" algn="l" rtl="0">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35% of participants agreed that they had a final say in their treatment while disagreeing that “the doctor knows best and I should just do what they say.”</a:t>
            </a:r>
            <a:endParaRPr sz="3200">
              <a:solidFill>
                <a:schemeClr val="dk1"/>
              </a:solidFill>
              <a:latin typeface="Times New Roman"/>
              <a:ea typeface="Times New Roman"/>
              <a:cs typeface="Times New Roman"/>
              <a:sym typeface="Times New Roman"/>
            </a:endParaRPr>
          </a:p>
          <a:p>
            <a:pPr marL="457200" lvl="0" indent="-431800" algn="l" rtl="0">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78.4% of respondents agreed to both “I want to have an active role in my healthcare” and “My provider asked what I thought and listened to what I had to say.”</a:t>
            </a:r>
            <a:endParaRPr sz="3200">
              <a:solidFill>
                <a:schemeClr val="dk1"/>
              </a:solidFill>
              <a:latin typeface="Times New Roman"/>
              <a:ea typeface="Times New Roman"/>
              <a:cs typeface="Times New Roman"/>
              <a:sym typeface="Times New Roman"/>
            </a:endParaRPr>
          </a:p>
          <a:p>
            <a:pPr marL="457200" lvl="0" indent="-431800" algn="l" rtl="0">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Participants who responded that they want to take an active role were found to agree with action items related to participating in their care (items 7, 10, 11, 14, &amp; 17) with statistically significant differences and varying degrees of weak correlation (see figures)</a:t>
            </a:r>
            <a:endParaRPr sz="3200">
              <a:solidFill>
                <a:schemeClr val="dk1"/>
              </a:solidFill>
              <a:latin typeface="Times New Roman"/>
              <a:ea typeface="Times New Roman"/>
              <a:cs typeface="Times New Roman"/>
              <a:sym typeface="Times New Roman"/>
            </a:endParaRPr>
          </a:p>
          <a:p>
            <a:pPr marL="0" marR="0" lvl="0" indent="0" algn="l" rtl="0">
              <a:lnSpc>
                <a:spcPct val="120000"/>
              </a:lnSpc>
              <a:spcBef>
                <a:spcPts val="1500"/>
              </a:spcBef>
              <a:spcAft>
                <a:spcPts val="0"/>
              </a:spcAft>
              <a:buNone/>
            </a:pPr>
            <a:endParaRPr sz="3200" i="0" u="none" strike="noStrike" cap="none">
              <a:solidFill>
                <a:srgbClr val="000000"/>
              </a:solidFill>
              <a:latin typeface="Times New Roman"/>
              <a:ea typeface="Times New Roman"/>
              <a:cs typeface="Times New Roman"/>
              <a:sym typeface="Times New Roman"/>
            </a:endParaRPr>
          </a:p>
        </p:txBody>
      </p:sp>
      <p:sp>
        <p:nvSpPr>
          <p:cNvPr id="89" name="Google Shape;89;p1"/>
          <p:cNvSpPr txBox="1"/>
          <p:nvPr/>
        </p:nvSpPr>
        <p:spPr>
          <a:xfrm>
            <a:off x="32232600" y="5865436"/>
            <a:ext cx="9448800" cy="877163"/>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a:solidFill>
                  <a:srgbClr val="005DAA"/>
                </a:solidFill>
                <a:latin typeface="Arial"/>
                <a:ea typeface="Arial"/>
                <a:cs typeface="Arial"/>
                <a:sym typeface="Arial"/>
              </a:rPr>
              <a:t>SUMMARY OF RESULTS</a:t>
            </a:r>
            <a:endParaRPr sz="4000" b="1" i="0" u="none" strike="noStrike" cap="none">
              <a:solidFill>
                <a:srgbClr val="005DAA"/>
              </a:solidFill>
              <a:latin typeface="Arial"/>
              <a:ea typeface="Arial"/>
              <a:cs typeface="Arial"/>
              <a:sym typeface="Arial"/>
            </a:endParaRPr>
          </a:p>
        </p:txBody>
      </p:sp>
      <p:sp>
        <p:nvSpPr>
          <p:cNvPr id="90" name="Google Shape;90;p1"/>
          <p:cNvSpPr txBox="1"/>
          <p:nvPr/>
        </p:nvSpPr>
        <p:spPr>
          <a:xfrm>
            <a:off x="32232600" y="27344347"/>
            <a:ext cx="9448800" cy="6156900"/>
          </a:xfrm>
          <a:prstGeom prst="rect">
            <a:avLst/>
          </a:prstGeom>
          <a:noFill/>
          <a:ln>
            <a:noFill/>
          </a:ln>
        </p:spPr>
        <p:txBody>
          <a:bodyPr spcFirstLastPara="1" wrap="square" lIns="137150" tIns="68575" rIns="137150" bIns="68575" anchor="t" anchorCtr="0">
            <a:spAutoFit/>
          </a:bodyPr>
          <a:lstStyle/>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Crawford MJ. Systematic review of involving patients in the planning and development of health care. </a:t>
            </a:r>
            <a:r>
              <a:rPr lang="en-US" sz="2000" i="1" dirty="0" err="1">
                <a:solidFill>
                  <a:schemeClr val="dk1"/>
                </a:solidFill>
                <a:latin typeface="Times New Roman"/>
                <a:ea typeface="Times New Roman"/>
                <a:cs typeface="Times New Roman"/>
                <a:sym typeface="Times New Roman"/>
              </a:rPr>
              <a:t>Bmj</a:t>
            </a:r>
            <a:r>
              <a:rPr lang="en-US" sz="2000" dirty="0">
                <a:solidFill>
                  <a:schemeClr val="dk1"/>
                </a:solidFill>
                <a:latin typeface="Times New Roman"/>
                <a:ea typeface="Times New Roman"/>
                <a:cs typeface="Times New Roman"/>
                <a:sym typeface="Times New Roman"/>
              </a:rPr>
              <a:t>. 2002;325(7375):1263-1263. doi:10.1136/bmj.325.7375.1263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Burton D, Blundell N, Jones M, et al. Shared decision-making in cardiology: Do patients want it and do doctors provide it? </a:t>
            </a:r>
            <a:r>
              <a:rPr lang="en-US" sz="2000" i="1" dirty="0">
                <a:solidFill>
                  <a:schemeClr val="dk1"/>
                </a:solidFill>
                <a:latin typeface="Times New Roman"/>
                <a:ea typeface="Times New Roman"/>
                <a:cs typeface="Times New Roman"/>
                <a:sym typeface="Times New Roman"/>
              </a:rPr>
              <a:t>Patient Educ. </a:t>
            </a:r>
            <a:r>
              <a:rPr lang="en-US" sz="2000" i="1" dirty="0" err="1">
                <a:solidFill>
                  <a:schemeClr val="dk1"/>
                </a:solidFill>
                <a:latin typeface="Times New Roman"/>
                <a:ea typeface="Times New Roman"/>
                <a:cs typeface="Times New Roman"/>
                <a:sym typeface="Times New Roman"/>
              </a:rPr>
              <a:t>Couns</a:t>
            </a:r>
            <a:r>
              <a:rPr lang="en-US" sz="2000" i="1"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sym typeface="Times New Roman"/>
              </a:rPr>
              <a:t>2010; 80: 173-179.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Sanford K, Rivers A. Treatment adherence perception questionnaire: Assessing patient perceptions regarding their adherence to medical treatment plans. </a:t>
            </a:r>
            <a:r>
              <a:rPr lang="en-US" sz="2000" i="1" dirty="0">
                <a:solidFill>
                  <a:schemeClr val="dk1"/>
                </a:solidFill>
                <a:latin typeface="Times New Roman"/>
                <a:ea typeface="Times New Roman"/>
                <a:cs typeface="Times New Roman"/>
                <a:sym typeface="Times New Roman"/>
              </a:rPr>
              <a:t>APA.</a:t>
            </a:r>
            <a:r>
              <a:rPr lang="en-US" sz="2000" dirty="0">
                <a:solidFill>
                  <a:schemeClr val="dk1"/>
                </a:solidFill>
                <a:latin typeface="Times New Roman"/>
                <a:ea typeface="Times New Roman"/>
                <a:cs typeface="Times New Roman"/>
                <a:sym typeface="Times New Roman"/>
              </a:rPr>
              <a:t> 2020; 32(3):227-238.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err="1">
                <a:solidFill>
                  <a:schemeClr val="dk1"/>
                </a:solidFill>
                <a:highlight>
                  <a:srgbClr val="FFFFFF"/>
                </a:highlight>
                <a:latin typeface="Times New Roman"/>
                <a:ea typeface="Times New Roman"/>
                <a:cs typeface="Times New Roman"/>
                <a:sym typeface="Times New Roman"/>
              </a:rPr>
              <a:t>Szafran</a:t>
            </a:r>
            <a:r>
              <a:rPr lang="en-US" sz="2000" dirty="0">
                <a:solidFill>
                  <a:schemeClr val="dk1"/>
                </a:solidFill>
                <a:highlight>
                  <a:srgbClr val="FFFFFF"/>
                </a:highlight>
                <a:latin typeface="Times New Roman"/>
                <a:ea typeface="Times New Roman"/>
                <a:cs typeface="Times New Roman"/>
                <a:sym typeface="Times New Roman"/>
              </a:rPr>
              <a:t> O, Kennett SL, Bell NR, Green L. Patients' perceptions of team-based care in family practice: access, benefits and team roles. J Prim Health Care. 2018;10(3):248-257. doi:10.1071/HC18018</a:t>
            </a:r>
            <a:endParaRPr sz="2000" dirty="0">
              <a:solidFill>
                <a:schemeClr val="dk1"/>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highlight>
                  <a:srgbClr val="FFFFFF"/>
                </a:highlight>
                <a:latin typeface="Times New Roman"/>
                <a:ea typeface="Times New Roman"/>
                <a:cs typeface="Times New Roman"/>
                <a:sym typeface="Times New Roman"/>
              </a:rPr>
              <a:t>Brady TJ. The patient's role in rheumatology care. </a:t>
            </a:r>
            <a:r>
              <a:rPr lang="en-US" sz="2000" dirty="0" err="1">
                <a:solidFill>
                  <a:schemeClr val="dk1"/>
                </a:solidFill>
                <a:highlight>
                  <a:srgbClr val="FFFFFF"/>
                </a:highlight>
                <a:latin typeface="Times New Roman"/>
                <a:ea typeface="Times New Roman"/>
                <a:cs typeface="Times New Roman"/>
                <a:sym typeface="Times New Roman"/>
              </a:rPr>
              <a:t>Curr</a:t>
            </a:r>
            <a:r>
              <a:rPr lang="en-US" sz="2000" dirty="0">
                <a:solidFill>
                  <a:schemeClr val="dk1"/>
                </a:solidFill>
                <a:highlight>
                  <a:srgbClr val="FFFFFF"/>
                </a:highlight>
                <a:latin typeface="Times New Roman"/>
                <a:ea typeface="Times New Roman"/>
                <a:cs typeface="Times New Roman"/>
                <a:sym typeface="Times New Roman"/>
              </a:rPr>
              <a:t> </a:t>
            </a:r>
            <a:r>
              <a:rPr lang="en-US" sz="2000" dirty="0" err="1">
                <a:solidFill>
                  <a:schemeClr val="dk1"/>
                </a:solidFill>
                <a:highlight>
                  <a:srgbClr val="FFFFFF"/>
                </a:highlight>
                <a:latin typeface="Times New Roman"/>
                <a:ea typeface="Times New Roman"/>
                <a:cs typeface="Times New Roman"/>
                <a:sym typeface="Times New Roman"/>
              </a:rPr>
              <a:t>Opin</a:t>
            </a:r>
            <a:r>
              <a:rPr lang="en-US" sz="2000" dirty="0">
                <a:solidFill>
                  <a:schemeClr val="dk1"/>
                </a:solidFill>
                <a:highlight>
                  <a:srgbClr val="FFFFFF"/>
                </a:highlight>
                <a:latin typeface="Times New Roman"/>
                <a:ea typeface="Times New Roman"/>
                <a:cs typeface="Times New Roman"/>
                <a:sym typeface="Times New Roman"/>
              </a:rPr>
              <a:t> </a:t>
            </a:r>
            <a:r>
              <a:rPr lang="en-US" sz="2000" dirty="0" err="1">
                <a:solidFill>
                  <a:schemeClr val="dk1"/>
                </a:solidFill>
                <a:highlight>
                  <a:srgbClr val="FFFFFF"/>
                </a:highlight>
                <a:latin typeface="Times New Roman"/>
                <a:ea typeface="Times New Roman"/>
                <a:cs typeface="Times New Roman"/>
                <a:sym typeface="Times New Roman"/>
              </a:rPr>
              <a:t>Rheumatol</a:t>
            </a:r>
            <a:r>
              <a:rPr lang="en-US" sz="2000" dirty="0">
                <a:solidFill>
                  <a:schemeClr val="dk1"/>
                </a:solidFill>
                <a:highlight>
                  <a:srgbClr val="FFFFFF"/>
                </a:highlight>
                <a:latin typeface="Times New Roman"/>
                <a:ea typeface="Times New Roman"/>
                <a:cs typeface="Times New Roman"/>
                <a:sym typeface="Times New Roman"/>
              </a:rPr>
              <a:t>. 1998;10(2):146-151. doi:10.1097/00002281-199803000-00011</a:t>
            </a:r>
            <a:endParaRPr sz="2000" dirty="0">
              <a:solidFill>
                <a:schemeClr val="dk1"/>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err="1">
                <a:solidFill>
                  <a:schemeClr val="dk1"/>
                </a:solidFill>
                <a:highlight>
                  <a:srgbClr val="FFFFFF"/>
                </a:highlight>
                <a:latin typeface="Times New Roman"/>
                <a:ea typeface="Times New Roman"/>
                <a:cs typeface="Times New Roman"/>
                <a:sym typeface="Times New Roman"/>
              </a:rPr>
              <a:t>Epstien</a:t>
            </a:r>
            <a:r>
              <a:rPr lang="en-US" sz="2000" dirty="0">
                <a:solidFill>
                  <a:schemeClr val="dk1"/>
                </a:solidFill>
                <a:highlight>
                  <a:srgbClr val="FFFFFF"/>
                </a:highlight>
                <a:latin typeface="Times New Roman"/>
                <a:ea typeface="Times New Roman"/>
                <a:cs typeface="Times New Roman"/>
                <a:sym typeface="Times New Roman"/>
              </a:rPr>
              <a:t> R, and Street R. The values and value of patient-centered care. </a:t>
            </a:r>
            <a:r>
              <a:rPr lang="en-US" sz="2000" i="1" dirty="0">
                <a:solidFill>
                  <a:schemeClr val="dk1"/>
                </a:solidFill>
                <a:highlight>
                  <a:srgbClr val="FFFFFF"/>
                </a:highlight>
                <a:latin typeface="Times New Roman"/>
                <a:ea typeface="Times New Roman"/>
                <a:cs typeface="Times New Roman"/>
                <a:sym typeface="Times New Roman"/>
              </a:rPr>
              <a:t>Ann Fam Med.</a:t>
            </a:r>
            <a:r>
              <a:rPr lang="en-US" sz="2000" dirty="0">
                <a:solidFill>
                  <a:schemeClr val="dk1"/>
                </a:solidFill>
                <a:highlight>
                  <a:srgbClr val="FFFFFF"/>
                </a:highlight>
                <a:latin typeface="Times New Roman"/>
                <a:ea typeface="Times New Roman"/>
                <a:cs typeface="Times New Roman"/>
                <a:sym typeface="Times New Roman"/>
              </a:rPr>
              <a:t> 2011:9:100-103. doi:10.1370/afm.1239</a:t>
            </a:r>
            <a:endParaRPr sz="2000" dirty="0">
              <a:solidFill>
                <a:schemeClr val="dk1"/>
              </a:solidFill>
              <a:highlight>
                <a:srgbClr val="FFFFFF"/>
              </a:highlight>
              <a:latin typeface="Times New Roman"/>
              <a:ea typeface="Times New Roman"/>
              <a:cs typeface="Times New Roman"/>
              <a:sym typeface="Times New Roman"/>
            </a:endParaRPr>
          </a:p>
          <a:p>
            <a:pPr marL="0" marR="0" lvl="0" indent="0" algn="l" rtl="0">
              <a:lnSpc>
                <a:spcPct val="120000"/>
              </a:lnSpc>
              <a:spcBef>
                <a:spcPts val="1500"/>
              </a:spcBef>
              <a:spcAft>
                <a:spcPts val="0"/>
              </a:spcAft>
              <a:buNone/>
            </a:pPr>
            <a:endParaRPr sz="3000" dirty="0">
              <a:highlight>
                <a:srgbClr val="FFFF00"/>
              </a:highlight>
            </a:endParaRPr>
          </a:p>
          <a:p>
            <a:pPr marL="0" marR="0" lvl="0" indent="0" algn="l" rtl="0">
              <a:lnSpc>
                <a:spcPct val="120000"/>
              </a:lnSpc>
              <a:spcBef>
                <a:spcPts val="1500"/>
              </a:spcBef>
              <a:spcAft>
                <a:spcPts val="0"/>
              </a:spcAft>
              <a:buNone/>
            </a:pPr>
            <a:endParaRPr sz="30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31965900" y="26387619"/>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i="0" u="none" strike="noStrike" cap="none">
                <a:solidFill>
                  <a:srgbClr val="005DAA"/>
                </a:solidFill>
                <a:latin typeface="Arial"/>
                <a:ea typeface="Arial"/>
                <a:cs typeface="Arial"/>
                <a:sym typeface="Arial"/>
              </a:rPr>
              <a:t>REFERENCES</a:t>
            </a:r>
            <a:endParaRPr sz="4000" b="1" i="0" u="none" strike="noStrike" cap="none">
              <a:solidFill>
                <a:srgbClr val="005DAA"/>
              </a:solidFill>
              <a:latin typeface="Arial"/>
              <a:ea typeface="Arial"/>
              <a:cs typeface="Arial"/>
              <a:sym typeface="Arial"/>
            </a:endParaRPr>
          </a:p>
        </p:txBody>
      </p:sp>
      <p:cxnSp>
        <p:nvCxnSpPr>
          <p:cNvPr id="92" name="Google Shape;92;p1"/>
          <p:cNvCxnSpPr/>
          <p:nvPr/>
        </p:nvCxnSpPr>
        <p:spPr>
          <a:xfrm>
            <a:off x="31829829" y="4872997"/>
            <a:ext cx="0" cy="28045403"/>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1"/>
              </a:srgbClr>
            </a:outerShdw>
          </a:effectLst>
        </p:spPr>
      </p:cxnSp>
      <p:sp>
        <p:nvSpPr>
          <p:cNvPr id="93" name="Google Shape;93;p1"/>
          <p:cNvSpPr txBox="1"/>
          <p:nvPr/>
        </p:nvSpPr>
        <p:spPr>
          <a:xfrm>
            <a:off x="6781800" y="893710"/>
            <a:ext cx="31013400" cy="200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9000"/>
              <a:buFont typeface="Arial"/>
              <a:buNone/>
            </a:pPr>
            <a:r>
              <a:rPr lang="en-US" sz="8600" b="1">
                <a:solidFill>
                  <a:schemeClr val="lt1"/>
                </a:solidFill>
              </a:rPr>
              <a:t>Patient Perception of Their Role </a:t>
            </a:r>
            <a:endParaRPr sz="8600" b="1">
              <a:solidFill>
                <a:schemeClr val="lt1"/>
              </a:solidFill>
            </a:endParaRPr>
          </a:p>
          <a:p>
            <a:pPr marL="0" marR="0" lvl="0" indent="0" algn="ctr" rtl="0">
              <a:spcBef>
                <a:spcPts val="0"/>
              </a:spcBef>
              <a:spcAft>
                <a:spcPts val="0"/>
              </a:spcAft>
              <a:buClr>
                <a:schemeClr val="lt1"/>
              </a:buClr>
              <a:buSzPts val="9000"/>
              <a:buFont typeface="Arial"/>
              <a:buNone/>
            </a:pPr>
            <a:r>
              <a:rPr lang="en-US" sz="8600" b="1">
                <a:solidFill>
                  <a:schemeClr val="lt1"/>
                </a:solidFill>
              </a:rPr>
              <a:t>in Team Based Care</a:t>
            </a:r>
            <a:endParaRPr sz="8600" b="1" i="0" u="none" strike="noStrike" cap="none">
              <a:solidFill>
                <a:schemeClr val="lt1"/>
              </a:solidFill>
              <a:latin typeface="Arial"/>
              <a:ea typeface="Arial"/>
              <a:cs typeface="Arial"/>
              <a:sym typeface="Arial"/>
            </a:endParaRPr>
          </a:p>
        </p:txBody>
      </p:sp>
      <p:sp>
        <p:nvSpPr>
          <p:cNvPr id="94" name="Google Shape;94;p1"/>
          <p:cNvSpPr txBox="1"/>
          <p:nvPr/>
        </p:nvSpPr>
        <p:spPr>
          <a:xfrm>
            <a:off x="9351550" y="3541400"/>
            <a:ext cx="24183300" cy="1030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r>
              <a:rPr lang="en-US" sz="3600" b="1">
                <a:solidFill>
                  <a:schemeClr val="lt1"/>
                </a:solidFill>
              </a:rPr>
              <a:t>Elizabeth Ison, Elizabeth Moss, Nicholas Noble, Cory Ramsey, Onieta Stewart, and Joshua Burkhart, MSPAS, PA-C</a:t>
            </a:r>
            <a:endParaRPr sz="3600" b="1" i="0" u="none" strike="noStrike" cap="none">
              <a:solidFill>
                <a:schemeClr val="lt1"/>
              </a:solidFill>
              <a:latin typeface="Arial"/>
              <a:ea typeface="Arial"/>
              <a:cs typeface="Arial"/>
              <a:sym typeface="Arial"/>
            </a:endParaRPr>
          </a:p>
        </p:txBody>
      </p:sp>
      <p:pic>
        <p:nvPicPr>
          <p:cNvPr id="95" name="Google Shape;95;p1"/>
          <p:cNvPicPr preferRelativeResize="0"/>
          <p:nvPr/>
        </p:nvPicPr>
        <p:blipFill rotWithShape="1">
          <a:blip r:embed="rId14">
            <a:alphaModFix/>
          </a:blip>
          <a:srcRect/>
          <a:stretch/>
        </p:blipFill>
        <p:spPr>
          <a:xfrm>
            <a:off x="990600" y="1385768"/>
            <a:ext cx="7453508" cy="3186232"/>
          </a:xfrm>
          <a:prstGeom prst="rect">
            <a:avLst/>
          </a:prstGeom>
          <a:noFill/>
          <a:ln>
            <a:noFill/>
          </a:ln>
        </p:spPr>
      </p:pic>
      <p:sp>
        <p:nvSpPr>
          <p:cNvPr id="96" name="Google Shape;96;p1"/>
          <p:cNvSpPr txBox="1"/>
          <p:nvPr/>
        </p:nvSpPr>
        <p:spPr>
          <a:xfrm>
            <a:off x="32232600" y="20603300"/>
            <a:ext cx="9448800" cy="5162700"/>
          </a:xfrm>
          <a:prstGeom prst="rect">
            <a:avLst/>
          </a:prstGeom>
          <a:noFill/>
          <a:ln>
            <a:noFill/>
          </a:ln>
        </p:spPr>
        <p:txBody>
          <a:bodyPr spcFirstLastPara="1" wrap="square" lIns="137150" tIns="68575" rIns="137150" bIns="68575" anchor="t" anchorCtr="0">
            <a:spAutoFit/>
          </a:bodyPr>
          <a:lstStyle/>
          <a:p>
            <a:pPr marL="0" lvl="0" indent="0" algn="l" rtl="0">
              <a:lnSpc>
                <a:spcPct val="115000"/>
              </a:lnSpc>
              <a:spcBef>
                <a:spcPts val="0"/>
              </a:spcBef>
              <a:spcAft>
                <a:spcPts val="0"/>
              </a:spcAft>
              <a:buSzPts val="1100"/>
              <a:buNone/>
            </a:pPr>
            <a:r>
              <a:rPr lang="en-US" sz="3200">
                <a:solidFill>
                  <a:schemeClr val="dk1"/>
                </a:solidFill>
                <a:latin typeface="Times New Roman"/>
                <a:ea typeface="Times New Roman"/>
                <a:cs typeface="Times New Roman"/>
                <a:sym typeface="Times New Roman"/>
              </a:rPr>
              <a:t>The study group concluded that, based on this survey, patients believe they take an active role in their health care. Patients participate in the discussion and voice their opinions with healthcare providers about their health. It can also be concluded that the more informed a patient is, the more likely they will take an active role in their healthcare. Implications from this study can be incorporated into daily practice to help patients be a more active participant on their healthcare team. </a:t>
            </a:r>
            <a:endParaRPr sz="3000" b="0" i="0" u="none" strike="noStrike" cap="none">
              <a:solidFill>
                <a:srgbClr val="000000"/>
              </a:solidFill>
              <a:latin typeface="Arial"/>
              <a:ea typeface="Arial"/>
              <a:cs typeface="Arial"/>
              <a:sym typeface="Arial"/>
            </a:endParaRPr>
          </a:p>
        </p:txBody>
      </p:sp>
      <p:sp>
        <p:nvSpPr>
          <p:cNvPr id="97" name="Google Shape;97;p1"/>
          <p:cNvSpPr txBox="1"/>
          <p:nvPr/>
        </p:nvSpPr>
        <p:spPr>
          <a:xfrm>
            <a:off x="32232600" y="19561595"/>
            <a:ext cx="9448800" cy="7542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000" b="1">
                <a:solidFill>
                  <a:srgbClr val="005DAA"/>
                </a:solidFill>
              </a:rPr>
              <a:t>DISCUSSION &amp; </a:t>
            </a:r>
            <a:r>
              <a:rPr lang="en-US" sz="4000" b="1" i="0" u="none" strike="noStrike" cap="none">
                <a:solidFill>
                  <a:srgbClr val="005DAA"/>
                </a:solidFill>
                <a:latin typeface="Arial"/>
                <a:ea typeface="Arial"/>
                <a:cs typeface="Arial"/>
                <a:sym typeface="Arial"/>
              </a:rPr>
              <a:t>CONCLUSION</a:t>
            </a:r>
            <a:endParaRPr sz="4000" b="1" i="0" u="none" strike="noStrike" cap="none">
              <a:solidFill>
                <a:srgbClr val="005DAA"/>
              </a:solidFill>
              <a:latin typeface="Arial"/>
              <a:ea typeface="Arial"/>
              <a:cs typeface="Arial"/>
              <a:sym typeface="Arial"/>
            </a:endParaRPr>
          </a:p>
        </p:txBody>
      </p:sp>
      <p:sp>
        <p:nvSpPr>
          <p:cNvPr id="98" name="Google Shape;98;p1"/>
          <p:cNvSpPr txBox="1"/>
          <p:nvPr/>
        </p:nvSpPr>
        <p:spPr>
          <a:xfrm>
            <a:off x="756450" y="6186925"/>
            <a:ext cx="10145700" cy="7723200"/>
          </a:xfrm>
          <a:prstGeom prst="rect">
            <a:avLst/>
          </a:prstGeom>
          <a:noFill/>
          <a:ln>
            <a:noFill/>
          </a:ln>
        </p:spPr>
        <p:txBody>
          <a:bodyPr spcFirstLastPara="1" wrap="square" lIns="137150" tIns="68575" rIns="137150" bIns="68575" anchor="t" anchorCtr="0">
            <a:spAutoFit/>
          </a:bodyPr>
          <a:lstStyle/>
          <a:p>
            <a:pPr marL="0" lvl="0" indent="0" algn="l" rtl="0">
              <a:lnSpc>
                <a:spcPct val="115000"/>
              </a:lnSpc>
              <a:spcBef>
                <a:spcPts val="0"/>
              </a:spcBef>
              <a:spcAft>
                <a:spcPts val="0"/>
              </a:spcAft>
              <a:buSzPts val="1100"/>
              <a:buNone/>
            </a:pPr>
            <a:r>
              <a:rPr lang="en-US" sz="2700" dirty="0">
                <a:solidFill>
                  <a:srgbClr val="FFFFFF"/>
                </a:solidFill>
                <a:latin typeface="Times New Roman"/>
                <a:ea typeface="Times New Roman"/>
                <a:cs typeface="Times New Roman"/>
                <a:sym typeface="Times New Roman"/>
              </a:rPr>
              <a:t>Historically, physician(s) have been the ones responsible for the healthcare of a patient and have been the ones to make decisions about patient care, not taking the patient’s opinions into consideration.</a:t>
            </a:r>
            <a:r>
              <a:rPr lang="en-US" sz="2700" baseline="30000" dirty="0">
                <a:solidFill>
                  <a:srgbClr val="FFFFFF"/>
                </a:solidFill>
                <a:latin typeface="Times New Roman"/>
                <a:ea typeface="Times New Roman"/>
                <a:cs typeface="Times New Roman"/>
                <a:sym typeface="Times New Roman"/>
              </a:rPr>
              <a:t>6</a:t>
            </a:r>
            <a:r>
              <a:rPr lang="en-US" sz="2700" dirty="0">
                <a:solidFill>
                  <a:srgbClr val="FFFFFF"/>
                </a:solidFill>
                <a:latin typeface="Times New Roman"/>
                <a:ea typeface="Times New Roman"/>
                <a:cs typeface="Times New Roman"/>
                <a:sym typeface="Times New Roman"/>
              </a:rPr>
              <a:t> Research is now discovering that healthcare is becoming more patient centered.</a:t>
            </a:r>
            <a:r>
              <a:rPr lang="en-US" sz="2700" baseline="30000" dirty="0">
                <a:solidFill>
                  <a:srgbClr val="FFFFFF"/>
                </a:solidFill>
                <a:latin typeface="Times New Roman"/>
                <a:ea typeface="Times New Roman"/>
                <a:cs typeface="Times New Roman"/>
                <a:sym typeface="Times New Roman"/>
              </a:rPr>
              <a:t>4 </a:t>
            </a:r>
            <a:r>
              <a:rPr lang="en-US" sz="2700" dirty="0">
                <a:solidFill>
                  <a:srgbClr val="FFFFFF"/>
                </a:solidFill>
                <a:latin typeface="Times New Roman"/>
                <a:ea typeface="Times New Roman"/>
                <a:cs typeface="Times New Roman"/>
                <a:sym typeface="Times New Roman"/>
              </a:rPr>
              <a:t>Approaching healthcare in this way allows patients to play a more active role and help control the course of their care.</a:t>
            </a:r>
            <a:r>
              <a:rPr lang="en-US" sz="2700" baseline="30000" dirty="0">
                <a:solidFill>
                  <a:srgbClr val="FFFFFF"/>
                </a:solidFill>
                <a:latin typeface="Times New Roman"/>
                <a:ea typeface="Times New Roman"/>
                <a:cs typeface="Times New Roman"/>
                <a:sym typeface="Times New Roman"/>
              </a:rPr>
              <a:t>6 </a:t>
            </a:r>
            <a:r>
              <a:rPr lang="en-US" sz="2700" dirty="0">
                <a:solidFill>
                  <a:srgbClr val="FFFFFF"/>
                </a:solidFill>
                <a:latin typeface="Times New Roman"/>
                <a:ea typeface="Times New Roman"/>
                <a:cs typeface="Times New Roman"/>
                <a:sym typeface="Times New Roman"/>
              </a:rPr>
              <a:t>Although the switch has been recognized, little research has been performed investigating a patient's perspective of their role within team based care. The way a patient views their role within the team could have an impact on their healthcare adherence and overall experience. It is known that healthcare is improved when a patient is directly involved in the decision-making process and when a team-based model is used for healthcare.</a:t>
            </a:r>
            <a:r>
              <a:rPr lang="en-US" sz="2700" baseline="30000" dirty="0">
                <a:solidFill>
                  <a:srgbClr val="FFFFFF"/>
                </a:solidFill>
                <a:latin typeface="Times New Roman"/>
                <a:ea typeface="Times New Roman"/>
                <a:cs typeface="Times New Roman"/>
                <a:sym typeface="Times New Roman"/>
              </a:rPr>
              <a:t>1, 2, 3, 4, 5</a:t>
            </a:r>
            <a:r>
              <a:rPr lang="en-US" sz="2700" dirty="0">
                <a:solidFill>
                  <a:srgbClr val="FFFFFF"/>
                </a:solidFill>
                <a:latin typeface="Times New Roman"/>
                <a:ea typeface="Times New Roman"/>
                <a:cs typeface="Times New Roman"/>
                <a:sym typeface="Times New Roman"/>
              </a:rPr>
              <a:t> Many of the benefits of patient involvement in their care have been explored, but it is less understood the extent to which it is practiced in rural Kentucky or how these rural patients perceive their own role in modern medicine. </a:t>
            </a:r>
            <a:endParaRPr sz="2700" b="0" i="0" u="none" strike="noStrike" cap="none" dirty="0">
              <a:solidFill>
                <a:schemeClr val="lt1"/>
              </a:solidFill>
              <a:latin typeface="Arial"/>
              <a:ea typeface="Arial"/>
              <a:cs typeface="Arial"/>
              <a:sym typeface="Arial"/>
            </a:endParaRPr>
          </a:p>
        </p:txBody>
      </p:sp>
      <p:sp>
        <p:nvSpPr>
          <p:cNvPr id="99" name="Google Shape;99;p1"/>
          <p:cNvSpPr txBox="1"/>
          <p:nvPr/>
        </p:nvSpPr>
        <p:spPr>
          <a:xfrm>
            <a:off x="914400" y="5411025"/>
            <a:ext cx="9448800" cy="7851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200" b="1" i="0" u="none" strike="noStrike" cap="none">
                <a:solidFill>
                  <a:schemeClr val="lt1"/>
                </a:solidFill>
                <a:latin typeface="Arial"/>
                <a:ea typeface="Arial"/>
                <a:cs typeface="Arial"/>
                <a:sym typeface="Arial"/>
              </a:rPr>
              <a:t>INTRODUCTION</a:t>
            </a:r>
            <a:endParaRPr sz="4200" b="1" i="0" u="none" strike="noStrike" cap="none">
              <a:solidFill>
                <a:schemeClr val="lt1"/>
              </a:solidFill>
              <a:latin typeface="Arial"/>
              <a:ea typeface="Arial"/>
              <a:cs typeface="Arial"/>
              <a:sym typeface="Arial"/>
            </a:endParaRPr>
          </a:p>
        </p:txBody>
      </p:sp>
      <p:pic>
        <p:nvPicPr>
          <p:cNvPr id="100" name="Google Shape;100;p1"/>
          <p:cNvPicPr preferRelativeResize="0"/>
          <p:nvPr/>
        </p:nvPicPr>
        <p:blipFill rotWithShape="1">
          <a:blip r:embed="rId15">
            <a:alphaModFix/>
          </a:blip>
          <a:srcRect/>
          <a:stretch/>
        </p:blipFill>
        <p:spPr>
          <a:xfrm>
            <a:off x="34442400" y="1371600"/>
            <a:ext cx="8520308" cy="2975008"/>
          </a:xfrm>
          <a:prstGeom prst="rect">
            <a:avLst/>
          </a:prstGeom>
          <a:noFill/>
          <a:ln>
            <a:noFill/>
          </a:ln>
        </p:spPr>
      </p:pic>
      <p:pic>
        <p:nvPicPr>
          <p:cNvPr id="101" name="Google Shape;101;p1" title="Chart"/>
          <p:cNvPicPr preferRelativeResize="0"/>
          <p:nvPr/>
        </p:nvPicPr>
        <p:blipFill>
          <a:blip r:embed="rId16">
            <a:alphaModFix/>
          </a:blip>
          <a:stretch>
            <a:fillRect/>
          </a:stretch>
        </p:blipFill>
        <p:spPr>
          <a:xfrm>
            <a:off x="13948150" y="11100050"/>
            <a:ext cx="7804049" cy="4833375"/>
          </a:xfrm>
          <a:prstGeom prst="rect">
            <a:avLst/>
          </a:prstGeom>
          <a:noFill/>
          <a:ln>
            <a:noFill/>
          </a:ln>
        </p:spPr>
      </p:pic>
      <p:pic>
        <p:nvPicPr>
          <p:cNvPr id="102" name="Google Shape;102;p1" title="Chart"/>
          <p:cNvPicPr preferRelativeResize="0"/>
          <p:nvPr/>
        </p:nvPicPr>
        <p:blipFill>
          <a:blip r:embed="rId17">
            <a:alphaModFix/>
          </a:blip>
          <a:stretch>
            <a:fillRect/>
          </a:stretch>
        </p:blipFill>
        <p:spPr>
          <a:xfrm>
            <a:off x="13905034" y="6695225"/>
            <a:ext cx="7057016" cy="4357450"/>
          </a:xfrm>
          <a:prstGeom prst="rect">
            <a:avLst/>
          </a:prstGeom>
          <a:noFill/>
          <a:ln>
            <a:noFill/>
          </a:ln>
        </p:spPr>
      </p:pic>
      <p:pic>
        <p:nvPicPr>
          <p:cNvPr id="103" name="Google Shape;103;p1" title="Chart"/>
          <p:cNvPicPr preferRelativeResize="0"/>
          <p:nvPr/>
        </p:nvPicPr>
        <p:blipFill>
          <a:blip r:embed="rId18">
            <a:alphaModFix/>
          </a:blip>
          <a:stretch>
            <a:fillRect/>
          </a:stretch>
        </p:blipFill>
        <p:spPr>
          <a:xfrm>
            <a:off x="22838188" y="10963496"/>
            <a:ext cx="8198104" cy="5058125"/>
          </a:xfrm>
          <a:prstGeom prst="rect">
            <a:avLst/>
          </a:prstGeom>
          <a:noFill/>
          <a:ln>
            <a:noFill/>
          </a:ln>
        </p:spPr>
      </p:pic>
      <p:pic>
        <p:nvPicPr>
          <p:cNvPr id="104" name="Google Shape;104;p1" title="Chart"/>
          <p:cNvPicPr preferRelativeResize="0"/>
          <p:nvPr/>
        </p:nvPicPr>
        <p:blipFill>
          <a:blip r:embed="rId19">
            <a:alphaModFix/>
          </a:blip>
          <a:stretch>
            <a:fillRect/>
          </a:stretch>
        </p:blipFill>
        <p:spPr>
          <a:xfrm>
            <a:off x="22847075" y="6647850"/>
            <a:ext cx="7990574" cy="4452200"/>
          </a:xfrm>
          <a:prstGeom prst="rect">
            <a:avLst/>
          </a:prstGeom>
          <a:noFill/>
          <a:ln>
            <a:noFill/>
          </a:ln>
        </p:spPr>
      </p:pic>
      <p:pic>
        <p:nvPicPr>
          <p:cNvPr id="105" name="Google Shape;105;p1"/>
          <p:cNvPicPr preferRelativeResize="0"/>
          <p:nvPr/>
        </p:nvPicPr>
        <p:blipFill>
          <a:blip r:embed="rId20">
            <a:alphaModFix/>
          </a:blip>
          <a:stretch>
            <a:fillRect/>
          </a:stretch>
        </p:blipFill>
        <p:spPr>
          <a:xfrm>
            <a:off x="12803374" y="16292938"/>
            <a:ext cx="8942049" cy="5058125"/>
          </a:xfrm>
          <a:prstGeom prst="rect">
            <a:avLst/>
          </a:prstGeom>
          <a:noFill/>
          <a:ln>
            <a:noFill/>
          </a:ln>
        </p:spPr>
      </p:pic>
      <p:graphicFrame>
        <p:nvGraphicFramePr>
          <p:cNvPr id="106" name="Google Shape;106;p1"/>
          <p:cNvGraphicFramePr/>
          <p:nvPr>
            <p:extLst>
              <p:ext uri="{D42A27DB-BD31-4B8C-83A1-F6EECF244321}">
                <p14:modId xmlns:p14="http://schemas.microsoft.com/office/powerpoint/2010/main" val="4181965263"/>
              </p:ext>
            </p:extLst>
          </p:nvPr>
        </p:nvGraphicFramePr>
        <p:xfrm>
          <a:off x="22510108" y="16413120"/>
          <a:ext cx="8942025" cy="15907250"/>
        </p:xfrm>
        <a:graphic>
          <a:graphicData uri="http://schemas.openxmlformats.org/drawingml/2006/table">
            <a:tbl>
              <a:tblPr>
                <a:noFill/>
                <a:tableStyleId>{39C2A904-77EC-4D91-9525-F2A7063585EE}</a:tableStyleId>
              </a:tblPr>
              <a:tblGrid>
                <a:gridCol w="3707683">
                  <a:extLst>
                    <a:ext uri="{9D8B030D-6E8A-4147-A177-3AD203B41FA5}">
                      <a16:colId xmlns:a16="http://schemas.microsoft.com/office/drawing/2014/main" val="20000"/>
                    </a:ext>
                  </a:extLst>
                </a:gridCol>
                <a:gridCol w="1172308">
                  <a:extLst>
                    <a:ext uri="{9D8B030D-6E8A-4147-A177-3AD203B41FA5}">
                      <a16:colId xmlns:a16="http://schemas.microsoft.com/office/drawing/2014/main" val="20001"/>
                    </a:ext>
                  </a:extLst>
                </a:gridCol>
                <a:gridCol w="773723">
                  <a:extLst>
                    <a:ext uri="{9D8B030D-6E8A-4147-A177-3AD203B41FA5}">
                      <a16:colId xmlns:a16="http://schemas.microsoft.com/office/drawing/2014/main" val="20002"/>
                    </a:ext>
                  </a:extLst>
                </a:gridCol>
                <a:gridCol w="844061">
                  <a:extLst>
                    <a:ext uri="{9D8B030D-6E8A-4147-A177-3AD203B41FA5}">
                      <a16:colId xmlns:a16="http://schemas.microsoft.com/office/drawing/2014/main" val="20003"/>
                    </a:ext>
                  </a:extLst>
                </a:gridCol>
                <a:gridCol w="1148862">
                  <a:extLst>
                    <a:ext uri="{9D8B030D-6E8A-4147-A177-3AD203B41FA5}">
                      <a16:colId xmlns:a16="http://schemas.microsoft.com/office/drawing/2014/main" val="20004"/>
                    </a:ext>
                  </a:extLst>
                </a:gridCol>
                <a:gridCol w="1295388">
                  <a:extLst>
                    <a:ext uri="{9D8B030D-6E8A-4147-A177-3AD203B41FA5}">
                      <a16:colId xmlns:a16="http://schemas.microsoft.com/office/drawing/2014/main" val="20005"/>
                    </a:ext>
                  </a:extLst>
                </a:gridCol>
              </a:tblGrid>
              <a:tr h="712100">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Question</a:t>
                      </a:r>
                      <a:endParaRPr sz="2000">
                        <a:latin typeface="Times New Roman"/>
                        <a:ea typeface="Times New Roman"/>
                        <a:cs typeface="Times New Roman"/>
                        <a:sym typeface="Times New Roman"/>
                      </a:endParaRPr>
                    </a:p>
                  </a:txBody>
                  <a:tcPr marL="63500" marR="63500" marT="63500" marB="63500">
                    <a:solidFill>
                      <a:srgbClr val="CCCCCC"/>
                    </a:solidFill>
                  </a:tcPr>
                </a:tc>
                <a:tc>
                  <a:txBody>
                    <a:bodyPr/>
                    <a:lstStyle/>
                    <a:p>
                      <a:pPr marL="457200" lvl="0" indent="0" algn="l" rtl="0">
                        <a:spcBef>
                          <a:spcPts val="0"/>
                        </a:spcBef>
                        <a:spcAft>
                          <a:spcPts val="0"/>
                        </a:spcAft>
                        <a:buNone/>
                      </a:pPr>
                      <a:r>
                        <a:rPr lang="en-US" sz="1200" dirty="0">
                          <a:latin typeface="Times New Roman"/>
                          <a:ea typeface="Times New Roman"/>
                          <a:cs typeface="Times New Roman"/>
                          <a:sym typeface="Times New Roman"/>
                        </a:rPr>
                        <a:t>Mean </a:t>
                      </a:r>
                      <a:endParaRPr sz="1200" dirty="0">
                        <a:latin typeface="Times New Roman"/>
                        <a:ea typeface="Times New Roman"/>
                        <a:cs typeface="Times New Roman"/>
                        <a:sym typeface="Times New Roman"/>
                      </a:endParaRPr>
                    </a:p>
                  </a:txBody>
                  <a:tcPr marL="63500" marR="63500" marT="63500" marB="63500">
                    <a:solidFill>
                      <a:srgbClr val="CCCCCC"/>
                    </a:solidFill>
                  </a:tcPr>
                </a:tc>
                <a:tc>
                  <a:txBody>
                    <a:bodyPr/>
                    <a:lstStyle/>
                    <a:p>
                      <a:pPr marL="457200" lvl="0" indent="0" algn="l" rtl="0">
                        <a:spcBef>
                          <a:spcPts val="0"/>
                        </a:spcBef>
                        <a:spcAft>
                          <a:spcPts val="0"/>
                        </a:spcAft>
                        <a:buNone/>
                      </a:pPr>
                      <a:r>
                        <a:rPr lang="en-US" sz="1200" dirty="0">
                          <a:latin typeface="Times New Roman"/>
                          <a:ea typeface="Times New Roman"/>
                          <a:cs typeface="Times New Roman"/>
                          <a:sym typeface="Times New Roman"/>
                        </a:rPr>
                        <a:t>Median</a:t>
                      </a:r>
                      <a:endParaRPr sz="1200" dirty="0">
                        <a:latin typeface="Times New Roman"/>
                        <a:ea typeface="Times New Roman"/>
                        <a:cs typeface="Times New Roman"/>
                        <a:sym typeface="Times New Roman"/>
                      </a:endParaRPr>
                    </a:p>
                  </a:txBody>
                  <a:tcPr marL="63500" marR="63500" marT="63500" marB="63500">
                    <a:solidFill>
                      <a:srgbClr val="CCCCCC"/>
                    </a:solidFill>
                  </a:tcPr>
                </a:tc>
                <a:tc>
                  <a:txBody>
                    <a:bodyPr/>
                    <a:lstStyle/>
                    <a:p>
                      <a:pPr marL="457200" lvl="0" indent="0" algn="l" rtl="0">
                        <a:spcBef>
                          <a:spcPts val="0"/>
                        </a:spcBef>
                        <a:spcAft>
                          <a:spcPts val="0"/>
                        </a:spcAft>
                        <a:buNone/>
                      </a:pPr>
                      <a:r>
                        <a:rPr lang="en-US" sz="1200" dirty="0">
                          <a:latin typeface="Times New Roman"/>
                          <a:ea typeface="Times New Roman"/>
                          <a:cs typeface="Times New Roman"/>
                          <a:sym typeface="Times New Roman"/>
                        </a:rPr>
                        <a:t>Mode</a:t>
                      </a:r>
                      <a:endParaRPr sz="1200" dirty="0">
                        <a:latin typeface="Times New Roman"/>
                        <a:ea typeface="Times New Roman"/>
                        <a:cs typeface="Times New Roman"/>
                        <a:sym typeface="Times New Roman"/>
                      </a:endParaRPr>
                    </a:p>
                  </a:txBody>
                  <a:tcPr marL="63500" marR="63500" marT="63500" marB="63500">
                    <a:solidFill>
                      <a:srgbClr val="CCCCCC"/>
                    </a:solidFill>
                  </a:tcPr>
                </a:tc>
                <a:tc>
                  <a:txBody>
                    <a:bodyPr/>
                    <a:lstStyle/>
                    <a:p>
                      <a:pPr marL="457200" lvl="0" indent="0" algn="l" rtl="0">
                        <a:spcBef>
                          <a:spcPts val="0"/>
                        </a:spcBef>
                        <a:spcAft>
                          <a:spcPts val="0"/>
                        </a:spcAft>
                        <a:buNone/>
                      </a:pPr>
                      <a:r>
                        <a:rPr lang="en-US" sz="1100" dirty="0">
                          <a:latin typeface="Times New Roman"/>
                          <a:ea typeface="Times New Roman"/>
                          <a:cs typeface="Times New Roman"/>
                          <a:sym typeface="Times New Roman"/>
                        </a:rPr>
                        <a:t>Standard deviation</a:t>
                      </a:r>
                      <a:endParaRPr sz="1100" dirty="0">
                        <a:latin typeface="Times New Roman"/>
                        <a:ea typeface="Times New Roman"/>
                        <a:cs typeface="Times New Roman"/>
                        <a:sym typeface="Times New Roman"/>
                      </a:endParaRPr>
                    </a:p>
                  </a:txBody>
                  <a:tcPr marL="63500" marR="63500" marT="63500" marB="63500">
                    <a:solidFill>
                      <a:srgbClr val="CCCCCC"/>
                    </a:solidFill>
                  </a:tcPr>
                </a:tc>
                <a:tc>
                  <a:txBody>
                    <a:bodyPr/>
                    <a:lstStyle/>
                    <a:p>
                      <a:pPr marL="457200" lvl="0" indent="0" algn="l" rtl="0">
                        <a:spcBef>
                          <a:spcPts val="0"/>
                        </a:spcBef>
                        <a:spcAft>
                          <a:spcPts val="0"/>
                        </a:spcAft>
                        <a:buNone/>
                      </a:pPr>
                      <a:r>
                        <a:rPr lang="en-US" sz="1400" dirty="0">
                          <a:latin typeface="Times New Roman"/>
                          <a:ea typeface="Times New Roman"/>
                          <a:cs typeface="Times New Roman"/>
                          <a:sym typeface="Times New Roman"/>
                        </a:rPr>
                        <a:t>Percent Agreeing</a:t>
                      </a:r>
                      <a:endParaRPr sz="1400" dirty="0">
                        <a:latin typeface="Times New Roman"/>
                        <a:ea typeface="Times New Roman"/>
                        <a:cs typeface="Times New Roman"/>
                        <a:sym typeface="Times New Roman"/>
                      </a:endParaRPr>
                    </a:p>
                  </a:txBody>
                  <a:tcPr marL="63500" marR="63500" marT="63500" marB="63500">
                    <a:solidFill>
                      <a:srgbClr val="CCCCCC"/>
                    </a:solidFill>
                  </a:tcPr>
                </a:tc>
                <a:extLst>
                  <a:ext uri="{0D108BD9-81ED-4DB2-BD59-A6C34878D82A}">
                    <a16:rowId xmlns:a16="http://schemas.microsoft.com/office/drawing/2014/main" val="10000"/>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 I am an important member of my healthcare team</a:t>
                      </a:r>
                      <a:endParaRPr sz="2000" dirty="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dirty="0">
                          <a:latin typeface="Times New Roman"/>
                          <a:ea typeface="Times New Roman"/>
                          <a:cs typeface="Times New Roman"/>
                          <a:sym typeface="Times New Roman"/>
                        </a:rPr>
                        <a:t>4.18</a:t>
                      </a:r>
                      <a:endParaRPr sz="2000" dirty="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1.01</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81.0%</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97565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2. My opinion matters when planning my treatment with my provider </a:t>
                      </a:r>
                      <a:endParaRPr sz="2000" dirty="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dirty="0">
                          <a:latin typeface="Times New Roman"/>
                          <a:ea typeface="Times New Roman"/>
                          <a:cs typeface="Times New Roman"/>
                          <a:sym typeface="Times New Roman"/>
                        </a:rPr>
                        <a:t>4.31</a:t>
                      </a:r>
                      <a:endParaRPr sz="2000" dirty="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dirty="0">
                          <a:latin typeface="Times New Roman"/>
                          <a:ea typeface="Times New Roman"/>
                          <a:cs typeface="Times New Roman"/>
                          <a:sym typeface="Times New Roman"/>
                        </a:rPr>
                        <a:t>0.86</a:t>
                      </a:r>
                      <a:endParaRPr sz="2000" dirty="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88.9%</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3. I am responsible for my own health</a:t>
                      </a:r>
                      <a:endParaRPr sz="2000" dirty="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4.47</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0.79</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94.0%</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4. I want to take an active role in my healthcare </a:t>
                      </a:r>
                      <a:endParaRPr sz="2000" dirty="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4.52</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0.79</a:t>
                      </a:r>
                      <a:endParaRPr sz="2000">
                        <a:latin typeface="Times New Roman"/>
                        <a:ea typeface="Times New Roman"/>
                        <a:cs typeface="Times New Roman"/>
                        <a:sym typeface="Times New Roman"/>
                      </a:endParaRPr>
                    </a:p>
                  </a:txBody>
                  <a:tcPr marL="63500" marR="63500" marT="63500" marB="63500"/>
                </a:tc>
                <a:tc>
                  <a:txBody>
                    <a:bodyPr/>
                    <a:lstStyle/>
                    <a:p>
                      <a:pPr marL="457200" lvl="0" indent="0" algn="l" rtl="0">
                        <a:spcBef>
                          <a:spcPts val="0"/>
                        </a:spcBef>
                        <a:spcAft>
                          <a:spcPts val="0"/>
                        </a:spcAft>
                        <a:buNone/>
                      </a:pPr>
                      <a:r>
                        <a:rPr lang="en-US" sz="2000">
                          <a:latin typeface="Times New Roman"/>
                          <a:ea typeface="Times New Roman"/>
                          <a:cs typeface="Times New Roman"/>
                          <a:sym typeface="Times New Roman"/>
                        </a:rPr>
                        <a:t>93.6%</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5. I am able to disagree with my provider</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2.82</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1.00</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77.6%</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6. The doctor knows best and I should just do what they say</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4.29</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0.75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25.8%</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7. My opinion matters when discussing medications </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4.43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0.70</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90.6%</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8. I understand my medications and why I am taking them </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4.31</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0.77</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93.2%</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97565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9. The provider explained my treatment plan using words I understood</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4.48</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0.71</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90.6%</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97565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10. I am comfortable asking my provider questions about my care</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4.45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0.72</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95.1%</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97565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11. I have looked up information about my condition and treatment</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4.13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0.89</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93.2%</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r h="97565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12. My provider asked what I thought and listened to what I had to say</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3.60</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1.09</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81.0%</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2"/>
                  </a:ext>
                </a:extLst>
              </a:tr>
              <a:tr h="97565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13. My provider asked whether I agreed or disagreed with the plan</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4.15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0.82</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58.2%</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3"/>
                  </a:ext>
                </a:extLst>
              </a:tr>
              <a:tr h="448525">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14. I can ask for a treatment or test</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4.16</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0.83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84.6%</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4"/>
                  </a:ext>
                </a:extLst>
              </a:tr>
              <a:tr h="97565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15. My provider makes an effort to include me in decisions about my care</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4.24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0.82</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84.0%</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5"/>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16. I have final say in my treatment</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3.64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1.22</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87.4%</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6"/>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17. I use my patient portal to monitor my healthcare</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4.21</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4</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0.75</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64.4%</a:t>
                      </a:r>
                      <a:endParaRPr sz="2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7"/>
                  </a:ext>
                </a:extLst>
              </a:tr>
              <a:tr h="712100">
                <a:tc>
                  <a:txBody>
                    <a:bodyPr/>
                    <a:lstStyle/>
                    <a:p>
                      <a:pPr marL="152400" lvl="0" indent="0" algn="l" rtl="0">
                        <a:spcBef>
                          <a:spcPts val="0"/>
                        </a:spcBef>
                        <a:spcAft>
                          <a:spcPts val="0"/>
                        </a:spcAft>
                        <a:buSzPts val="1200"/>
                        <a:buFont typeface="Times New Roman"/>
                        <a:buNone/>
                      </a:pPr>
                      <a:r>
                        <a:rPr lang="en-US" sz="2000" dirty="0">
                          <a:latin typeface="Times New Roman"/>
                          <a:ea typeface="Times New Roman"/>
                          <a:cs typeface="Times New Roman"/>
                          <a:sym typeface="Times New Roman"/>
                        </a:rPr>
                        <a:t>18. I am satisfied with the healthcare that I receive</a:t>
                      </a:r>
                      <a:endParaRPr sz="2000" dirty="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2.77</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a:latin typeface="Times New Roman"/>
                          <a:ea typeface="Times New Roman"/>
                          <a:cs typeface="Times New Roman"/>
                          <a:sym typeface="Times New Roman"/>
                        </a:rPr>
                        <a:t>0.73</a:t>
                      </a:r>
                      <a:endParaRPr sz="2000">
                        <a:latin typeface="Times New Roman"/>
                        <a:ea typeface="Times New Roman"/>
                        <a:cs typeface="Times New Roman"/>
                        <a:sym typeface="Times New Roman"/>
                      </a:endParaRPr>
                    </a:p>
                  </a:txBody>
                  <a:tcPr marL="63500" marR="63500" marT="63500" marB="63500"/>
                </a:tc>
                <a:tc>
                  <a:txBody>
                    <a:bodyPr/>
                    <a:lstStyle/>
                    <a:p>
                      <a:pPr marL="476250" lvl="0" indent="0" algn="l" rtl="0">
                        <a:spcBef>
                          <a:spcPts val="0"/>
                        </a:spcBef>
                        <a:spcAft>
                          <a:spcPts val="0"/>
                        </a:spcAft>
                        <a:buNone/>
                      </a:pPr>
                      <a:r>
                        <a:rPr lang="en-US" sz="2000" dirty="0">
                          <a:latin typeface="Times New Roman"/>
                          <a:ea typeface="Times New Roman"/>
                          <a:cs typeface="Times New Roman"/>
                          <a:sym typeface="Times New Roman"/>
                        </a:rPr>
                        <a:t>89.1%</a:t>
                      </a:r>
                      <a:endParaRPr sz="2000"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8"/>
                  </a:ext>
                </a:extLst>
              </a:tr>
            </a:tbl>
          </a:graphicData>
        </a:graphic>
      </p:graphicFrame>
      <p:graphicFrame>
        <p:nvGraphicFramePr>
          <p:cNvPr id="107" name="Google Shape;107;p1"/>
          <p:cNvGraphicFramePr/>
          <p:nvPr>
            <p:extLst>
              <p:ext uri="{D42A27DB-BD31-4B8C-83A1-F6EECF244321}">
                <p14:modId xmlns:p14="http://schemas.microsoft.com/office/powerpoint/2010/main" val="2070103059"/>
              </p:ext>
            </p:extLst>
          </p:nvPr>
        </p:nvGraphicFramePr>
        <p:xfrm>
          <a:off x="13173404" y="22201636"/>
          <a:ext cx="8520275" cy="9601200"/>
        </p:xfrm>
        <a:graphic>
          <a:graphicData uri="http://schemas.openxmlformats.org/drawingml/2006/table">
            <a:tbl>
              <a:tblPr>
                <a:noFill/>
                <a:tableStyleId>{39C2A904-77EC-4D91-9525-F2A7063585EE}</a:tableStyleId>
              </a:tblPr>
              <a:tblGrid>
                <a:gridCol w="3457575">
                  <a:extLst>
                    <a:ext uri="{9D8B030D-6E8A-4147-A177-3AD203B41FA5}">
                      <a16:colId xmlns:a16="http://schemas.microsoft.com/office/drawing/2014/main" val="20000"/>
                    </a:ext>
                  </a:extLst>
                </a:gridCol>
                <a:gridCol w="1994375">
                  <a:extLst>
                    <a:ext uri="{9D8B030D-6E8A-4147-A177-3AD203B41FA5}">
                      <a16:colId xmlns:a16="http://schemas.microsoft.com/office/drawing/2014/main" val="20001"/>
                    </a:ext>
                  </a:extLst>
                </a:gridCol>
                <a:gridCol w="1833300">
                  <a:extLst>
                    <a:ext uri="{9D8B030D-6E8A-4147-A177-3AD203B41FA5}">
                      <a16:colId xmlns:a16="http://schemas.microsoft.com/office/drawing/2014/main" val="20002"/>
                    </a:ext>
                  </a:extLst>
                </a:gridCol>
                <a:gridCol w="1235025">
                  <a:extLst>
                    <a:ext uri="{9D8B030D-6E8A-4147-A177-3AD203B41FA5}">
                      <a16:colId xmlns:a16="http://schemas.microsoft.com/office/drawing/2014/main" val="20003"/>
                    </a:ext>
                  </a:extLst>
                </a:gridCol>
              </a:tblGrid>
              <a:tr h="1448775">
                <a:tc>
                  <a:txBody>
                    <a:bodyPr/>
                    <a:lstStyle/>
                    <a:p>
                      <a:pPr marL="0" lvl="0" indent="0" algn="l" rtl="0">
                        <a:spcBef>
                          <a:spcPts val="0"/>
                        </a:spcBef>
                        <a:spcAft>
                          <a:spcPts val="0"/>
                        </a:spcAft>
                        <a:buNone/>
                      </a:pPr>
                      <a:r>
                        <a:rPr lang="en-US" sz="2900" i="1" dirty="0">
                          <a:latin typeface="Times New Roman"/>
                          <a:ea typeface="Times New Roman"/>
                          <a:cs typeface="Times New Roman"/>
                          <a:sym typeface="Times New Roman"/>
                        </a:rPr>
                        <a:t>“I want to take an active role in my healthcare” </a:t>
                      </a:r>
                      <a:r>
                        <a:rPr lang="en-US" sz="2900" dirty="0">
                          <a:latin typeface="Times New Roman"/>
                          <a:ea typeface="Times New Roman"/>
                          <a:cs typeface="Times New Roman"/>
                          <a:sym typeface="Times New Roman"/>
                        </a:rPr>
                        <a:t>Compared to:</a:t>
                      </a:r>
                      <a:endParaRPr sz="2900" dirty="0">
                        <a:latin typeface="Times New Roman"/>
                        <a:ea typeface="Times New Roman"/>
                        <a:cs typeface="Times New Roman"/>
                        <a:sym typeface="Times New Roman"/>
                      </a:endParaRPr>
                    </a:p>
                  </a:txBody>
                  <a:tcPr marL="63500" marR="63500" marT="63500" marB="63500">
                    <a:solidFill>
                      <a:srgbClr val="999999"/>
                    </a:solidFill>
                  </a:tcPr>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Percentage Agreeing to both items</a:t>
                      </a:r>
                      <a:endParaRPr sz="2900">
                        <a:latin typeface="Times New Roman"/>
                        <a:ea typeface="Times New Roman"/>
                        <a:cs typeface="Times New Roman"/>
                        <a:sym typeface="Times New Roman"/>
                      </a:endParaRPr>
                    </a:p>
                  </a:txBody>
                  <a:tcPr marL="63500" marR="63500" marT="63500" marB="63500">
                    <a:solidFill>
                      <a:srgbClr val="999999"/>
                    </a:solidFill>
                  </a:tcPr>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P value</a:t>
                      </a:r>
                      <a:endParaRPr sz="2900">
                        <a:latin typeface="Times New Roman"/>
                        <a:ea typeface="Times New Roman"/>
                        <a:cs typeface="Times New Roman"/>
                        <a:sym typeface="Times New Roman"/>
                      </a:endParaRPr>
                    </a:p>
                  </a:txBody>
                  <a:tcPr marL="63500" marR="63500" marT="63500" marB="63500">
                    <a:solidFill>
                      <a:srgbClr val="999999"/>
                    </a:solidFill>
                  </a:tcPr>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R value</a:t>
                      </a:r>
                      <a:endParaRPr sz="2900">
                        <a:latin typeface="Times New Roman"/>
                        <a:ea typeface="Times New Roman"/>
                        <a:cs typeface="Times New Roman"/>
                        <a:sym typeface="Times New Roman"/>
                      </a:endParaRPr>
                    </a:p>
                  </a:txBody>
                  <a:tcPr marL="63500" marR="63500" marT="63500" marB="63500">
                    <a:solidFill>
                      <a:srgbClr val="999999"/>
                    </a:solidFill>
                  </a:tcPr>
                </a:tc>
                <a:extLst>
                  <a:ext uri="{0D108BD9-81ED-4DB2-BD59-A6C34878D82A}">
                    <a16:rowId xmlns:a16="http://schemas.microsoft.com/office/drawing/2014/main" val="10000"/>
                  </a:ext>
                </a:extLst>
              </a:tr>
              <a:tr h="1448775">
                <a:tc>
                  <a:txBody>
                    <a:bodyPr/>
                    <a:lstStyle/>
                    <a:p>
                      <a:pPr marL="0" lvl="0" indent="0" algn="l" rtl="0">
                        <a:spcBef>
                          <a:spcPts val="0"/>
                        </a:spcBef>
                        <a:spcAft>
                          <a:spcPts val="0"/>
                        </a:spcAft>
                        <a:buNone/>
                      </a:pPr>
                      <a:r>
                        <a:rPr lang="en-US" sz="2900" i="1">
                          <a:latin typeface="Times New Roman"/>
                          <a:ea typeface="Times New Roman"/>
                          <a:cs typeface="Times New Roman"/>
                          <a:sym typeface="Times New Roman"/>
                        </a:rPr>
                        <a:t>My opinion matters when discussing medications</a:t>
                      </a:r>
                      <a:endParaRPr sz="2900" i="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87%</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&lt;0.0001</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0.292</a:t>
                      </a:r>
                      <a:endParaRPr sz="29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448775">
                <a:tc>
                  <a:txBody>
                    <a:bodyPr/>
                    <a:lstStyle/>
                    <a:p>
                      <a:pPr marL="0" lvl="0" indent="0" algn="l" rtl="0">
                        <a:spcBef>
                          <a:spcPts val="0"/>
                        </a:spcBef>
                        <a:spcAft>
                          <a:spcPts val="0"/>
                        </a:spcAft>
                        <a:buNone/>
                      </a:pPr>
                      <a:r>
                        <a:rPr lang="en-US" sz="2900" i="1">
                          <a:latin typeface="Times New Roman"/>
                          <a:ea typeface="Times New Roman"/>
                          <a:cs typeface="Times New Roman"/>
                          <a:sym typeface="Times New Roman"/>
                        </a:rPr>
                        <a:t>I am comfortable asking my provider questions about my care </a:t>
                      </a:r>
                      <a:endParaRPr sz="2900" i="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91%</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dirty="0">
                          <a:latin typeface="Times New Roman"/>
                          <a:ea typeface="Times New Roman"/>
                          <a:cs typeface="Times New Roman"/>
                          <a:sym typeface="Times New Roman"/>
                        </a:rPr>
                        <a:t>&lt;0.0001</a:t>
                      </a:r>
                      <a:endParaRPr sz="29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0.378</a:t>
                      </a:r>
                      <a:endParaRPr sz="29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1448775">
                <a:tc>
                  <a:txBody>
                    <a:bodyPr/>
                    <a:lstStyle/>
                    <a:p>
                      <a:pPr marL="0" lvl="0" indent="0" algn="l" rtl="0">
                        <a:spcBef>
                          <a:spcPts val="0"/>
                        </a:spcBef>
                        <a:spcAft>
                          <a:spcPts val="0"/>
                        </a:spcAft>
                        <a:buNone/>
                      </a:pPr>
                      <a:r>
                        <a:rPr lang="en-US" sz="2900" i="1">
                          <a:latin typeface="Times New Roman"/>
                          <a:ea typeface="Times New Roman"/>
                          <a:cs typeface="Times New Roman"/>
                          <a:sym typeface="Times New Roman"/>
                        </a:rPr>
                        <a:t>I have looked up information about my condition and treatment </a:t>
                      </a:r>
                      <a:endParaRPr sz="2900" i="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89.9%</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&lt;0.0001</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0.273</a:t>
                      </a:r>
                      <a:endParaRPr sz="29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912550">
                <a:tc>
                  <a:txBody>
                    <a:bodyPr/>
                    <a:lstStyle/>
                    <a:p>
                      <a:pPr marL="0" lvl="0" indent="0" algn="l" rtl="0">
                        <a:spcBef>
                          <a:spcPts val="0"/>
                        </a:spcBef>
                        <a:spcAft>
                          <a:spcPts val="0"/>
                        </a:spcAft>
                        <a:buNone/>
                      </a:pPr>
                      <a:r>
                        <a:rPr lang="en-US" sz="2900" i="1">
                          <a:latin typeface="Times New Roman"/>
                          <a:ea typeface="Times New Roman"/>
                          <a:cs typeface="Times New Roman"/>
                          <a:sym typeface="Times New Roman"/>
                        </a:rPr>
                        <a:t>I can ask for a treatment or test</a:t>
                      </a:r>
                      <a:endParaRPr sz="2900" i="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81.6%</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&lt;0.0001</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0.264</a:t>
                      </a:r>
                      <a:endParaRPr sz="29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1448775">
                <a:tc>
                  <a:txBody>
                    <a:bodyPr/>
                    <a:lstStyle/>
                    <a:p>
                      <a:pPr marL="0" lvl="0" indent="0" algn="l" rtl="0">
                        <a:spcBef>
                          <a:spcPts val="0"/>
                        </a:spcBef>
                        <a:spcAft>
                          <a:spcPts val="0"/>
                        </a:spcAft>
                        <a:buNone/>
                      </a:pPr>
                      <a:r>
                        <a:rPr lang="en-US" sz="2900" i="1">
                          <a:latin typeface="Times New Roman"/>
                          <a:ea typeface="Times New Roman"/>
                          <a:cs typeface="Times New Roman"/>
                          <a:sym typeface="Times New Roman"/>
                        </a:rPr>
                        <a:t>I use my patient portal to monitor my healthcare</a:t>
                      </a:r>
                      <a:endParaRPr sz="2900" i="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62.3%</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a:latin typeface="Times New Roman"/>
                          <a:ea typeface="Times New Roman"/>
                          <a:cs typeface="Times New Roman"/>
                          <a:sym typeface="Times New Roman"/>
                        </a:rPr>
                        <a:t>&lt;0.0001</a:t>
                      </a:r>
                      <a:endParaRPr sz="29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900" dirty="0">
                          <a:latin typeface="Times New Roman"/>
                          <a:ea typeface="Times New Roman"/>
                          <a:cs typeface="Times New Roman"/>
                          <a:sym typeface="Times New Roman"/>
                        </a:rPr>
                        <a:t>0.174</a:t>
                      </a:r>
                      <a:endParaRPr sz="2900"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bl>
          </a:graphicData>
        </a:graphic>
      </p:graphicFrame>
      <p:pic>
        <p:nvPicPr>
          <p:cNvPr id="2" name="Jayde—IntroBG 2 (1)">
            <a:hlinkClick r:id="" action="ppaction://media"/>
            <a:extLst>
              <a:ext uri="{FF2B5EF4-FFF2-40B4-BE49-F238E27FC236}">
                <a16:creationId xmlns:a16="http://schemas.microsoft.com/office/drawing/2014/main" id="{3DAEA32D-A8D8-4AD6-BF46-B2F118497450}"/>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5577489" y="5559893"/>
            <a:ext cx="487363" cy="487363"/>
          </a:xfrm>
          <a:prstGeom prst="rect">
            <a:avLst/>
          </a:prstGeom>
        </p:spPr>
      </p:pic>
      <p:pic>
        <p:nvPicPr>
          <p:cNvPr id="3" name="Onieta—Methods 2">
            <a:hlinkClick r:id="" action="ppaction://media"/>
            <a:extLst>
              <a:ext uri="{FF2B5EF4-FFF2-40B4-BE49-F238E27FC236}">
                <a16:creationId xmlns:a16="http://schemas.microsoft.com/office/drawing/2014/main" id="{3F645F52-906A-40F8-8975-F6F7AFCD5B15}"/>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4275711" y="22869650"/>
            <a:ext cx="487363" cy="487363"/>
          </a:xfrm>
          <a:prstGeom prst="rect">
            <a:avLst/>
          </a:prstGeom>
        </p:spPr>
      </p:pic>
      <p:pic>
        <p:nvPicPr>
          <p:cNvPr id="4" name="Recorded Sound">
            <a:hlinkClick r:id="" action="ppaction://media"/>
            <a:extLst>
              <a:ext uri="{FF2B5EF4-FFF2-40B4-BE49-F238E27FC236}">
                <a16:creationId xmlns:a16="http://schemas.microsoft.com/office/drawing/2014/main" id="{56CB2E89-BBCA-4DF4-BC8F-E69D1E1D8FA3}"/>
              </a:ext>
            </a:extLst>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42183803" y="6149670"/>
            <a:ext cx="487363" cy="487363"/>
          </a:xfrm>
          <a:prstGeom prst="rect">
            <a:avLst/>
          </a:prstGeom>
        </p:spPr>
      </p:pic>
      <p:pic>
        <p:nvPicPr>
          <p:cNvPr id="6" name="Recorded Sound">
            <a:hlinkClick r:id="" action="ppaction://media"/>
            <a:extLst>
              <a:ext uri="{FF2B5EF4-FFF2-40B4-BE49-F238E27FC236}">
                <a16:creationId xmlns:a16="http://schemas.microsoft.com/office/drawing/2014/main" id="{962A5084-FB99-4B00-A66D-BCA68A076958}"/>
              </a:ext>
            </a:extLst>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42236570" y="15736325"/>
            <a:ext cx="487363" cy="487363"/>
          </a:xfrm>
          <a:prstGeom prst="rect">
            <a:avLst/>
          </a:prstGeom>
        </p:spPr>
      </p:pic>
      <p:sp>
        <p:nvSpPr>
          <p:cNvPr id="7" name="TextBox 6">
            <a:extLst>
              <a:ext uri="{FF2B5EF4-FFF2-40B4-BE49-F238E27FC236}">
                <a16:creationId xmlns:a16="http://schemas.microsoft.com/office/drawing/2014/main" id="{B3A9E1C1-0D61-4F84-B4BF-115B7CD1894C}"/>
              </a:ext>
            </a:extLst>
          </p:cNvPr>
          <p:cNvSpPr txBox="1"/>
          <p:nvPr/>
        </p:nvSpPr>
        <p:spPr>
          <a:xfrm>
            <a:off x="13173404" y="21628062"/>
            <a:ext cx="7529550" cy="523220"/>
          </a:xfrm>
          <a:prstGeom prst="rect">
            <a:avLst/>
          </a:prstGeom>
          <a:noFill/>
        </p:spPr>
        <p:txBody>
          <a:bodyPr wrap="square" rtlCol="0">
            <a:spAutoFit/>
          </a:bodyPr>
          <a:lstStyle/>
          <a:p>
            <a:r>
              <a:rPr lang="en-US" sz="2800" b="1" i="0" u="none" strike="noStrike" dirty="0">
                <a:solidFill>
                  <a:srgbClr val="000000"/>
                </a:solidFill>
                <a:effectLst/>
                <a:latin typeface="Times New Roman" panose="02020603050405020304" pitchFamily="18" charset="0"/>
              </a:rPr>
              <a:t>Table 2: </a:t>
            </a:r>
            <a:r>
              <a:rPr lang="en-US" sz="2800" b="0" i="0" u="none" strike="noStrike" dirty="0">
                <a:solidFill>
                  <a:srgbClr val="000000"/>
                </a:solidFill>
                <a:effectLst/>
                <a:latin typeface="Times New Roman" panose="02020603050405020304" pitchFamily="18" charset="0"/>
              </a:rPr>
              <a:t>Comparing Intention with Action Items. </a:t>
            </a:r>
            <a:endParaRPr lang="en-US" sz="2000" dirty="0"/>
          </a:p>
        </p:txBody>
      </p:sp>
      <p:sp>
        <p:nvSpPr>
          <p:cNvPr id="10" name="TextBox 9">
            <a:extLst>
              <a:ext uri="{FF2B5EF4-FFF2-40B4-BE49-F238E27FC236}">
                <a16:creationId xmlns:a16="http://schemas.microsoft.com/office/drawing/2014/main" id="{7C6F341B-463C-4D9B-BB8A-13A9CBD77976}"/>
              </a:ext>
            </a:extLst>
          </p:cNvPr>
          <p:cNvSpPr txBox="1"/>
          <p:nvPr/>
        </p:nvSpPr>
        <p:spPr>
          <a:xfrm>
            <a:off x="13112072" y="31881257"/>
            <a:ext cx="8833528" cy="1077218"/>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A P value is statistically significant when &lt;0.05. An R value is defined as weak (r = 0.20-0.29); moderate (r = 0.30-0.49); strong (r = 0.5-1.0)</a:t>
            </a:r>
            <a:endParaRPr lang="en-US" b="0" dirty="0">
              <a:effectLst/>
            </a:endParaRPr>
          </a:p>
          <a:p>
            <a:br>
              <a:rPr lang="en-US" dirty="0"/>
            </a:br>
            <a:endParaRPr lang="en-US" dirty="0"/>
          </a:p>
        </p:txBody>
      </p:sp>
      <p:sp>
        <p:nvSpPr>
          <p:cNvPr id="39" name="TextBox 38">
            <a:extLst>
              <a:ext uri="{FF2B5EF4-FFF2-40B4-BE49-F238E27FC236}">
                <a16:creationId xmlns:a16="http://schemas.microsoft.com/office/drawing/2014/main" id="{7BE0F403-419B-408B-B300-759780600B85}"/>
              </a:ext>
            </a:extLst>
          </p:cNvPr>
          <p:cNvSpPr txBox="1"/>
          <p:nvPr/>
        </p:nvSpPr>
        <p:spPr>
          <a:xfrm>
            <a:off x="22411983" y="15889900"/>
            <a:ext cx="9040149" cy="523220"/>
          </a:xfrm>
          <a:prstGeom prst="rect">
            <a:avLst/>
          </a:prstGeom>
          <a:noFill/>
        </p:spPr>
        <p:txBody>
          <a:bodyPr wrap="square" rtlCol="0">
            <a:spAutoFit/>
          </a:bodyPr>
          <a:lstStyle/>
          <a:p>
            <a:r>
              <a:rPr lang="en-US" sz="2800" b="1" i="0" u="none" strike="noStrike" dirty="0">
                <a:solidFill>
                  <a:srgbClr val="000000"/>
                </a:solidFill>
                <a:effectLst/>
                <a:latin typeface="Times New Roman" panose="02020603050405020304" pitchFamily="18" charset="0"/>
              </a:rPr>
              <a:t>Table 1: </a:t>
            </a:r>
            <a:r>
              <a:rPr lang="en-US" sz="2800" i="0" u="none" strike="noStrike" dirty="0">
                <a:solidFill>
                  <a:srgbClr val="000000"/>
                </a:solidFill>
                <a:effectLst/>
                <a:latin typeface="Times New Roman" panose="02020603050405020304" pitchFamily="18" charset="0"/>
              </a:rPr>
              <a:t>Survey Items with Descriptive Stats and Agreement</a:t>
            </a:r>
            <a:r>
              <a:rPr lang="en-US" sz="2800" b="0" i="0" u="none" strike="noStrike" dirty="0">
                <a:solidFill>
                  <a:srgbClr val="000000"/>
                </a:solidFill>
                <a:effectLst/>
                <a:latin typeface="Times New Roman" panose="02020603050405020304" pitchFamily="18" charset="0"/>
              </a:rPr>
              <a:t> </a:t>
            </a:r>
            <a:endParaRPr lang="en-US" sz="2000" dirty="0"/>
          </a:p>
        </p:txBody>
      </p:sp>
      <p:pic>
        <p:nvPicPr>
          <p:cNvPr id="5" name="NIKNOBLE">
            <a:hlinkClick r:id="" action="ppaction://media"/>
            <a:extLst>
              <a:ext uri="{FF2B5EF4-FFF2-40B4-BE49-F238E27FC236}">
                <a16:creationId xmlns:a16="http://schemas.microsoft.com/office/drawing/2014/main" id="{240856DC-8809-4DA2-B1FE-9F699CBD1C98}"/>
              </a:ext>
            </a:extLst>
          </p:cNvPr>
          <p:cNvPicPr>
            <a:picLocks noChangeAspect="1"/>
          </p:cNvPicPr>
          <p:nvPr>
            <a:audioFile r:link="rId10"/>
            <p:extLst>
              <p:ext uri="{DAA4B4D4-6D71-4841-9C94-3DE7FCFB9230}">
                <p14:media xmlns:p14="http://schemas.microsoft.com/office/powerpoint/2010/main" r:embed="rId9"/>
              </p:ext>
            </p:extLst>
          </p:nvPr>
        </p:nvPicPr>
        <p:blipFill>
          <a:blip r:embed="rId21"/>
          <a:stretch>
            <a:fillRect/>
          </a:stretch>
        </p:blipFill>
        <p:spPr>
          <a:xfrm>
            <a:off x="42183803" y="19695013"/>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2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5656"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9081"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304"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43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3"/>
                </p:tgtEl>
              </p:cMediaNode>
            </p:audio>
            <p:audio>
              <p:cMediaNode vol="80000">
                <p:cTn id="25" fill="hold" display="0">
                  <p:stCondLst>
                    <p:cond delay="indefinite"/>
                  </p:stCondLst>
                  <p:endCondLst>
                    <p:cond evt="onStopAudio" delay="0">
                      <p:tgtEl>
                        <p:sldTgt/>
                      </p:tgtEl>
                    </p:cond>
                  </p:endCondLst>
                </p:cTn>
                <p:tgtEl>
                  <p:spTgt spid="4"/>
                </p:tgtEl>
              </p:cMediaNode>
            </p:audio>
            <p:audio>
              <p:cMediaNode vol="80000">
                <p:cTn id="26" fill="hold" display="0">
                  <p:stCondLst>
                    <p:cond delay="indefinite"/>
                  </p:stCondLst>
                  <p:endCondLst>
                    <p:cond evt="onStopAudio" delay="0">
                      <p:tgtEl>
                        <p:sldTgt/>
                      </p:tgtEl>
                    </p:cond>
                  </p:endCondLst>
                </p:cTn>
                <p:tgtEl>
                  <p:spTgt spid="6"/>
                </p:tgtEl>
              </p:cMediaNode>
            </p:audio>
            <p:audio>
              <p:cMediaNode vol="80000">
                <p:cTn id="2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Design">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1453</Words>
  <Application>Microsoft Office PowerPoint</Application>
  <PresentationFormat>Custom</PresentationFormat>
  <Paragraphs>172</Paragraphs>
  <Slides>1</Slides>
  <Notes>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Graphicsland/MakeSigns.com</dc:creator>
  <cp:lastModifiedBy>Ramsey, Cory N.</cp:lastModifiedBy>
  <cp:revision>7</cp:revision>
  <dcterms:created xsi:type="dcterms:W3CDTF">2004-07-27T19:46:06Z</dcterms:created>
  <dcterms:modified xsi:type="dcterms:W3CDTF">2021-04-19T01:33:06Z</dcterms:modified>
</cp:coreProperties>
</file>