
<file path=[Content_Types].xml><?xml version="1.0" encoding="utf-8"?>
<Types xmlns="http://schemas.openxmlformats.org/package/2006/content-types">
  <Default Extension="jpeg" ContentType="image/jpeg"/>
  <Default Extension="m4a" ContentType="audio/mp4"/>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algn="l" rtl="0" fontAlgn="base">
      <a:spcBef>
        <a:spcPct val="0"/>
      </a:spcBef>
      <a:spcAft>
        <a:spcPct val="0"/>
      </a:spcAft>
      <a:defRPr sz="3000" kern="1200">
        <a:solidFill>
          <a:schemeClr val="tx1"/>
        </a:solidFill>
        <a:latin typeface="Arial" charset="0"/>
        <a:ea typeface="+mn-ea"/>
        <a:cs typeface="+mn-cs"/>
      </a:defRPr>
    </a:lvl1pPr>
    <a:lvl2pPr marL="457200" algn="l" rtl="0" fontAlgn="base">
      <a:spcBef>
        <a:spcPct val="0"/>
      </a:spcBef>
      <a:spcAft>
        <a:spcPct val="0"/>
      </a:spcAft>
      <a:defRPr sz="3000" kern="1200">
        <a:solidFill>
          <a:schemeClr val="tx1"/>
        </a:solidFill>
        <a:latin typeface="Arial" charset="0"/>
        <a:ea typeface="+mn-ea"/>
        <a:cs typeface="+mn-cs"/>
      </a:defRPr>
    </a:lvl2pPr>
    <a:lvl3pPr marL="914400" algn="l" rtl="0" fontAlgn="base">
      <a:spcBef>
        <a:spcPct val="0"/>
      </a:spcBef>
      <a:spcAft>
        <a:spcPct val="0"/>
      </a:spcAft>
      <a:defRPr sz="3000" kern="1200">
        <a:solidFill>
          <a:schemeClr val="tx1"/>
        </a:solidFill>
        <a:latin typeface="Arial" charset="0"/>
        <a:ea typeface="+mn-ea"/>
        <a:cs typeface="+mn-cs"/>
      </a:defRPr>
    </a:lvl3pPr>
    <a:lvl4pPr marL="1371600" algn="l" rtl="0" fontAlgn="base">
      <a:spcBef>
        <a:spcPct val="0"/>
      </a:spcBef>
      <a:spcAft>
        <a:spcPct val="0"/>
      </a:spcAft>
      <a:defRPr sz="3000" kern="1200">
        <a:solidFill>
          <a:schemeClr val="tx1"/>
        </a:solidFill>
        <a:latin typeface="Arial" charset="0"/>
        <a:ea typeface="+mn-ea"/>
        <a:cs typeface="+mn-cs"/>
      </a:defRPr>
    </a:lvl4pPr>
    <a:lvl5pPr marL="1828800" algn="l" rtl="0" fontAlgn="base">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99CCFF"/>
    <a:srgbClr val="CCECFF"/>
    <a:srgbClr val="33CCFF"/>
    <a:srgbClr val="EAEAEA"/>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8590BD-0C16-43CA-B1C1-33B29844389E}" v="1" dt="2021-04-19T19:22:33.807"/>
    <p1510:client id="{65B9F329-3ADE-CAAE-4C8D-B502B09CC01E}" v="7" dt="2021-04-19T19:20:37.448"/>
    <p1510:client id="{B29BA091-121C-6CAC-DDE3-F3B3624AACD9}" v="258" dt="2021-04-19T19:19:53.7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22" d="100"/>
          <a:sy n="22" d="100"/>
        </p:scale>
        <p:origin x="1960" y="31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5.3643444026018484E-2"/>
          <c:y val="7.8728617713978488E-2"/>
          <c:w val="0.93107278709726504"/>
          <c:h val="0.87292749681129045"/>
        </c:manualLayout>
      </c:layout>
      <c:barChart>
        <c:barDir val="bar"/>
        <c:grouping val="clustered"/>
        <c:varyColors val="0"/>
        <c:ser>
          <c:idx val="0"/>
          <c:order val="0"/>
          <c:tx>
            <c:strRef>
              <c:f>Sheet1!$B$1</c:f>
              <c:strCache>
                <c:ptCount val="1"/>
                <c:pt idx="0">
                  <c:v>1-Strongly Disagree</c:v>
                </c:pt>
              </c:strCache>
            </c:strRef>
          </c:tx>
          <c:spPr>
            <a:solidFill>
              <a:schemeClr val="accent5">
                <a:shade val="53000"/>
              </a:schemeClr>
            </a:solidFill>
            <a:ln>
              <a:noFill/>
            </a:ln>
            <a:effectLst/>
          </c:spPr>
          <c:invertIfNegative val="0"/>
          <c:cat>
            <c:strRef>
              <c:f>Sheet1!$A$2:$A$5</c:f>
              <c:strCache>
                <c:ptCount val="4"/>
                <c:pt idx="0">
                  <c:v>Q14</c:v>
                </c:pt>
                <c:pt idx="1">
                  <c:v>Q12</c:v>
                </c:pt>
                <c:pt idx="2">
                  <c:v>Q11</c:v>
                </c:pt>
                <c:pt idx="3">
                  <c:v>Q3</c:v>
                </c:pt>
              </c:strCache>
            </c:strRef>
          </c:cat>
          <c:val>
            <c:numRef>
              <c:f>Sheet1!$B$2:$B$5</c:f>
              <c:numCache>
                <c:formatCode>General</c:formatCode>
                <c:ptCount val="4"/>
                <c:pt idx="0">
                  <c:v>7</c:v>
                </c:pt>
                <c:pt idx="1">
                  <c:v>0</c:v>
                </c:pt>
                <c:pt idx="2">
                  <c:v>0</c:v>
                </c:pt>
                <c:pt idx="3">
                  <c:v>0</c:v>
                </c:pt>
              </c:numCache>
            </c:numRef>
          </c:val>
          <c:extLst>
            <c:ext xmlns:c16="http://schemas.microsoft.com/office/drawing/2014/chart" uri="{C3380CC4-5D6E-409C-BE32-E72D297353CC}">
              <c16:uniqueId val="{00000000-D5BA-814B-8393-DC2E9EC12229}"/>
            </c:ext>
          </c:extLst>
        </c:ser>
        <c:ser>
          <c:idx val="1"/>
          <c:order val="1"/>
          <c:tx>
            <c:strRef>
              <c:f>Sheet1!$C$1</c:f>
              <c:strCache>
                <c:ptCount val="1"/>
                <c:pt idx="0">
                  <c:v>2-Disagree</c:v>
                </c:pt>
              </c:strCache>
            </c:strRef>
          </c:tx>
          <c:spPr>
            <a:solidFill>
              <a:schemeClr val="accent5">
                <a:shade val="76000"/>
              </a:schemeClr>
            </a:solidFill>
            <a:ln>
              <a:noFill/>
            </a:ln>
            <a:effectLst/>
          </c:spPr>
          <c:invertIfNegative val="0"/>
          <c:cat>
            <c:strRef>
              <c:f>Sheet1!$A$2:$A$5</c:f>
              <c:strCache>
                <c:ptCount val="4"/>
                <c:pt idx="0">
                  <c:v>Q14</c:v>
                </c:pt>
                <c:pt idx="1">
                  <c:v>Q12</c:v>
                </c:pt>
                <c:pt idx="2">
                  <c:v>Q11</c:v>
                </c:pt>
                <c:pt idx="3">
                  <c:v>Q3</c:v>
                </c:pt>
              </c:strCache>
            </c:strRef>
          </c:cat>
          <c:val>
            <c:numRef>
              <c:f>Sheet1!$C$2:$C$5</c:f>
              <c:numCache>
                <c:formatCode>General</c:formatCode>
                <c:ptCount val="4"/>
                <c:pt idx="0">
                  <c:v>10</c:v>
                </c:pt>
                <c:pt idx="1">
                  <c:v>0</c:v>
                </c:pt>
                <c:pt idx="2">
                  <c:v>1</c:v>
                </c:pt>
                <c:pt idx="3">
                  <c:v>0</c:v>
                </c:pt>
              </c:numCache>
            </c:numRef>
          </c:val>
          <c:extLst>
            <c:ext xmlns:c16="http://schemas.microsoft.com/office/drawing/2014/chart" uri="{C3380CC4-5D6E-409C-BE32-E72D297353CC}">
              <c16:uniqueId val="{00000001-D5BA-814B-8393-DC2E9EC12229}"/>
            </c:ext>
          </c:extLst>
        </c:ser>
        <c:ser>
          <c:idx val="2"/>
          <c:order val="2"/>
          <c:tx>
            <c:strRef>
              <c:f>Sheet1!$D$1</c:f>
              <c:strCache>
                <c:ptCount val="1"/>
                <c:pt idx="0">
                  <c:v>3-Neutral</c:v>
                </c:pt>
              </c:strCache>
            </c:strRef>
          </c:tx>
          <c:spPr>
            <a:solidFill>
              <a:schemeClr val="accent5"/>
            </a:solidFill>
            <a:ln>
              <a:noFill/>
            </a:ln>
            <a:effectLst/>
          </c:spPr>
          <c:invertIfNegative val="0"/>
          <c:cat>
            <c:strRef>
              <c:f>Sheet1!$A$2:$A$5</c:f>
              <c:strCache>
                <c:ptCount val="4"/>
                <c:pt idx="0">
                  <c:v>Q14</c:v>
                </c:pt>
                <c:pt idx="1">
                  <c:v>Q12</c:v>
                </c:pt>
                <c:pt idx="2">
                  <c:v>Q11</c:v>
                </c:pt>
                <c:pt idx="3">
                  <c:v>Q3</c:v>
                </c:pt>
              </c:strCache>
            </c:strRef>
          </c:cat>
          <c:val>
            <c:numRef>
              <c:f>Sheet1!$D$2:$D$5</c:f>
              <c:numCache>
                <c:formatCode>General</c:formatCode>
                <c:ptCount val="4"/>
                <c:pt idx="0">
                  <c:v>0</c:v>
                </c:pt>
                <c:pt idx="1">
                  <c:v>1</c:v>
                </c:pt>
                <c:pt idx="2">
                  <c:v>0</c:v>
                </c:pt>
                <c:pt idx="3">
                  <c:v>4</c:v>
                </c:pt>
              </c:numCache>
            </c:numRef>
          </c:val>
          <c:extLst>
            <c:ext xmlns:c16="http://schemas.microsoft.com/office/drawing/2014/chart" uri="{C3380CC4-5D6E-409C-BE32-E72D297353CC}">
              <c16:uniqueId val="{00000002-D5BA-814B-8393-DC2E9EC12229}"/>
            </c:ext>
          </c:extLst>
        </c:ser>
        <c:ser>
          <c:idx val="3"/>
          <c:order val="3"/>
          <c:tx>
            <c:strRef>
              <c:f>Sheet1!$E$1</c:f>
              <c:strCache>
                <c:ptCount val="1"/>
                <c:pt idx="0">
                  <c:v>4-Agree</c:v>
                </c:pt>
              </c:strCache>
            </c:strRef>
          </c:tx>
          <c:spPr>
            <a:solidFill>
              <a:schemeClr val="accent5">
                <a:tint val="77000"/>
              </a:schemeClr>
            </a:solidFill>
            <a:ln>
              <a:noFill/>
            </a:ln>
            <a:effectLst/>
          </c:spPr>
          <c:invertIfNegative val="0"/>
          <c:cat>
            <c:strRef>
              <c:f>Sheet1!$A$2:$A$5</c:f>
              <c:strCache>
                <c:ptCount val="4"/>
                <c:pt idx="0">
                  <c:v>Q14</c:v>
                </c:pt>
                <c:pt idx="1">
                  <c:v>Q12</c:v>
                </c:pt>
                <c:pt idx="2">
                  <c:v>Q11</c:v>
                </c:pt>
                <c:pt idx="3">
                  <c:v>Q3</c:v>
                </c:pt>
              </c:strCache>
            </c:strRef>
          </c:cat>
          <c:val>
            <c:numRef>
              <c:f>Sheet1!$E$2:$E$5</c:f>
              <c:numCache>
                <c:formatCode>General</c:formatCode>
                <c:ptCount val="4"/>
                <c:pt idx="0">
                  <c:v>0</c:v>
                </c:pt>
                <c:pt idx="1">
                  <c:v>10</c:v>
                </c:pt>
                <c:pt idx="2">
                  <c:v>13</c:v>
                </c:pt>
                <c:pt idx="3">
                  <c:v>7</c:v>
                </c:pt>
              </c:numCache>
            </c:numRef>
          </c:val>
          <c:extLst>
            <c:ext xmlns:c16="http://schemas.microsoft.com/office/drawing/2014/chart" uri="{C3380CC4-5D6E-409C-BE32-E72D297353CC}">
              <c16:uniqueId val="{00000003-D5BA-814B-8393-DC2E9EC12229}"/>
            </c:ext>
          </c:extLst>
        </c:ser>
        <c:ser>
          <c:idx val="4"/>
          <c:order val="4"/>
          <c:tx>
            <c:strRef>
              <c:f>Sheet1!$F$1</c:f>
              <c:strCache>
                <c:ptCount val="1"/>
                <c:pt idx="0">
                  <c:v>5-Strongly Agree</c:v>
                </c:pt>
              </c:strCache>
            </c:strRef>
          </c:tx>
          <c:spPr>
            <a:solidFill>
              <a:schemeClr val="accent5">
                <a:tint val="54000"/>
              </a:schemeClr>
            </a:solidFill>
            <a:ln>
              <a:noFill/>
            </a:ln>
            <a:effectLst/>
          </c:spPr>
          <c:invertIfNegative val="0"/>
          <c:cat>
            <c:strRef>
              <c:f>Sheet1!$A$2:$A$5</c:f>
              <c:strCache>
                <c:ptCount val="4"/>
                <c:pt idx="0">
                  <c:v>Q14</c:v>
                </c:pt>
                <c:pt idx="1">
                  <c:v>Q12</c:v>
                </c:pt>
                <c:pt idx="2">
                  <c:v>Q11</c:v>
                </c:pt>
                <c:pt idx="3">
                  <c:v>Q3</c:v>
                </c:pt>
              </c:strCache>
            </c:strRef>
          </c:cat>
          <c:val>
            <c:numRef>
              <c:f>Sheet1!$F$2:$F$5</c:f>
              <c:numCache>
                <c:formatCode>General</c:formatCode>
                <c:ptCount val="4"/>
                <c:pt idx="0">
                  <c:v>0</c:v>
                </c:pt>
                <c:pt idx="1">
                  <c:v>6</c:v>
                </c:pt>
                <c:pt idx="2">
                  <c:v>3</c:v>
                </c:pt>
                <c:pt idx="3">
                  <c:v>6</c:v>
                </c:pt>
              </c:numCache>
            </c:numRef>
          </c:val>
          <c:extLst>
            <c:ext xmlns:c16="http://schemas.microsoft.com/office/drawing/2014/chart" uri="{C3380CC4-5D6E-409C-BE32-E72D297353CC}">
              <c16:uniqueId val="{00000004-D5BA-814B-8393-DC2E9EC12229}"/>
            </c:ext>
          </c:extLst>
        </c:ser>
        <c:dLbls>
          <c:showLegendKey val="0"/>
          <c:showVal val="0"/>
          <c:showCatName val="0"/>
          <c:showSerName val="0"/>
          <c:showPercent val="0"/>
          <c:showBubbleSize val="0"/>
        </c:dLbls>
        <c:gapWidth val="182"/>
        <c:axId val="479040936"/>
        <c:axId val="479041264"/>
      </c:barChart>
      <c:catAx>
        <c:axId val="479040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9041264"/>
        <c:crosses val="autoZero"/>
        <c:auto val="1"/>
        <c:lblAlgn val="ctr"/>
        <c:lblOffset val="100"/>
        <c:noMultiLvlLbl val="0"/>
      </c:catAx>
      <c:valAx>
        <c:axId val="479041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9040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A9B742-5945-4082-B651-75188B154CEB}"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en-US"/>
        </a:p>
      </dgm:t>
    </dgm:pt>
    <dgm:pt modelId="{129F4FF7-2348-4953-9424-C858D965D181}">
      <dgm:prSet phldrT="[Text]" phldr="0"/>
      <dgm:spPr/>
      <dgm:t>
        <a:bodyPr/>
        <a:lstStyle/>
        <a:p>
          <a:pPr rtl="0"/>
          <a:r>
            <a:rPr lang="en-US" dirty="0">
              <a:latin typeface="Arial"/>
            </a:rPr>
            <a:t>Shift work</a:t>
          </a:r>
          <a:endParaRPr lang="en-US" dirty="0"/>
        </a:p>
      </dgm:t>
    </dgm:pt>
    <dgm:pt modelId="{0D332731-D76E-4460-B088-F1D82267A1B4}" type="parTrans" cxnId="{94B8AB24-B1ED-4DBD-91BE-5AB271C6117B}">
      <dgm:prSet/>
      <dgm:spPr/>
      <dgm:t>
        <a:bodyPr/>
        <a:lstStyle/>
        <a:p>
          <a:endParaRPr lang="en-US"/>
        </a:p>
      </dgm:t>
    </dgm:pt>
    <dgm:pt modelId="{94C18D01-83E6-49FE-A14F-86DDE7E74A7E}" type="sibTrans" cxnId="{94B8AB24-B1ED-4DBD-91BE-5AB271C6117B}">
      <dgm:prSet/>
      <dgm:spPr/>
      <dgm:t>
        <a:bodyPr/>
        <a:lstStyle/>
        <a:p>
          <a:endParaRPr lang="en-US"/>
        </a:p>
      </dgm:t>
    </dgm:pt>
    <dgm:pt modelId="{8C692DAB-0E2F-4DE0-A0B2-67313EDE099F}">
      <dgm:prSet phldrT="[Text]" phldr="0"/>
      <dgm:spPr/>
      <dgm:t>
        <a:bodyPr/>
        <a:lstStyle/>
        <a:p>
          <a:pPr rtl="0"/>
          <a:r>
            <a:rPr lang="en-US" dirty="0">
              <a:latin typeface="Arial"/>
            </a:rPr>
            <a:t>Personal Life</a:t>
          </a:r>
          <a:endParaRPr lang="en-US" dirty="0"/>
        </a:p>
      </dgm:t>
    </dgm:pt>
    <dgm:pt modelId="{B59A4066-76E9-4CA1-97F5-330BF1BC5D53}" type="parTrans" cxnId="{2D3F5690-D63F-4260-AE0C-DCFF1D82AF1F}">
      <dgm:prSet/>
      <dgm:spPr/>
      <dgm:t>
        <a:bodyPr/>
        <a:lstStyle/>
        <a:p>
          <a:endParaRPr lang="en-US"/>
        </a:p>
      </dgm:t>
    </dgm:pt>
    <dgm:pt modelId="{0FE1D7B3-41E4-4E12-A506-B4646B80EBDA}" type="sibTrans" cxnId="{2D3F5690-D63F-4260-AE0C-DCFF1D82AF1F}">
      <dgm:prSet/>
      <dgm:spPr/>
      <dgm:t>
        <a:bodyPr/>
        <a:lstStyle/>
        <a:p>
          <a:endParaRPr lang="en-US"/>
        </a:p>
      </dgm:t>
    </dgm:pt>
    <dgm:pt modelId="{33761ECC-D17D-452C-A4D9-50D0C580587E}">
      <dgm:prSet phldrT="[Text]" phldr="0"/>
      <dgm:spPr/>
      <dgm:t>
        <a:bodyPr/>
        <a:lstStyle/>
        <a:p>
          <a:r>
            <a:rPr lang="en-US" dirty="0">
              <a:latin typeface="Arial"/>
            </a:rPr>
            <a:t>Resources</a:t>
          </a:r>
          <a:endParaRPr lang="en-US" dirty="0"/>
        </a:p>
      </dgm:t>
    </dgm:pt>
    <dgm:pt modelId="{2D41D766-14F6-4073-A272-A5ACA3B7A86E}" type="parTrans" cxnId="{EE72A79D-883F-4A1C-BE97-F6AEFEF3E2D2}">
      <dgm:prSet/>
      <dgm:spPr/>
      <dgm:t>
        <a:bodyPr/>
        <a:lstStyle/>
        <a:p>
          <a:endParaRPr lang="en-US"/>
        </a:p>
      </dgm:t>
    </dgm:pt>
    <dgm:pt modelId="{60ECDB5F-CBDF-4847-946C-F7880C5FCBE8}" type="sibTrans" cxnId="{EE72A79D-883F-4A1C-BE97-F6AEFEF3E2D2}">
      <dgm:prSet/>
      <dgm:spPr/>
      <dgm:t>
        <a:bodyPr/>
        <a:lstStyle/>
        <a:p>
          <a:endParaRPr lang="en-US"/>
        </a:p>
      </dgm:t>
    </dgm:pt>
    <dgm:pt modelId="{35E735B0-9EE9-463E-B57F-755AFE39F5A5}">
      <dgm:prSet phldrT="[Text]" phldr="0"/>
      <dgm:spPr/>
      <dgm:t>
        <a:bodyPr/>
        <a:lstStyle/>
        <a:p>
          <a:pPr rtl="0"/>
          <a:r>
            <a:rPr lang="en-US" dirty="0">
              <a:latin typeface="Arial"/>
            </a:rPr>
            <a:t>Quality of Care</a:t>
          </a:r>
          <a:endParaRPr lang="en-US" dirty="0"/>
        </a:p>
      </dgm:t>
    </dgm:pt>
    <dgm:pt modelId="{94ED3051-5F54-4961-9FBC-BF42ED73D51E}" type="parTrans" cxnId="{B1DEC028-9EC6-4D81-9444-3774A60DFA3C}">
      <dgm:prSet/>
      <dgm:spPr/>
      <dgm:t>
        <a:bodyPr/>
        <a:lstStyle/>
        <a:p>
          <a:endParaRPr lang="en-US"/>
        </a:p>
      </dgm:t>
    </dgm:pt>
    <dgm:pt modelId="{0373480E-E6EB-40C8-86F7-E735AE0ABAB0}" type="sibTrans" cxnId="{B1DEC028-9EC6-4D81-9444-3774A60DFA3C}">
      <dgm:prSet/>
      <dgm:spPr/>
      <dgm:t>
        <a:bodyPr/>
        <a:lstStyle/>
        <a:p>
          <a:endParaRPr lang="en-US"/>
        </a:p>
      </dgm:t>
    </dgm:pt>
    <dgm:pt modelId="{1DAE8133-E2B4-4AE9-8FA0-D3B6D8085680}" type="pres">
      <dgm:prSet presAssocID="{D0A9B742-5945-4082-B651-75188B154CEB}" presName="composite" presStyleCnt="0">
        <dgm:presLayoutVars>
          <dgm:chMax val="5"/>
          <dgm:dir/>
          <dgm:animLvl val="ctr"/>
          <dgm:resizeHandles val="exact"/>
        </dgm:presLayoutVars>
      </dgm:prSet>
      <dgm:spPr/>
    </dgm:pt>
    <dgm:pt modelId="{8177F1EB-9547-49BE-8E8A-4884853C6F08}" type="pres">
      <dgm:prSet presAssocID="{D0A9B742-5945-4082-B651-75188B154CEB}" presName="cycle" presStyleCnt="0"/>
      <dgm:spPr/>
    </dgm:pt>
    <dgm:pt modelId="{8998DC39-9985-4E17-BD8F-3DBE2077D851}" type="pres">
      <dgm:prSet presAssocID="{D0A9B742-5945-4082-B651-75188B154CEB}" presName="centerShape" presStyleCnt="0"/>
      <dgm:spPr/>
    </dgm:pt>
    <dgm:pt modelId="{1F53A1C0-D8E2-4B29-9B05-56AF58C86A39}" type="pres">
      <dgm:prSet presAssocID="{D0A9B742-5945-4082-B651-75188B154CEB}" presName="connSite" presStyleLbl="node1" presStyleIdx="0" presStyleCnt="5"/>
      <dgm:spPr/>
    </dgm:pt>
    <dgm:pt modelId="{24A79644-B564-4E3F-B7D3-DFA7C5CB944E}" type="pres">
      <dgm:prSet presAssocID="{D0A9B742-5945-4082-B651-75188B154CEB}" presName="visible" presStyleLbl="node1" presStyleIdx="0" presStyleCnt="5"/>
      <dgm:spPr/>
    </dgm:pt>
    <dgm:pt modelId="{2538DB08-465E-42DB-940B-930E5CF82726}" type="pres">
      <dgm:prSet presAssocID="{0D332731-D76E-4460-B088-F1D82267A1B4}" presName="Name25" presStyleLbl="parChTrans1D1" presStyleIdx="0" presStyleCnt="4"/>
      <dgm:spPr/>
    </dgm:pt>
    <dgm:pt modelId="{FCC08B69-65DC-4667-AC06-C6A1B4D9BECE}" type="pres">
      <dgm:prSet presAssocID="{129F4FF7-2348-4953-9424-C858D965D181}" presName="node" presStyleCnt="0"/>
      <dgm:spPr/>
    </dgm:pt>
    <dgm:pt modelId="{419DA474-81B8-40C2-932C-68D3A0997F9F}" type="pres">
      <dgm:prSet presAssocID="{129F4FF7-2348-4953-9424-C858D965D181}" presName="parentNode" presStyleLbl="node1" presStyleIdx="1" presStyleCnt="5">
        <dgm:presLayoutVars>
          <dgm:chMax val="1"/>
          <dgm:bulletEnabled val="1"/>
        </dgm:presLayoutVars>
      </dgm:prSet>
      <dgm:spPr/>
    </dgm:pt>
    <dgm:pt modelId="{8C5E9B60-2D7D-4710-9D50-41C017F1CEAB}" type="pres">
      <dgm:prSet presAssocID="{129F4FF7-2348-4953-9424-C858D965D181}" presName="childNode" presStyleLbl="revTx" presStyleIdx="0" presStyleCnt="0">
        <dgm:presLayoutVars>
          <dgm:bulletEnabled val="1"/>
        </dgm:presLayoutVars>
      </dgm:prSet>
      <dgm:spPr/>
    </dgm:pt>
    <dgm:pt modelId="{7D17DDB0-CCE5-4421-A1F9-2B3C950ABF1D}" type="pres">
      <dgm:prSet presAssocID="{B59A4066-76E9-4CA1-97F5-330BF1BC5D53}" presName="Name25" presStyleLbl="parChTrans1D1" presStyleIdx="1" presStyleCnt="4"/>
      <dgm:spPr/>
    </dgm:pt>
    <dgm:pt modelId="{FD1A37B3-7C74-47CE-BEDE-8638DDE8C093}" type="pres">
      <dgm:prSet presAssocID="{8C692DAB-0E2F-4DE0-A0B2-67313EDE099F}" presName="node" presStyleCnt="0"/>
      <dgm:spPr/>
    </dgm:pt>
    <dgm:pt modelId="{49C3B7DE-6587-4A7C-94B2-D54C4C4F22AF}" type="pres">
      <dgm:prSet presAssocID="{8C692DAB-0E2F-4DE0-A0B2-67313EDE099F}" presName="parentNode" presStyleLbl="node1" presStyleIdx="2" presStyleCnt="5">
        <dgm:presLayoutVars>
          <dgm:chMax val="1"/>
          <dgm:bulletEnabled val="1"/>
        </dgm:presLayoutVars>
      </dgm:prSet>
      <dgm:spPr/>
    </dgm:pt>
    <dgm:pt modelId="{EF3C3589-C568-4497-B2EC-569A306D812F}" type="pres">
      <dgm:prSet presAssocID="{8C692DAB-0E2F-4DE0-A0B2-67313EDE099F}" presName="childNode" presStyleLbl="revTx" presStyleIdx="0" presStyleCnt="0">
        <dgm:presLayoutVars>
          <dgm:bulletEnabled val="1"/>
        </dgm:presLayoutVars>
      </dgm:prSet>
      <dgm:spPr/>
    </dgm:pt>
    <dgm:pt modelId="{57DE3A7F-0CB8-489A-96C2-D0E0848E180E}" type="pres">
      <dgm:prSet presAssocID="{2D41D766-14F6-4073-A272-A5ACA3B7A86E}" presName="Name25" presStyleLbl="parChTrans1D1" presStyleIdx="2" presStyleCnt="4"/>
      <dgm:spPr/>
    </dgm:pt>
    <dgm:pt modelId="{E2DBDDC2-FB0D-4C12-844E-A3210C4DD543}" type="pres">
      <dgm:prSet presAssocID="{33761ECC-D17D-452C-A4D9-50D0C580587E}" presName="node" presStyleCnt="0"/>
      <dgm:spPr/>
    </dgm:pt>
    <dgm:pt modelId="{630CB7B3-E5A6-4380-849C-C052425210E6}" type="pres">
      <dgm:prSet presAssocID="{33761ECC-D17D-452C-A4D9-50D0C580587E}" presName="parentNode" presStyleLbl="node1" presStyleIdx="3" presStyleCnt="5">
        <dgm:presLayoutVars>
          <dgm:chMax val="1"/>
          <dgm:bulletEnabled val="1"/>
        </dgm:presLayoutVars>
      </dgm:prSet>
      <dgm:spPr/>
    </dgm:pt>
    <dgm:pt modelId="{CE745D82-E431-444A-9509-E62FA58FC850}" type="pres">
      <dgm:prSet presAssocID="{33761ECC-D17D-452C-A4D9-50D0C580587E}" presName="childNode" presStyleLbl="revTx" presStyleIdx="0" presStyleCnt="0">
        <dgm:presLayoutVars>
          <dgm:bulletEnabled val="1"/>
        </dgm:presLayoutVars>
      </dgm:prSet>
      <dgm:spPr/>
    </dgm:pt>
    <dgm:pt modelId="{00FD1FEA-EEB1-498A-92D2-52B1A51F5E7D}" type="pres">
      <dgm:prSet presAssocID="{94ED3051-5F54-4961-9FBC-BF42ED73D51E}" presName="Name25" presStyleLbl="parChTrans1D1" presStyleIdx="3" presStyleCnt="4"/>
      <dgm:spPr/>
    </dgm:pt>
    <dgm:pt modelId="{73DBB761-FE40-4FE7-A6A7-D8D73D3E1FC6}" type="pres">
      <dgm:prSet presAssocID="{35E735B0-9EE9-463E-B57F-755AFE39F5A5}" presName="node" presStyleCnt="0"/>
      <dgm:spPr/>
    </dgm:pt>
    <dgm:pt modelId="{EC1E8764-E31A-4526-A360-09041C13DB1C}" type="pres">
      <dgm:prSet presAssocID="{35E735B0-9EE9-463E-B57F-755AFE39F5A5}" presName="parentNode" presStyleLbl="node1" presStyleIdx="4" presStyleCnt="5">
        <dgm:presLayoutVars>
          <dgm:chMax val="1"/>
          <dgm:bulletEnabled val="1"/>
        </dgm:presLayoutVars>
      </dgm:prSet>
      <dgm:spPr/>
    </dgm:pt>
    <dgm:pt modelId="{C85EB09B-45BF-4AAE-AB12-BABBE5FCEFF7}" type="pres">
      <dgm:prSet presAssocID="{35E735B0-9EE9-463E-B57F-755AFE39F5A5}" presName="childNode" presStyleLbl="revTx" presStyleIdx="0" presStyleCnt="0">
        <dgm:presLayoutVars>
          <dgm:bulletEnabled val="1"/>
        </dgm:presLayoutVars>
      </dgm:prSet>
      <dgm:spPr/>
    </dgm:pt>
  </dgm:ptLst>
  <dgm:cxnLst>
    <dgm:cxn modelId="{94B8AB24-B1ED-4DBD-91BE-5AB271C6117B}" srcId="{D0A9B742-5945-4082-B651-75188B154CEB}" destId="{129F4FF7-2348-4953-9424-C858D965D181}" srcOrd="0" destOrd="0" parTransId="{0D332731-D76E-4460-B088-F1D82267A1B4}" sibTransId="{94C18D01-83E6-49FE-A14F-86DDE7E74A7E}"/>
    <dgm:cxn modelId="{B1DEC028-9EC6-4D81-9444-3774A60DFA3C}" srcId="{D0A9B742-5945-4082-B651-75188B154CEB}" destId="{35E735B0-9EE9-463E-B57F-755AFE39F5A5}" srcOrd="3" destOrd="0" parTransId="{94ED3051-5F54-4961-9FBC-BF42ED73D51E}" sibTransId="{0373480E-E6EB-40C8-86F7-E735AE0ABAB0}"/>
    <dgm:cxn modelId="{465BE82E-9BD9-4AFA-99DC-E0F7F4C97B1C}" type="presOf" srcId="{B59A4066-76E9-4CA1-97F5-330BF1BC5D53}" destId="{7D17DDB0-CCE5-4421-A1F9-2B3C950ABF1D}" srcOrd="0" destOrd="0" presId="urn:microsoft.com/office/officeart/2005/8/layout/radial2"/>
    <dgm:cxn modelId="{A32B493D-6A82-42D7-BF01-2F8BA877FED2}" type="presOf" srcId="{33761ECC-D17D-452C-A4D9-50D0C580587E}" destId="{630CB7B3-E5A6-4380-849C-C052425210E6}" srcOrd="0" destOrd="0" presId="urn:microsoft.com/office/officeart/2005/8/layout/radial2"/>
    <dgm:cxn modelId="{65233D4D-141C-4AE2-91DF-C25175D503BA}" type="presOf" srcId="{0D332731-D76E-4460-B088-F1D82267A1B4}" destId="{2538DB08-465E-42DB-940B-930E5CF82726}" srcOrd="0" destOrd="0" presId="urn:microsoft.com/office/officeart/2005/8/layout/radial2"/>
    <dgm:cxn modelId="{2F885879-3478-4291-9A8E-12752C506132}" type="presOf" srcId="{94ED3051-5F54-4961-9FBC-BF42ED73D51E}" destId="{00FD1FEA-EEB1-498A-92D2-52B1A51F5E7D}" srcOrd="0" destOrd="0" presId="urn:microsoft.com/office/officeart/2005/8/layout/radial2"/>
    <dgm:cxn modelId="{2D3F5690-D63F-4260-AE0C-DCFF1D82AF1F}" srcId="{D0A9B742-5945-4082-B651-75188B154CEB}" destId="{8C692DAB-0E2F-4DE0-A0B2-67313EDE099F}" srcOrd="1" destOrd="0" parTransId="{B59A4066-76E9-4CA1-97F5-330BF1BC5D53}" sibTransId="{0FE1D7B3-41E4-4E12-A506-B4646B80EBDA}"/>
    <dgm:cxn modelId="{EE72A79D-883F-4A1C-BE97-F6AEFEF3E2D2}" srcId="{D0A9B742-5945-4082-B651-75188B154CEB}" destId="{33761ECC-D17D-452C-A4D9-50D0C580587E}" srcOrd="2" destOrd="0" parTransId="{2D41D766-14F6-4073-A272-A5ACA3B7A86E}" sibTransId="{60ECDB5F-CBDF-4847-946C-F7880C5FCBE8}"/>
    <dgm:cxn modelId="{A40FB59D-9832-4DC5-A4D2-9A2BE4FD2598}" type="presOf" srcId="{35E735B0-9EE9-463E-B57F-755AFE39F5A5}" destId="{EC1E8764-E31A-4526-A360-09041C13DB1C}" srcOrd="0" destOrd="0" presId="urn:microsoft.com/office/officeart/2005/8/layout/radial2"/>
    <dgm:cxn modelId="{06A683A0-175A-4080-9688-36745D82CB4E}" type="presOf" srcId="{2D41D766-14F6-4073-A272-A5ACA3B7A86E}" destId="{57DE3A7F-0CB8-489A-96C2-D0E0848E180E}" srcOrd="0" destOrd="0" presId="urn:microsoft.com/office/officeart/2005/8/layout/radial2"/>
    <dgm:cxn modelId="{39F7C3AF-AF81-42E3-A336-26E4D571700B}" type="presOf" srcId="{129F4FF7-2348-4953-9424-C858D965D181}" destId="{419DA474-81B8-40C2-932C-68D3A0997F9F}" srcOrd="0" destOrd="0" presId="urn:microsoft.com/office/officeart/2005/8/layout/radial2"/>
    <dgm:cxn modelId="{C80B4AB4-8AF1-48B5-966C-55B83CE40B13}" type="presOf" srcId="{8C692DAB-0E2F-4DE0-A0B2-67313EDE099F}" destId="{49C3B7DE-6587-4A7C-94B2-D54C4C4F22AF}" srcOrd="0" destOrd="0" presId="urn:microsoft.com/office/officeart/2005/8/layout/radial2"/>
    <dgm:cxn modelId="{FE95C1DA-1BCC-4791-B02C-21CC86785588}" type="presOf" srcId="{D0A9B742-5945-4082-B651-75188B154CEB}" destId="{1DAE8133-E2B4-4AE9-8FA0-D3B6D8085680}" srcOrd="0" destOrd="0" presId="urn:microsoft.com/office/officeart/2005/8/layout/radial2"/>
    <dgm:cxn modelId="{DB8198EF-36AF-43AC-A2DD-4472AD49B9C7}" type="presParOf" srcId="{1DAE8133-E2B4-4AE9-8FA0-D3B6D8085680}" destId="{8177F1EB-9547-49BE-8E8A-4884853C6F08}" srcOrd="0" destOrd="0" presId="urn:microsoft.com/office/officeart/2005/8/layout/radial2"/>
    <dgm:cxn modelId="{EFDA2481-A58C-4C25-A357-A7AFBED82FC0}" type="presParOf" srcId="{8177F1EB-9547-49BE-8E8A-4884853C6F08}" destId="{8998DC39-9985-4E17-BD8F-3DBE2077D851}" srcOrd="0" destOrd="0" presId="urn:microsoft.com/office/officeart/2005/8/layout/radial2"/>
    <dgm:cxn modelId="{7776594C-B99E-4F3B-9990-2C01445F9398}" type="presParOf" srcId="{8998DC39-9985-4E17-BD8F-3DBE2077D851}" destId="{1F53A1C0-D8E2-4B29-9B05-56AF58C86A39}" srcOrd="0" destOrd="0" presId="urn:microsoft.com/office/officeart/2005/8/layout/radial2"/>
    <dgm:cxn modelId="{54D3B4B8-5A1A-426C-825D-750684D173AE}" type="presParOf" srcId="{8998DC39-9985-4E17-BD8F-3DBE2077D851}" destId="{24A79644-B564-4E3F-B7D3-DFA7C5CB944E}" srcOrd="1" destOrd="0" presId="urn:microsoft.com/office/officeart/2005/8/layout/radial2"/>
    <dgm:cxn modelId="{B4637209-A22B-470B-8FC4-03E257850E3D}" type="presParOf" srcId="{8177F1EB-9547-49BE-8E8A-4884853C6F08}" destId="{2538DB08-465E-42DB-940B-930E5CF82726}" srcOrd="1" destOrd="0" presId="urn:microsoft.com/office/officeart/2005/8/layout/radial2"/>
    <dgm:cxn modelId="{2182B36B-96F6-4734-8FD3-F3265B70CEC2}" type="presParOf" srcId="{8177F1EB-9547-49BE-8E8A-4884853C6F08}" destId="{FCC08B69-65DC-4667-AC06-C6A1B4D9BECE}" srcOrd="2" destOrd="0" presId="urn:microsoft.com/office/officeart/2005/8/layout/radial2"/>
    <dgm:cxn modelId="{5E03D1E7-F89F-459E-B0D0-89737114EB64}" type="presParOf" srcId="{FCC08B69-65DC-4667-AC06-C6A1B4D9BECE}" destId="{419DA474-81B8-40C2-932C-68D3A0997F9F}" srcOrd="0" destOrd="0" presId="urn:microsoft.com/office/officeart/2005/8/layout/radial2"/>
    <dgm:cxn modelId="{1C7E94A1-7361-43BE-A188-170B6DD1B9C8}" type="presParOf" srcId="{FCC08B69-65DC-4667-AC06-C6A1B4D9BECE}" destId="{8C5E9B60-2D7D-4710-9D50-41C017F1CEAB}" srcOrd="1" destOrd="0" presId="urn:microsoft.com/office/officeart/2005/8/layout/radial2"/>
    <dgm:cxn modelId="{57C00D86-03D5-471B-B73A-66236C0B8B6F}" type="presParOf" srcId="{8177F1EB-9547-49BE-8E8A-4884853C6F08}" destId="{7D17DDB0-CCE5-4421-A1F9-2B3C950ABF1D}" srcOrd="3" destOrd="0" presId="urn:microsoft.com/office/officeart/2005/8/layout/radial2"/>
    <dgm:cxn modelId="{5E0BD858-19E9-48A9-9DA4-DE50B6C6BF27}" type="presParOf" srcId="{8177F1EB-9547-49BE-8E8A-4884853C6F08}" destId="{FD1A37B3-7C74-47CE-BEDE-8638DDE8C093}" srcOrd="4" destOrd="0" presId="urn:microsoft.com/office/officeart/2005/8/layout/radial2"/>
    <dgm:cxn modelId="{723930D5-0F7C-4F9D-ACD5-E4B3895C3580}" type="presParOf" srcId="{FD1A37B3-7C74-47CE-BEDE-8638DDE8C093}" destId="{49C3B7DE-6587-4A7C-94B2-D54C4C4F22AF}" srcOrd="0" destOrd="0" presId="urn:microsoft.com/office/officeart/2005/8/layout/radial2"/>
    <dgm:cxn modelId="{9A59789D-3F92-44C9-80D3-A50F71FAAE9E}" type="presParOf" srcId="{FD1A37B3-7C74-47CE-BEDE-8638DDE8C093}" destId="{EF3C3589-C568-4497-B2EC-569A306D812F}" srcOrd="1" destOrd="0" presId="urn:microsoft.com/office/officeart/2005/8/layout/radial2"/>
    <dgm:cxn modelId="{24CADAA5-B195-44CD-B09F-F930B01781E0}" type="presParOf" srcId="{8177F1EB-9547-49BE-8E8A-4884853C6F08}" destId="{57DE3A7F-0CB8-489A-96C2-D0E0848E180E}" srcOrd="5" destOrd="0" presId="urn:microsoft.com/office/officeart/2005/8/layout/radial2"/>
    <dgm:cxn modelId="{A290D145-5888-49A9-8B34-D464ADFF952B}" type="presParOf" srcId="{8177F1EB-9547-49BE-8E8A-4884853C6F08}" destId="{E2DBDDC2-FB0D-4C12-844E-A3210C4DD543}" srcOrd="6" destOrd="0" presId="urn:microsoft.com/office/officeart/2005/8/layout/radial2"/>
    <dgm:cxn modelId="{1B5AC94D-1F93-4468-A691-963FF29D6D33}" type="presParOf" srcId="{E2DBDDC2-FB0D-4C12-844E-A3210C4DD543}" destId="{630CB7B3-E5A6-4380-849C-C052425210E6}" srcOrd="0" destOrd="0" presId="urn:microsoft.com/office/officeart/2005/8/layout/radial2"/>
    <dgm:cxn modelId="{7D7C2925-C394-442F-8913-FED4E61DF6CD}" type="presParOf" srcId="{E2DBDDC2-FB0D-4C12-844E-A3210C4DD543}" destId="{CE745D82-E431-444A-9509-E62FA58FC850}" srcOrd="1" destOrd="0" presId="urn:microsoft.com/office/officeart/2005/8/layout/radial2"/>
    <dgm:cxn modelId="{5005FAFB-12EF-44CC-9EDF-D9A32AC3F15D}" type="presParOf" srcId="{8177F1EB-9547-49BE-8E8A-4884853C6F08}" destId="{00FD1FEA-EEB1-498A-92D2-52B1A51F5E7D}" srcOrd="7" destOrd="0" presId="urn:microsoft.com/office/officeart/2005/8/layout/radial2"/>
    <dgm:cxn modelId="{BBCC0E35-180C-4C5A-B415-FA47953CEFBD}" type="presParOf" srcId="{8177F1EB-9547-49BE-8E8A-4884853C6F08}" destId="{73DBB761-FE40-4FE7-A6A7-D8D73D3E1FC6}" srcOrd="8" destOrd="0" presId="urn:microsoft.com/office/officeart/2005/8/layout/radial2"/>
    <dgm:cxn modelId="{DAD598FF-5161-40A1-8A5D-8CE70DAABF6E}" type="presParOf" srcId="{73DBB761-FE40-4FE7-A6A7-D8D73D3E1FC6}" destId="{EC1E8764-E31A-4526-A360-09041C13DB1C}" srcOrd="0" destOrd="0" presId="urn:microsoft.com/office/officeart/2005/8/layout/radial2"/>
    <dgm:cxn modelId="{C225119D-5C0C-498E-B3F7-CB265F956FE5}" type="presParOf" srcId="{73DBB761-FE40-4FE7-A6A7-D8D73D3E1FC6}" destId="{C85EB09B-45BF-4AAE-AB12-BABBE5FCEFF7}" srcOrd="1" destOrd="0" presId="urn:microsoft.com/office/officeart/2005/8/layout/radial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D1FEA-EEB1-498A-92D2-52B1A51F5E7D}">
      <dsp:nvSpPr>
        <dsp:cNvPr id="0" name=""/>
        <dsp:cNvSpPr/>
      </dsp:nvSpPr>
      <dsp:spPr>
        <a:xfrm rot="3683286">
          <a:off x="2513070" y="6788293"/>
          <a:ext cx="1783047" cy="59501"/>
        </a:xfrm>
        <a:custGeom>
          <a:avLst/>
          <a:gdLst/>
          <a:ahLst/>
          <a:cxnLst/>
          <a:rect l="0" t="0" r="0" b="0"/>
          <a:pathLst>
            <a:path>
              <a:moveTo>
                <a:pt x="0" y="29750"/>
              </a:moveTo>
              <a:lnTo>
                <a:pt x="1783047" y="2975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DE3A7F-0CB8-489A-96C2-D0E0848E180E}">
      <dsp:nvSpPr>
        <dsp:cNvPr id="0" name=""/>
        <dsp:cNvSpPr/>
      </dsp:nvSpPr>
      <dsp:spPr>
        <a:xfrm rot="1312700">
          <a:off x="3494269" y="5502335"/>
          <a:ext cx="1273478" cy="59501"/>
        </a:xfrm>
        <a:custGeom>
          <a:avLst/>
          <a:gdLst/>
          <a:ahLst/>
          <a:cxnLst/>
          <a:rect l="0" t="0" r="0" b="0"/>
          <a:pathLst>
            <a:path>
              <a:moveTo>
                <a:pt x="0" y="29750"/>
              </a:moveTo>
              <a:lnTo>
                <a:pt x="1273478" y="2975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17DDB0-CCE5-4421-A1F9-2B3C950ABF1D}">
      <dsp:nvSpPr>
        <dsp:cNvPr id="0" name=""/>
        <dsp:cNvSpPr/>
      </dsp:nvSpPr>
      <dsp:spPr>
        <a:xfrm rot="20287300">
          <a:off x="3494269" y="4033927"/>
          <a:ext cx="1273478" cy="59501"/>
        </a:xfrm>
        <a:custGeom>
          <a:avLst/>
          <a:gdLst/>
          <a:ahLst/>
          <a:cxnLst/>
          <a:rect l="0" t="0" r="0" b="0"/>
          <a:pathLst>
            <a:path>
              <a:moveTo>
                <a:pt x="0" y="29750"/>
              </a:moveTo>
              <a:lnTo>
                <a:pt x="1273478" y="2975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38DB08-465E-42DB-940B-930E5CF82726}">
      <dsp:nvSpPr>
        <dsp:cNvPr id="0" name=""/>
        <dsp:cNvSpPr/>
      </dsp:nvSpPr>
      <dsp:spPr>
        <a:xfrm rot="17916714">
          <a:off x="2513070" y="2747969"/>
          <a:ext cx="1783047" cy="59501"/>
        </a:xfrm>
        <a:custGeom>
          <a:avLst/>
          <a:gdLst/>
          <a:ahLst/>
          <a:cxnLst/>
          <a:rect l="0" t="0" r="0" b="0"/>
          <a:pathLst>
            <a:path>
              <a:moveTo>
                <a:pt x="0" y="29750"/>
              </a:moveTo>
              <a:lnTo>
                <a:pt x="1783047" y="2975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A79644-B564-4E3F-B7D3-DFA7C5CB944E}">
      <dsp:nvSpPr>
        <dsp:cNvPr id="0" name=""/>
        <dsp:cNvSpPr/>
      </dsp:nvSpPr>
      <dsp:spPr>
        <a:xfrm>
          <a:off x="534753" y="3030014"/>
          <a:ext cx="3535736" cy="353573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9DA474-81B8-40C2-932C-68D3A0997F9F}">
      <dsp:nvSpPr>
        <dsp:cNvPr id="0" name=""/>
        <dsp:cNvSpPr/>
      </dsp:nvSpPr>
      <dsp:spPr>
        <a:xfrm>
          <a:off x="3278751" y="3156"/>
          <a:ext cx="2121441" cy="2121441"/>
        </a:xfrm>
        <a:prstGeom prst="ellipse">
          <a:avLst/>
        </a:prstGeom>
        <a:solidFill>
          <a:schemeClr val="accent5">
            <a:hueOff val="91951"/>
            <a:satOff val="0"/>
            <a:lumOff val="-25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Arial"/>
            </a:rPr>
            <a:t>Shift work</a:t>
          </a:r>
          <a:endParaRPr lang="en-US" sz="2400" kern="1200" dirty="0"/>
        </a:p>
      </dsp:txBody>
      <dsp:txXfrm>
        <a:off x="3589429" y="313834"/>
        <a:ext cx="1500085" cy="1500085"/>
      </dsp:txXfrm>
    </dsp:sp>
    <dsp:sp modelId="{49C3B7DE-6587-4A7C-94B2-D54C4C4F22AF}">
      <dsp:nvSpPr>
        <dsp:cNvPr id="0" name=""/>
        <dsp:cNvSpPr/>
      </dsp:nvSpPr>
      <dsp:spPr>
        <a:xfrm>
          <a:off x="4645492" y="2370420"/>
          <a:ext cx="2121441" cy="2121441"/>
        </a:xfrm>
        <a:prstGeom prst="ellipse">
          <a:avLst/>
        </a:prstGeom>
        <a:solidFill>
          <a:schemeClr val="accent5">
            <a:hueOff val="183903"/>
            <a:satOff val="0"/>
            <a:lumOff val="-5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Arial"/>
            </a:rPr>
            <a:t>Personal Life</a:t>
          </a:r>
          <a:endParaRPr lang="en-US" sz="2400" kern="1200" dirty="0"/>
        </a:p>
      </dsp:txBody>
      <dsp:txXfrm>
        <a:off x="4956170" y="2681098"/>
        <a:ext cx="1500085" cy="1500085"/>
      </dsp:txXfrm>
    </dsp:sp>
    <dsp:sp modelId="{630CB7B3-E5A6-4380-849C-C052425210E6}">
      <dsp:nvSpPr>
        <dsp:cNvPr id="0" name=""/>
        <dsp:cNvSpPr/>
      </dsp:nvSpPr>
      <dsp:spPr>
        <a:xfrm>
          <a:off x="4645492" y="5103902"/>
          <a:ext cx="2121441" cy="2121441"/>
        </a:xfrm>
        <a:prstGeom prst="ellipse">
          <a:avLst/>
        </a:prstGeom>
        <a:solidFill>
          <a:schemeClr val="accent5">
            <a:hueOff val="275854"/>
            <a:satOff val="0"/>
            <a:lumOff val="-7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a:rPr>
            <a:t>Resources</a:t>
          </a:r>
          <a:endParaRPr lang="en-US" sz="2400" kern="1200" dirty="0"/>
        </a:p>
      </dsp:txBody>
      <dsp:txXfrm>
        <a:off x="4956170" y="5414580"/>
        <a:ext cx="1500085" cy="1500085"/>
      </dsp:txXfrm>
    </dsp:sp>
    <dsp:sp modelId="{EC1E8764-E31A-4526-A360-09041C13DB1C}">
      <dsp:nvSpPr>
        <dsp:cNvPr id="0" name=""/>
        <dsp:cNvSpPr/>
      </dsp:nvSpPr>
      <dsp:spPr>
        <a:xfrm>
          <a:off x="3278751" y="7471166"/>
          <a:ext cx="2121441" cy="2121441"/>
        </a:xfrm>
        <a:prstGeom prst="ellipse">
          <a:avLst/>
        </a:prstGeom>
        <a:solidFill>
          <a:schemeClr val="accent5">
            <a:hueOff val="367806"/>
            <a:satOff val="0"/>
            <a:lumOff val="-103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Arial"/>
            </a:rPr>
            <a:t>Quality of Care</a:t>
          </a:r>
          <a:endParaRPr lang="en-US" sz="2400" kern="1200" dirty="0"/>
        </a:p>
      </dsp:txBody>
      <dsp:txXfrm>
        <a:off x="3589429" y="7781844"/>
        <a:ext cx="1500085" cy="150008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2195513" y="29978350"/>
            <a:ext cx="10240962" cy="22860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14997113" y="29978350"/>
            <a:ext cx="13898562" cy="22860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31456313" y="29978350"/>
            <a:ext cx="10240962" cy="2286000"/>
          </a:xfrm>
          <a:prstGeom prst="rect">
            <a:avLst/>
          </a:prstGeom>
          <a:ln/>
        </p:spPr>
        <p:txBody>
          <a:bodyPr/>
          <a:lstStyle>
            <a:lvl1pPr>
              <a:defRPr/>
            </a:lvl1pPr>
          </a:lstStyle>
          <a:p>
            <a:pPr>
              <a:defRPr/>
            </a:pPr>
            <a:fld id="{31605EBF-E6E6-432E-B7F6-45A8458C6683}" type="slidenum">
              <a:rPr lang="en-US"/>
              <a:pPr>
                <a:defRPr/>
              </a:pPr>
              <a:t>‹#›</a:t>
            </a:fld>
            <a:endParaRPr lang="en-US" dirty="0"/>
          </a:p>
        </p:txBody>
      </p:sp>
    </p:spTree>
    <p:extLst>
      <p:ext uri="{BB962C8B-B14F-4D97-AF65-F5344CB8AC3E}">
        <p14:creationId xmlns:p14="http://schemas.microsoft.com/office/powerpoint/2010/main" val="2304052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5513" y="1319213"/>
            <a:ext cx="39501762" cy="5486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195513" y="7681913"/>
            <a:ext cx="39501762" cy="217249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195513" y="29978350"/>
            <a:ext cx="10240962" cy="22860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14997113" y="29978350"/>
            <a:ext cx="13898562" cy="22860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31456313" y="29978350"/>
            <a:ext cx="10240962" cy="2286000"/>
          </a:xfrm>
          <a:prstGeom prst="rect">
            <a:avLst/>
          </a:prstGeom>
          <a:ln/>
        </p:spPr>
        <p:txBody>
          <a:bodyPr/>
          <a:lstStyle>
            <a:lvl1pPr>
              <a:defRPr/>
            </a:lvl1pPr>
          </a:lstStyle>
          <a:p>
            <a:pPr>
              <a:defRPr/>
            </a:pPr>
            <a:fld id="{8073372B-244B-4972-9BCF-1F5A14CD5CD6}" type="slidenum">
              <a:rPr lang="en-US"/>
              <a:pPr>
                <a:defRPr/>
              </a:pPr>
              <a:t>‹#›</a:t>
            </a:fld>
            <a:endParaRPr lang="en-US" dirty="0"/>
          </a:p>
        </p:txBody>
      </p:sp>
    </p:spTree>
    <p:extLst>
      <p:ext uri="{BB962C8B-B14F-4D97-AF65-F5344CB8AC3E}">
        <p14:creationId xmlns:p14="http://schemas.microsoft.com/office/powerpoint/2010/main" val="193121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3025" y="1319213"/>
            <a:ext cx="9874250" cy="280876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195513" y="1319213"/>
            <a:ext cx="29475112" cy="280876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195513" y="29978350"/>
            <a:ext cx="10240962" cy="22860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14997113" y="29978350"/>
            <a:ext cx="13898562" cy="22860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31456313" y="29978350"/>
            <a:ext cx="10240962" cy="2286000"/>
          </a:xfrm>
          <a:prstGeom prst="rect">
            <a:avLst/>
          </a:prstGeom>
          <a:ln/>
        </p:spPr>
        <p:txBody>
          <a:bodyPr/>
          <a:lstStyle>
            <a:lvl1pPr>
              <a:defRPr/>
            </a:lvl1pPr>
          </a:lstStyle>
          <a:p>
            <a:pPr>
              <a:defRPr/>
            </a:pPr>
            <a:fld id="{AB3F3F6F-3E43-47BA-AA54-E8D0A03C7693}" type="slidenum">
              <a:rPr lang="en-US"/>
              <a:pPr>
                <a:defRPr/>
              </a:pPr>
              <a:t>‹#›</a:t>
            </a:fld>
            <a:endParaRPr lang="en-US" dirty="0"/>
          </a:p>
        </p:txBody>
      </p:sp>
    </p:spTree>
    <p:extLst>
      <p:ext uri="{BB962C8B-B14F-4D97-AF65-F5344CB8AC3E}">
        <p14:creationId xmlns:p14="http://schemas.microsoft.com/office/powerpoint/2010/main" val="50351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5513" y="1319213"/>
            <a:ext cx="39501762" cy="5486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195513" y="7681913"/>
            <a:ext cx="39501762" cy="21724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195513" y="29978350"/>
            <a:ext cx="10240962" cy="22860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14997113" y="29978350"/>
            <a:ext cx="13898562" cy="22860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31456313" y="29978350"/>
            <a:ext cx="10240962" cy="2286000"/>
          </a:xfrm>
          <a:prstGeom prst="rect">
            <a:avLst/>
          </a:prstGeom>
          <a:ln/>
        </p:spPr>
        <p:txBody>
          <a:bodyPr/>
          <a:lstStyle>
            <a:lvl1pPr>
              <a:defRPr/>
            </a:lvl1pPr>
          </a:lstStyle>
          <a:p>
            <a:pPr>
              <a:defRPr/>
            </a:pPr>
            <a:fld id="{0C416D2B-4157-464B-A0F9-C41E039DE732}" type="slidenum">
              <a:rPr lang="en-US"/>
              <a:pPr>
                <a:defRPr/>
              </a:pPr>
              <a:t>‹#›</a:t>
            </a:fld>
            <a:endParaRPr lang="en-US" dirty="0"/>
          </a:p>
        </p:txBody>
      </p:sp>
    </p:spTree>
    <p:extLst>
      <p:ext uri="{BB962C8B-B14F-4D97-AF65-F5344CB8AC3E}">
        <p14:creationId xmlns:p14="http://schemas.microsoft.com/office/powerpoint/2010/main" val="405314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2195513" y="29978350"/>
            <a:ext cx="10240962" cy="22860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14997113" y="29978350"/>
            <a:ext cx="13898562" cy="22860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31456313" y="29978350"/>
            <a:ext cx="10240962" cy="2286000"/>
          </a:xfrm>
          <a:prstGeom prst="rect">
            <a:avLst/>
          </a:prstGeom>
          <a:ln/>
        </p:spPr>
        <p:txBody>
          <a:bodyPr/>
          <a:lstStyle>
            <a:lvl1pPr>
              <a:defRPr/>
            </a:lvl1pPr>
          </a:lstStyle>
          <a:p>
            <a:pPr>
              <a:defRPr/>
            </a:pPr>
            <a:fld id="{B23CD1C5-E6D6-4E5F-80B6-C24A5194E31E}" type="slidenum">
              <a:rPr lang="en-US"/>
              <a:pPr>
                <a:defRPr/>
              </a:pPr>
              <a:t>‹#›</a:t>
            </a:fld>
            <a:endParaRPr lang="en-US" dirty="0"/>
          </a:p>
        </p:txBody>
      </p:sp>
    </p:spTree>
    <p:extLst>
      <p:ext uri="{BB962C8B-B14F-4D97-AF65-F5344CB8AC3E}">
        <p14:creationId xmlns:p14="http://schemas.microsoft.com/office/powerpoint/2010/main" val="59437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5513" y="1319213"/>
            <a:ext cx="39501762" cy="5486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195513" y="7681913"/>
            <a:ext cx="19673887" cy="217249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1913"/>
            <a:ext cx="19675475" cy="217249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2195513" y="29978350"/>
            <a:ext cx="10240962" cy="22860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14997113" y="29978350"/>
            <a:ext cx="13898562" cy="228600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31456313" y="29978350"/>
            <a:ext cx="10240962" cy="2286000"/>
          </a:xfrm>
          <a:prstGeom prst="rect">
            <a:avLst/>
          </a:prstGeom>
          <a:ln/>
        </p:spPr>
        <p:txBody>
          <a:bodyPr/>
          <a:lstStyle>
            <a:lvl1pPr>
              <a:defRPr/>
            </a:lvl1pPr>
          </a:lstStyle>
          <a:p>
            <a:pPr>
              <a:defRPr/>
            </a:pPr>
            <a:fld id="{620BCA02-0289-4E11-AC3E-D2396049F5F8}" type="slidenum">
              <a:rPr lang="en-US"/>
              <a:pPr>
                <a:defRPr/>
              </a:pPr>
              <a:t>‹#›</a:t>
            </a:fld>
            <a:endParaRPr lang="en-US" dirty="0"/>
          </a:p>
        </p:txBody>
      </p:sp>
    </p:spTree>
    <p:extLst>
      <p:ext uri="{BB962C8B-B14F-4D97-AF65-F5344CB8AC3E}">
        <p14:creationId xmlns:p14="http://schemas.microsoft.com/office/powerpoint/2010/main" val="401186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2195513" y="29978350"/>
            <a:ext cx="10240962" cy="2286000"/>
          </a:xfrm>
          <a:prstGeom prst="rect">
            <a:avLst/>
          </a:prstGeom>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14997113" y="29978350"/>
            <a:ext cx="13898562" cy="228600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xfrm>
            <a:off x="31456313" y="29978350"/>
            <a:ext cx="10240962" cy="2286000"/>
          </a:xfrm>
          <a:prstGeom prst="rect">
            <a:avLst/>
          </a:prstGeom>
          <a:ln/>
        </p:spPr>
        <p:txBody>
          <a:bodyPr/>
          <a:lstStyle>
            <a:lvl1pPr>
              <a:defRPr/>
            </a:lvl1pPr>
          </a:lstStyle>
          <a:p>
            <a:pPr>
              <a:defRPr/>
            </a:pPr>
            <a:fld id="{BB709E6D-75F5-4730-8AB5-65FE74E860C8}" type="slidenum">
              <a:rPr lang="en-US"/>
              <a:pPr>
                <a:defRPr/>
              </a:pPr>
              <a:t>‹#›</a:t>
            </a:fld>
            <a:endParaRPr lang="en-US" dirty="0"/>
          </a:p>
        </p:txBody>
      </p:sp>
    </p:spTree>
    <p:extLst>
      <p:ext uri="{BB962C8B-B14F-4D97-AF65-F5344CB8AC3E}">
        <p14:creationId xmlns:p14="http://schemas.microsoft.com/office/powerpoint/2010/main" val="334252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5513" y="1319213"/>
            <a:ext cx="39501762" cy="54864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2195513" y="29978350"/>
            <a:ext cx="10240962" cy="228600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14997113" y="29978350"/>
            <a:ext cx="13898562" cy="22860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31456313" y="29978350"/>
            <a:ext cx="10240962" cy="2286000"/>
          </a:xfrm>
          <a:prstGeom prst="rect">
            <a:avLst/>
          </a:prstGeom>
          <a:ln/>
        </p:spPr>
        <p:txBody>
          <a:bodyPr/>
          <a:lstStyle>
            <a:lvl1pPr>
              <a:defRPr/>
            </a:lvl1pPr>
          </a:lstStyle>
          <a:p>
            <a:pPr>
              <a:defRPr/>
            </a:pPr>
            <a:fld id="{F83CD978-B9CC-4752-A2EB-126860956B32}" type="slidenum">
              <a:rPr lang="en-US"/>
              <a:pPr>
                <a:defRPr/>
              </a:pPr>
              <a:t>‹#›</a:t>
            </a:fld>
            <a:endParaRPr lang="en-US" dirty="0"/>
          </a:p>
        </p:txBody>
      </p:sp>
    </p:spTree>
    <p:extLst>
      <p:ext uri="{BB962C8B-B14F-4D97-AF65-F5344CB8AC3E}">
        <p14:creationId xmlns:p14="http://schemas.microsoft.com/office/powerpoint/2010/main" val="27315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2195513" y="29978350"/>
            <a:ext cx="10240962" cy="228600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14997113" y="29978350"/>
            <a:ext cx="13898562" cy="228600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31456313" y="29978350"/>
            <a:ext cx="10240962" cy="2286000"/>
          </a:xfrm>
          <a:prstGeom prst="rect">
            <a:avLst/>
          </a:prstGeom>
          <a:ln/>
        </p:spPr>
        <p:txBody>
          <a:bodyPr/>
          <a:lstStyle>
            <a:lvl1pPr>
              <a:defRPr/>
            </a:lvl1pPr>
          </a:lstStyle>
          <a:p>
            <a:pPr>
              <a:defRPr/>
            </a:pPr>
            <a:fld id="{3967B85C-92A7-43FE-AD82-8AFD20E5EB17}" type="slidenum">
              <a:rPr lang="en-US"/>
              <a:pPr>
                <a:defRPr/>
              </a:pPr>
              <a:t>‹#›</a:t>
            </a:fld>
            <a:endParaRPr lang="en-US" dirty="0"/>
          </a:p>
        </p:txBody>
      </p:sp>
    </p:spTree>
    <p:extLst>
      <p:ext uri="{BB962C8B-B14F-4D97-AF65-F5344CB8AC3E}">
        <p14:creationId xmlns:p14="http://schemas.microsoft.com/office/powerpoint/2010/main" val="2124361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2195513" y="29978350"/>
            <a:ext cx="10240962" cy="22860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14997113" y="29978350"/>
            <a:ext cx="13898562" cy="228600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31456313" y="29978350"/>
            <a:ext cx="10240962" cy="2286000"/>
          </a:xfrm>
          <a:prstGeom prst="rect">
            <a:avLst/>
          </a:prstGeom>
          <a:ln/>
        </p:spPr>
        <p:txBody>
          <a:bodyPr/>
          <a:lstStyle>
            <a:lvl1pPr>
              <a:defRPr/>
            </a:lvl1pPr>
          </a:lstStyle>
          <a:p>
            <a:pPr>
              <a:defRPr/>
            </a:pPr>
            <a:fld id="{13E66B0D-DC0A-4793-B671-5D761775765B}" type="slidenum">
              <a:rPr lang="en-US"/>
              <a:pPr>
                <a:defRPr/>
              </a:pPr>
              <a:t>‹#›</a:t>
            </a:fld>
            <a:endParaRPr lang="en-US" dirty="0"/>
          </a:p>
        </p:txBody>
      </p:sp>
    </p:spTree>
    <p:extLst>
      <p:ext uri="{BB962C8B-B14F-4D97-AF65-F5344CB8AC3E}">
        <p14:creationId xmlns:p14="http://schemas.microsoft.com/office/powerpoint/2010/main" val="105398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602663" y="25763538"/>
            <a:ext cx="26335037" cy="38623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2195513" y="29978350"/>
            <a:ext cx="10240962" cy="22860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14997113" y="29978350"/>
            <a:ext cx="13898562" cy="228600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31456313" y="29978350"/>
            <a:ext cx="10240962" cy="2286000"/>
          </a:xfrm>
          <a:prstGeom prst="rect">
            <a:avLst/>
          </a:prstGeom>
          <a:ln/>
        </p:spPr>
        <p:txBody>
          <a:bodyPr/>
          <a:lstStyle>
            <a:lvl1pPr>
              <a:defRPr/>
            </a:lvl1pPr>
          </a:lstStyle>
          <a:p>
            <a:pPr>
              <a:defRPr/>
            </a:pPr>
            <a:fld id="{1D1324FB-B49F-4901-8146-08919A17A41C}" type="slidenum">
              <a:rPr lang="en-US"/>
              <a:pPr>
                <a:defRPr/>
              </a:pPr>
              <a:t>‹#›</a:t>
            </a:fld>
            <a:endParaRPr lang="en-US" dirty="0"/>
          </a:p>
        </p:txBody>
      </p:sp>
    </p:spTree>
    <p:extLst>
      <p:ext uri="{BB962C8B-B14F-4D97-AF65-F5344CB8AC3E}">
        <p14:creationId xmlns:p14="http://schemas.microsoft.com/office/powerpoint/2010/main" val="3587426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43891200" cy="4876800"/>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03763" rtl="0" eaLnBrk="0" fontAlgn="base" hangingPunct="0">
        <a:spcBef>
          <a:spcPct val="0"/>
        </a:spcBef>
        <a:spcAft>
          <a:spcPct val="0"/>
        </a:spcAft>
        <a:defRPr sz="22700">
          <a:solidFill>
            <a:schemeClr val="tx2"/>
          </a:solidFill>
          <a:latin typeface="+mj-lt"/>
          <a:ea typeface="+mj-ea"/>
          <a:cs typeface="+mj-cs"/>
        </a:defRPr>
      </a:lvl1pPr>
      <a:lvl2pPr algn="ctr" defTabSz="4703763" rtl="0" eaLnBrk="0" fontAlgn="base" hangingPunct="0">
        <a:spcBef>
          <a:spcPct val="0"/>
        </a:spcBef>
        <a:spcAft>
          <a:spcPct val="0"/>
        </a:spcAft>
        <a:defRPr sz="22700">
          <a:solidFill>
            <a:schemeClr val="tx2"/>
          </a:solidFill>
          <a:latin typeface="Arial" charset="0"/>
        </a:defRPr>
      </a:lvl2pPr>
      <a:lvl3pPr algn="ctr" defTabSz="4703763" rtl="0" eaLnBrk="0" fontAlgn="base" hangingPunct="0">
        <a:spcBef>
          <a:spcPct val="0"/>
        </a:spcBef>
        <a:spcAft>
          <a:spcPct val="0"/>
        </a:spcAft>
        <a:defRPr sz="22700">
          <a:solidFill>
            <a:schemeClr val="tx2"/>
          </a:solidFill>
          <a:latin typeface="Arial" charset="0"/>
        </a:defRPr>
      </a:lvl3pPr>
      <a:lvl4pPr algn="ctr" defTabSz="4703763" rtl="0" eaLnBrk="0" fontAlgn="base" hangingPunct="0">
        <a:spcBef>
          <a:spcPct val="0"/>
        </a:spcBef>
        <a:spcAft>
          <a:spcPct val="0"/>
        </a:spcAft>
        <a:defRPr sz="22700">
          <a:solidFill>
            <a:schemeClr val="tx2"/>
          </a:solidFill>
          <a:latin typeface="Arial" charset="0"/>
        </a:defRPr>
      </a:lvl4pPr>
      <a:lvl5pPr algn="ctr" defTabSz="4703763" rtl="0" eaLnBrk="0" fontAlgn="base" hangingPunct="0">
        <a:spcBef>
          <a:spcPct val="0"/>
        </a:spcBef>
        <a:spcAft>
          <a:spcPct val="0"/>
        </a:spcAft>
        <a:defRPr sz="22700">
          <a:solidFill>
            <a:schemeClr val="tx2"/>
          </a:solidFill>
          <a:latin typeface="Arial" charset="0"/>
        </a:defRPr>
      </a:lvl5pPr>
      <a:lvl6pPr marL="457200" algn="ctr" defTabSz="4703763" rtl="0" fontAlgn="base">
        <a:spcBef>
          <a:spcPct val="0"/>
        </a:spcBef>
        <a:spcAft>
          <a:spcPct val="0"/>
        </a:spcAft>
        <a:defRPr sz="22700">
          <a:solidFill>
            <a:schemeClr val="tx2"/>
          </a:solidFill>
          <a:latin typeface="Arial" charset="0"/>
        </a:defRPr>
      </a:lvl6pPr>
      <a:lvl7pPr marL="914400" algn="ctr" defTabSz="4703763" rtl="0" fontAlgn="base">
        <a:spcBef>
          <a:spcPct val="0"/>
        </a:spcBef>
        <a:spcAft>
          <a:spcPct val="0"/>
        </a:spcAft>
        <a:defRPr sz="22700">
          <a:solidFill>
            <a:schemeClr val="tx2"/>
          </a:solidFill>
          <a:latin typeface="Arial" charset="0"/>
        </a:defRPr>
      </a:lvl7pPr>
      <a:lvl8pPr marL="1371600" algn="ctr" defTabSz="4703763" rtl="0" fontAlgn="base">
        <a:spcBef>
          <a:spcPct val="0"/>
        </a:spcBef>
        <a:spcAft>
          <a:spcPct val="0"/>
        </a:spcAft>
        <a:defRPr sz="22700">
          <a:solidFill>
            <a:schemeClr val="tx2"/>
          </a:solidFill>
          <a:latin typeface="Arial" charset="0"/>
        </a:defRPr>
      </a:lvl8pPr>
      <a:lvl9pPr marL="1828800" algn="ctr" defTabSz="4703763" rtl="0" fontAlgn="base">
        <a:spcBef>
          <a:spcPct val="0"/>
        </a:spcBef>
        <a:spcAft>
          <a:spcPct val="0"/>
        </a:spcAft>
        <a:defRPr sz="22700">
          <a:solidFill>
            <a:schemeClr val="tx2"/>
          </a:solidFill>
          <a:latin typeface="Arial" charset="0"/>
        </a:defRPr>
      </a:lvl9pPr>
    </p:titleStyle>
    <p:bodyStyle>
      <a:lvl1pPr marL="1765300" indent="-1765300" algn="l" defTabSz="4703763" rtl="0" eaLnBrk="0" fontAlgn="base" hangingPunct="0">
        <a:spcBef>
          <a:spcPct val="20000"/>
        </a:spcBef>
        <a:spcAft>
          <a:spcPct val="0"/>
        </a:spcAft>
        <a:buChar char="•"/>
        <a:defRPr sz="165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a:solidFill>
            <a:schemeClr val="tx1"/>
          </a:solidFill>
          <a:latin typeface="+mn-lt"/>
        </a:defRPr>
      </a:lvl2pPr>
      <a:lvl3pPr marL="5880100" indent="-1176338" algn="l" defTabSz="4703763" rtl="0" eaLnBrk="0" fontAlgn="base" hangingPunct="0">
        <a:spcBef>
          <a:spcPct val="20000"/>
        </a:spcBef>
        <a:spcAft>
          <a:spcPct val="0"/>
        </a:spcAft>
        <a:buChar char="•"/>
        <a:defRPr sz="12300">
          <a:solidFill>
            <a:schemeClr val="tx1"/>
          </a:solidFill>
          <a:latin typeface="+mn-lt"/>
        </a:defRPr>
      </a:lvl3pPr>
      <a:lvl4pPr marL="8229600" indent="-1176338" algn="l" defTabSz="4703763" rtl="0" eaLnBrk="0" fontAlgn="base" hangingPunct="0">
        <a:spcBef>
          <a:spcPct val="20000"/>
        </a:spcBef>
        <a:spcAft>
          <a:spcPct val="0"/>
        </a:spcAft>
        <a:buChar char="–"/>
        <a:defRPr sz="10400">
          <a:solidFill>
            <a:schemeClr val="tx1"/>
          </a:solidFill>
          <a:latin typeface="+mn-lt"/>
        </a:defRPr>
      </a:lvl4pPr>
      <a:lvl5pPr marL="10580688" indent="-1174750" algn="l" defTabSz="4703763" rtl="0" eaLnBrk="0" fontAlgn="base" hangingPunct="0">
        <a:spcBef>
          <a:spcPct val="20000"/>
        </a:spcBef>
        <a:spcAft>
          <a:spcPct val="0"/>
        </a:spcAft>
        <a:buChar char="»"/>
        <a:defRPr sz="10400">
          <a:solidFill>
            <a:schemeClr val="tx1"/>
          </a:solidFill>
          <a:latin typeface="+mn-lt"/>
        </a:defRPr>
      </a:lvl5pPr>
      <a:lvl6pPr marL="11037888" indent="-1174750" algn="l" defTabSz="4703763" rtl="0" fontAlgn="base">
        <a:spcBef>
          <a:spcPct val="20000"/>
        </a:spcBef>
        <a:spcAft>
          <a:spcPct val="0"/>
        </a:spcAft>
        <a:buChar char="»"/>
        <a:defRPr sz="10400">
          <a:solidFill>
            <a:schemeClr val="tx1"/>
          </a:solidFill>
          <a:latin typeface="+mn-lt"/>
        </a:defRPr>
      </a:lvl6pPr>
      <a:lvl7pPr marL="11495088" indent="-1174750" algn="l" defTabSz="4703763" rtl="0" fontAlgn="base">
        <a:spcBef>
          <a:spcPct val="20000"/>
        </a:spcBef>
        <a:spcAft>
          <a:spcPct val="0"/>
        </a:spcAft>
        <a:buChar char="»"/>
        <a:defRPr sz="10400">
          <a:solidFill>
            <a:schemeClr val="tx1"/>
          </a:solidFill>
          <a:latin typeface="+mn-lt"/>
        </a:defRPr>
      </a:lvl7pPr>
      <a:lvl8pPr marL="11952288" indent="-1174750" algn="l" defTabSz="4703763" rtl="0" fontAlgn="base">
        <a:spcBef>
          <a:spcPct val="20000"/>
        </a:spcBef>
        <a:spcAft>
          <a:spcPct val="0"/>
        </a:spcAft>
        <a:buChar char="»"/>
        <a:defRPr sz="10400">
          <a:solidFill>
            <a:schemeClr val="tx1"/>
          </a:solidFill>
          <a:latin typeface="+mn-lt"/>
        </a:defRPr>
      </a:lvl8pPr>
      <a:lvl9pPr marL="12409488" indent="-1174750" algn="l" defTabSz="4703763" rtl="0" fontAlgn="base">
        <a:spcBef>
          <a:spcPct val="20000"/>
        </a:spcBef>
        <a:spcAft>
          <a:spcPct val="0"/>
        </a:spcAft>
        <a:buChar char="»"/>
        <a:defRPr sz="10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4a"/><Relationship Id="rId13" Type="http://schemas.microsoft.com/office/2007/relationships/media" Target="../media/media7.m4a"/><Relationship Id="rId18" Type="http://schemas.openxmlformats.org/officeDocument/2006/relationships/image" Target="../media/image1.png"/><Relationship Id="rId26" Type="http://schemas.microsoft.com/office/2007/relationships/diagramDrawing" Target="../diagrams/drawing1.xml"/><Relationship Id="rId3" Type="http://schemas.microsoft.com/office/2007/relationships/media" Target="../media/media2.mp3"/><Relationship Id="rId21" Type="http://schemas.openxmlformats.org/officeDocument/2006/relationships/image" Target="../media/image4.png"/><Relationship Id="rId7" Type="http://schemas.microsoft.com/office/2007/relationships/media" Target="../media/media4.m4a"/><Relationship Id="rId12" Type="http://schemas.openxmlformats.org/officeDocument/2006/relationships/audio" Target="../media/media6.m4a"/><Relationship Id="rId17" Type="http://schemas.openxmlformats.org/officeDocument/2006/relationships/slideLayout" Target="../slideLayouts/slideLayout1.xml"/><Relationship Id="rId25" Type="http://schemas.openxmlformats.org/officeDocument/2006/relationships/diagramColors" Target="../diagrams/colors1.xml"/><Relationship Id="rId2" Type="http://schemas.openxmlformats.org/officeDocument/2006/relationships/audio" Target="../media/media1.m4a"/><Relationship Id="rId16" Type="http://schemas.openxmlformats.org/officeDocument/2006/relationships/audio" Target="../media/media8.m4a"/><Relationship Id="rId20" Type="http://schemas.openxmlformats.org/officeDocument/2006/relationships/image" Target="../media/image3.png"/><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24" Type="http://schemas.openxmlformats.org/officeDocument/2006/relationships/diagramQuickStyle" Target="../diagrams/quickStyle1.xml"/><Relationship Id="rId5" Type="http://schemas.microsoft.com/office/2007/relationships/media" Target="../media/media3.m4a"/><Relationship Id="rId15" Type="http://schemas.microsoft.com/office/2007/relationships/media" Target="../media/media8.m4a"/><Relationship Id="rId23" Type="http://schemas.openxmlformats.org/officeDocument/2006/relationships/diagramLayout" Target="../diagrams/layout1.xml"/><Relationship Id="rId28" Type="http://schemas.openxmlformats.org/officeDocument/2006/relationships/chart" Target="../charts/chart1.xml"/><Relationship Id="rId10" Type="http://schemas.openxmlformats.org/officeDocument/2006/relationships/audio" Target="../media/media5.m4a"/><Relationship Id="rId19" Type="http://schemas.openxmlformats.org/officeDocument/2006/relationships/image" Target="../media/image2.png"/><Relationship Id="rId4" Type="http://schemas.openxmlformats.org/officeDocument/2006/relationships/audio" Target="../media/media2.mp3"/><Relationship Id="rId9" Type="http://schemas.microsoft.com/office/2007/relationships/media" Target="../media/media5.m4a"/><Relationship Id="rId14" Type="http://schemas.openxmlformats.org/officeDocument/2006/relationships/audio" Target="../media/media7.m4a"/><Relationship Id="rId22" Type="http://schemas.openxmlformats.org/officeDocument/2006/relationships/diagramData" Target="../diagrams/data1.xml"/><Relationship Id="rId2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light blue line dot.png"/>
          <p:cNvPicPr>
            <a:picLocks noChangeAspect="1"/>
          </p:cNvPicPr>
          <p:nvPr/>
        </p:nvPicPr>
        <p:blipFill rotWithShape="1">
          <a:blip r:embed="rId18">
            <a:extLst>
              <a:ext uri="{28A0092B-C50C-407E-A947-70E740481C1C}">
                <a14:useLocalDpi xmlns:a14="http://schemas.microsoft.com/office/drawing/2010/main" val="0"/>
              </a:ext>
            </a:extLst>
          </a:blip>
          <a:srcRect l="77042"/>
          <a:stretch/>
        </p:blipFill>
        <p:spPr>
          <a:xfrm>
            <a:off x="10218401" y="4535386"/>
            <a:ext cx="2467481" cy="10747748"/>
          </a:xfrm>
          <a:prstGeom prst="rect">
            <a:avLst/>
          </a:prstGeom>
        </p:spPr>
      </p:pic>
      <p:sp>
        <p:nvSpPr>
          <p:cNvPr id="32" name="Text Box 11"/>
          <p:cNvSpPr txBox="1">
            <a:spLocks noChangeArrowheads="1"/>
          </p:cNvSpPr>
          <p:nvPr/>
        </p:nvSpPr>
        <p:spPr bwMode="auto">
          <a:xfrm>
            <a:off x="419878" y="15743551"/>
            <a:ext cx="9984355" cy="524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nchor="t">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marL="457200" indent="-457200" eaLnBrk="1" hangingPunct="1">
              <a:lnSpc>
                <a:spcPct val="120000"/>
              </a:lnSpc>
              <a:spcBef>
                <a:spcPts val="1800"/>
              </a:spcBef>
              <a:buFont typeface="Arial"/>
              <a:buChar char="•"/>
            </a:pPr>
            <a:r>
              <a:rPr lang="en-US" sz="2600" dirty="0">
                <a:latin typeface="Arial"/>
                <a:cs typeface="Arial"/>
              </a:rPr>
              <a:t>The primary objective of this study was to investigate providers’ perceived impact of shift work on quality of care given in emergency departments in both rural and urban settings.</a:t>
            </a:r>
            <a:endParaRPr lang="en-US" sz="2600" dirty="0">
              <a:cs typeface="Arial" charset="0"/>
            </a:endParaRPr>
          </a:p>
          <a:p>
            <a:pPr marL="457200" indent="-457200">
              <a:lnSpc>
                <a:spcPct val="120000"/>
              </a:lnSpc>
              <a:spcBef>
                <a:spcPts val="1800"/>
              </a:spcBef>
              <a:buFont typeface="Arial"/>
              <a:buChar char="•"/>
            </a:pPr>
            <a:r>
              <a:rPr lang="en-US" sz="2600" dirty="0">
                <a:latin typeface="Arial"/>
                <a:cs typeface="Arial"/>
              </a:rPr>
              <a:t>The study focuses on the demographic of emergency medicine physicians, physician assistants, and advanced practice registered nurses in two urban and tow rural facilities in Kentucky. </a:t>
            </a:r>
            <a:endParaRPr lang="en-US" sz="2600" dirty="0">
              <a:cs typeface="Arial"/>
            </a:endParaRPr>
          </a:p>
          <a:p>
            <a:pPr eaLnBrk="1" hangingPunct="1">
              <a:lnSpc>
                <a:spcPct val="120000"/>
              </a:lnSpc>
              <a:spcBef>
                <a:spcPct val="50000"/>
              </a:spcBef>
            </a:pPr>
            <a:endParaRPr lang="en-US" dirty="0"/>
          </a:p>
          <a:p>
            <a:pPr eaLnBrk="1" hangingPunct="1">
              <a:lnSpc>
                <a:spcPct val="120000"/>
              </a:lnSpc>
              <a:spcBef>
                <a:spcPct val="50000"/>
              </a:spcBef>
            </a:pPr>
            <a:endParaRPr lang="en-US" dirty="0"/>
          </a:p>
        </p:txBody>
      </p:sp>
      <p:sp>
        <p:nvSpPr>
          <p:cNvPr id="33" name="Text Box 11"/>
          <p:cNvSpPr txBox="1">
            <a:spLocks noChangeArrowheads="1"/>
          </p:cNvSpPr>
          <p:nvPr/>
        </p:nvSpPr>
        <p:spPr bwMode="auto">
          <a:xfrm>
            <a:off x="761612" y="14627662"/>
            <a:ext cx="9448800" cy="809261"/>
          </a:xfrm>
          <a:prstGeom prst="rect">
            <a:avLst/>
          </a:prstGeom>
          <a:solidFill>
            <a:srgbClr val="005DAA"/>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4000" b="1" spc="300" dirty="0">
                <a:solidFill>
                  <a:srgbClr val="FFFFFF"/>
                </a:solidFill>
              </a:rPr>
              <a:t>PURPOSE OF STUDY</a:t>
            </a:r>
          </a:p>
        </p:txBody>
      </p:sp>
      <p:sp>
        <p:nvSpPr>
          <p:cNvPr id="36" name="Text Box 11"/>
          <p:cNvSpPr txBox="1">
            <a:spLocks noChangeArrowheads="1"/>
          </p:cNvSpPr>
          <p:nvPr/>
        </p:nvSpPr>
        <p:spPr bwMode="auto">
          <a:xfrm>
            <a:off x="645308" y="21792889"/>
            <a:ext cx="10945760" cy="1145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nchor="t">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a:lnSpc>
                <a:spcPct val="120000"/>
              </a:lnSpc>
              <a:spcBef>
                <a:spcPts val="1800"/>
              </a:spcBef>
              <a:spcAft>
                <a:spcPts val="0"/>
              </a:spcAft>
            </a:pPr>
            <a:r>
              <a:rPr lang="en-US" sz="2600" dirty="0">
                <a:latin typeface="Arial"/>
                <a:cs typeface="Arial"/>
              </a:rPr>
              <a:t>•The study sample consisted of emergency medicine providers including physicians, physician assistants, and advanced practice registered nurses  each employed at University of Kentucky Chandler Hospital,  University of Kentucky Good Samaritan Hospital, Clark Regional Medical Center, and Bourbon Community Hospital in Kentucky. The University of Kentucky Institutional Review Board approved the conduction of this research.</a:t>
            </a:r>
            <a:endParaRPr lang="en-US" sz="2600" dirty="0">
              <a:cs typeface="Arial" charset="0"/>
            </a:endParaRPr>
          </a:p>
          <a:p>
            <a:pPr>
              <a:lnSpc>
                <a:spcPct val="120000"/>
              </a:lnSpc>
              <a:spcBef>
                <a:spcPts val="1800"/>
              </a:spcBef>
              <a:spcAft>
                <a:spcPts val="0"/>
              </a:spcAft>
            </a:pPr>
            <a:r>
              <a:rPr lang="en-US" sz="2600" dirty="0">
                <a:latin typeface="Arial"/>
                <a:cs typeface="Arial"/>
              </a:rPr>
              <a:t>•The survey was conducted using a Likert scale. </a:t>
            </a:r>
            <a:r>
              <a:rPr lang="en-US" sz="2600" b="1" dirty="0">
                <a:latin typeface="Arial"/>
                <a:cs typeface="Arial"/>
              </a:rPr>
              <a:t>The survey had 17 questions that investigated the healthcare providers' perceptions of shift work, job satisfaction, staffing and resources, as well as quality of care</a:t>
            </a:r>
            <a:r>
              <a:rPr lang="en-US" sz="2600" dirty="0">
                <a:latin typeface="Arial"/>
                <a:cs typeface="Arial"/>
              </a:rPr>
              <a:t>.   The survey was designed to be unbiased and to avoid leading participants towards a specific  answer.  Positive or negative language was  avoided when asking questions regarding shift work so that providers would not be inclined to answer a certain way.</a:t>
            </a:r>
            <a:endParaRPr lang="en-US" sz="2600" baseline="30000" dirty="0">
              <a:cs typeface="Arial" charset="0"/>
            </a:endParaRPr>
          </a:p>
          <a:p>
            <a:pPr>
              <a:lnSpc>
                <a:spcPct val="120000"/>
              </a:lnSpc>
              <a:spcBef>
                <a:spcPts val="1800"/>
              </a:spcBef>
              <a:spcAft>
                <a:spcPts val="0"/>
              </a:spcAft>
            </a:pPr>
            <a:r>
              <a:rPr lang="en-US" sz="2600" dirty="0">
                <a:latin typeface="Arial"/>
                <a:cs typeface="Arial"/>
              </a:rPr>
              <a:t> Anonymous voluntary survey responses were collected via electronic QR codes through the  online database powered by Qualtrics. The data was then exported for analysis into the R software package.</a:t>
            </a:r>
            <a:endParaRPr lang="en-US" sz="2600" baseline="30000" dirty="0">
              <a:cs typeface="Arial" charset="0"/>
            </a:endParaRPr>
          </a:p>
          <a:p>
            <a:pPr>
              <a:lnSpc>
                <a:spcPct val="120000"/>
              </a:lnSpc>
              <a:spcBef>
                <a:spcPts val="1800"/>
              </a:spcBef>
              <a:spcAft>
                <a:spcPts val="0"/>
              </a:spcAft>
            </a:pPr>
            <a:r>
              <a:rPr lang="en-US" sz="2600" dirty="0">
                <a:latin typeface="Arial"/>
                <a:cs typeface="Arial"/>
              </a:rPr>
              <a:t>•A p-value of less than .05 was  considered statistically significant.</a:t>
            </a:r>
          </a:p>
          <a:p>
            <a:pPr>
              <a:lnSpc>
                <a:spcPct val="120000"/>
              </a:lnSpc>
              <a:spcBef>
                <a:spcPts val="3600"/>
              </a:spcBef>
            </a:pPr>
            <a:endParaRPr lang="en-US" dirty="0">
              <a:cs typeface="Arial"/>
            </a:endParaRPr>
          </a:p>
          <a:p>
            <a:pPr eaLnBrk="1" hangingPunct="1">
              <a:lnSpc>
                <a:spcPct val="120000"/>
              </a:lnSpc>
              <a:spcBef>
                <a:spcPct val="50000"/>
              </a:spcBef>
            </a:pPr>
            <a:endParaRPr lang="en-US" dirty="0"/>
          </a:p>
        </p:txBody>
      </p:sp>
      <p:sp>
        <p:nvSpPr>
          <p:cNvPr id="37" name="Text Box 11"/>
          <p:cNvSpPr txBox="1">
            <a:spLocks noChangeArrowheads="1"/>
          </p:cNvSpPr>
          <p:nvPr/>
        </p:nvSpPr>
        <p:spPr bwMode="auto">
          <a:xfrm>
            <a:off x="762476" y="20745668"/>
            <a:ext cx="9448800" cy="809261"/>
          </a:xfrm>
          <a:prstGeom prst="rect">
            <a:avLst/>
          </a:prstGeom>
          <a:solidFill>
            <a:srgbClr val="005DAA"/>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4000" b="1" spc="300" dirty="0">
                <a:solidFill>
                  <a:srgbClr val="FFFFFF"/>
                </a:solidFill>
              </a:rPr>
              <a:t>METHODS</a:t>
            </a:r>
          </a:p>
        </p:txBody>
      </p:sp>
      <p:sp>
        <p:nvSpPr>
          <p:cNvPr id="41" name="Text Box 11"/>
          <p:cNvSpPr txBox="1">
            <a:spLocks noChangeArrowheads="1"/>
          </p:cNvSpPr>
          <p:nvPr/>
        </p:nvSpPr>
        <p:spPr bwMode="auto">
          <a:xfrm>
            <a:off x="13313647" y="5146135"/>
            <a:ext cx="17863336" cy="840083"/>
          </a:xfrm>
          <a:prstGeom prst="rect">
            <a:avLst/>
          </a:prstGeom>
          <a:solidFill>
            <a:srgbClr val="005DAA"/>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nchor="t">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algn="ctr" eaLnBrk="1" hangingPunct="1">
              <a:lnSpc>
                <a:spcPct val="120000"/>
              </a:lnSpc>
              <a:spcBef>
                <a:spcPct val="50000"/>
              </a:spcBef>
            </a:pPr>
            <a:r>
              <a:rPr lang="en-US" sz="4000" b="1" spc="300" dirty="0">
                <a:solidFill>
                  <a:srgbClr val="FFFFFF"/>
                </a:solidFill>
                <a:latin typeface="Arial"/>
                <a:cs typeface="Arial"/>
              </a:rPr>
              <a:t>RESULTS</a:t>
            </a:r>
            <a:endParaRPr lang="en-US" dirty="0">
              <a:solidFill>
                <a:srgbClr val="FFFFFF"/>
              </a:solidFill>
            </a:endParaRPr>
          </a:p>
        </p:txBody>
      </p:sp>
      <p:sp>
        <p:nvSpPr>
          <p:cNvPr id="50" name="Text Box 11"/>
          <p:cNvSpPr txBox="1">
            <a:spLocks noChangeArrowheads="1"/>
          </p:cNvSpPr>
          <p:nvPr/>
        </p:nvSpPr>
        <p:spPr bwMode="auto">
          <a:xfrm>
            <a:off x="32634328" y="27527285"/>
            <a:ext cx="10377948" cy="69006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nchor="t">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marL="457200" indent="-457200" eaLnBrk="1" hangingPunct="1">
              <a:lnSpc>
                <a:spcPct val="120000"/>
              </a:lnSpc>
              <a:spcBef>
                <a:spcPts val="1600"/>
              </a:spcBef>
              <a:buAutoNum type="arabicPeriod"/>
            </a:pPr>
            <a:r>
              <a:rPr lang="en-US" sz="1800" dirty="0">
                <a:latin typeface="Arial"/>
                <a:cs typeface="Arial"/>
              </a:rPr>
              <a:t>Barger LK, Ayas NT, Cade BE, et al. Impact of extended-duration shifts on medical errors, adverse events, and attentional failures. PLoS Med. 2006;3(12):e487. doi:10.1371/journal.pmed.0030487</a:t>
            </a:r>
            <a:endParaRPr lang="en-US" sz="1800" dirty="0">
              <a:cs typeface="Arial" charset="0"/>
            </a:endParaRPr>
          </a:p>
          <a:p>
            <a:pPr marL="457200" indent="-457200">
              <a:lnSpc>
                <a:spcPct val="120000"/>
              </a:lnSpc>
              <a:spcBef>
                <a:spcPts val="1600"/>
              </a:spcBef>
              <a:buAutoNum type="arabicPeriod"/>
            </a:pPr>
            <a:r>
              <a:rPr lang="en-US" sz="1800" dirty="0">
                <a:latin typeface="Arial"/>
                <a:cs typeface="Arial"/>
              </a:rPr>
              <a:t> Brown C, Abdelrahman T, Lewis W, Pollitt J, Egan R; members of the Welsh Surgical Research Initiative. To bed or not to bed: the sleep question?. </a:t>
            </a:r>
            <a:r>
              <a:rPr lang="en-US" sz="1800" i="1" dirty="0">
                <a:latin typeface="Arial"/>
                <a:cs typeface="Arial"/>
              </a:rPr>
              <a:t>Postgrad Med J</a:t>
            </a:r>
            <a:r>
              <a:rPr lang="en-US" sz="1800" dirty="0">
                <a:latin typeface="Arial"/>
                <a:cs typeface="Arial"/>
              </a:rPr>
              <a:t>. 2020;96(1139):520-524. doi:10.1136/postgradmedj-2018-135795</a:t>
            </a:r>
            <a:endParaRPr lang="en-US" sz="1800" dirty="0">
              <a:cs typeface="Arial" charset="0"/>
            </a:endParaRPr>
          </a:p>
          <a:p>
            <a:pPr marL="457200" indent="-457200">
              <a:lnSpc>
                <a:spcPct val="120000"/>
              </a:lnSpc>
              <a:spcBef>
                <a:spcPts val="1600"/>
              </a:spcBef>
              <a:buAutoNum type="arabicPeriod"/>
            </a:pPr>
            <a:r>
              <a:rPr lang="en-US" sz="1800" dirty="0">
                <a:latin typeface="Arial"/>
                <a:cs typeface="Arial"/>
              </a:rPr>
              <a:t> Dall'Ora C, Ball J, Recio-Saucedo A, Griffiths P. Characteristics of shift work and their impact on employee performance and wellbeing: A literature review. Int J Nurs Stud. 2016;57:12-27. doi:10.1016/j.ijnurstu.2016.01.007</a:t>
            </a:r>
            <a:endParaRPr lang="en-US" dirty="0">
              <a:cs typeface="Arial"/>
            </a:endParaRPr>
          </a:p>
          <a:p>
            <a:pPr marL="457200" indent="-457200">
              <a:lnSpc>
                <a:spcPct val="120000"/>
              </a:lnSpc>
              <a:spcBef>
                <a:spcPts val="1600"/>
              </a:spcBef>
              <a:buAutoNum type="arabicPeriod"/>
            </a:pPr>
            <a:r>
              <a:rPr lang="en-US" sz="1800" dirty="0">
                <a:latin typeface="Arial"/>
                <a:cs typeface="Arial"/>
              </a:rPr>
              <a:t> Ferguson B, Lauriski D, Huecker M, Wichmann M, Shreffler J, Shoff H. Testing Alertness of Emergency Physicians: A Novel Quantitative Measure of Alertness and Implications for Worker and Patient Care. </a:t>
            </a:r>
            <a:r>
              <a:rPr lang="en-US" sz="1800" i="1" dirty="0">
                <a:latin typeface="Arial"/>
                <a:cs typeface="Arial"/>
              </a:rPr>
              <a:t>J Emerg Med</a:t>
            </a:r>
            <a:r>
              <a:rPr lang="en-US" sz="1800" dirty="0">
                <a:latin typeface="Arial"/>
                <a:cs typeface="Arial"/>
              </a:rPr>
              <a:t>. 2020;58(3):514-519. doi:10.1016/j.jemermed.2019.10.032</a:t>
            </a:r>
            <a:endParaRPr lang="en-US" dirty="0">
              <a:cs typeface="Arial"/>
            </a:endParaRPr>
          </a:p>
          <a:p>
            <a:pPr marL="457200" indent="-457200">
              <a:lnSpc>
                <a:spcPct val="120000"/>
              </a:lnSpc>
              <a:spcBef>
                <a:spcPts val="1600"/>
              </a:spcBef>
              <a:buAutoNum type="arabicPeriod"/>
            </a:pPr>
            <a:r>
              <a:rPr lang="en-US" sz="1800" dirty="0">
                <a:latin typeface="Arial"/>
                <a:cs typeface="Arial"/>
              </a:rPr>
              <a:t>Frank, J. and Ovens, H., 2002. Shiftwork and emergency medical practice. </a:t>
            </a:r>
            <a:r>
              <a:rPr lang="en-US" sz="1800" i="1" dirty="0">
                <a:latin typeface="Arial"/>
                <a:cs typeface="Arial"/>
              </a:rPr>
              <a:t>CJEM</a:t>
            </a:r>
            <a:r>
              <a:rPr lang="en-US" sz="1800" dirty="0">
                <a:latin typeface="Arial"/>
                <a:cs typeface="Arial"/>
              </a:rPr>
              <a:t>, 4(06), pp.421-428</a:t>
            </a:r>
            <a:br>
              <a:rPr lang="en-US" dirty="0">
                <a:cs typeface="Arial"/>
              </a:rPr>
            </a:br>
            <a:endParaRPr lang="en-US" dirty="0">
              <a:cs typeface="Arial"/>
            </a:endParaRPr>
          </a:p>
          <a:p>
            <a:pPr eaLnBrk="1" hangingPunct="1">
              <a:lnSpc>
                <a:spcPct val="120000"/>
              </a:lnSpc>
              <a:spcBef>
                <a:spcPct val="50000"/>
              </a:spcBef>
            </a:pPr>
            <a:endParaRPr lang="en-US" dirty="0">
              <a:solidFill>
                <a:srgbClr val="000000"/>
              </a:solidFill>
            </a:endParaRPr>
          </a:p>
        </p:txBody>
      </p:sp>
      <p:sp>
        <p:nvSpPr>
          <p:cNvPr id="51" name="Text Box 11"/>
          <p:cNvSpPr txBox="1">
            <a:spLocks noChangeArrowheads="1"/>
          </p:cNvSpPr>
          <p:nvPr/>
        </p:nvSpPr>
        <p:spPr bwMode="auto">
          <a:xfrm>
            <a:off x="33071289" y="26705987"/>
            <a:ext cx="9448800" cy="809261"/>
          </a:xfrm>
          <a:prstGeom prst="rect">
            <a:avLst/>
          </a:prstGeom>
          <a:solidFill>
            <a:srgbClr val="005DAA"/>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4000" b="1" spc="300" dirty="0">
                <a:solidFill>
                  <a:srgbClr val="FFFFFF"/>
                </a:solidFill>
              </a:rPr>
              <a:t>REFERENCES</a:t>
            </a:r>
          </a:p>
        </p:txBody>
      </p:sp>
      <p:cxnSp>
        <p:nvCxnSpPr>
          <p:cNvPr id="6" name="Straight Connector 5"/>
          <p:cNvCxnSpPr/>
          <p:nvPr/>
        </p:nvCxnSpPr>
        <p:spPr bwMode="auto">
          <a:xfrm>
            <a:off x="32555047" y="4858689"/>
            <a:ext cx="0" cy="28045403"/>
          </a:xfrm>
          <a:prstGeom prst="line">
            <a:avLst/>
          </a:prstGeom>
          <a:ln w="50800">
            <a:solidFill>
              <a:srgbClr val="005DAA"/>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2" name="Text Placeholder 14"/>
          <p:cNvSpPr txBox="1">
            <a:spLocks/>
          </p:cNvSpPr>
          <p:nvPr/>
        </p:nvSpPr>
        <p:spPr>
          <a:xfrm>
            <a:off x="8686800" y="893610"/>
            <a:ext cx="25922089" cy="3979386"/>
          </a:xfrm>
          <a:prstGeom prst="rect">
            <a:avLst/>
          </a:prstGeom>
        </p:spPr>
        <p:txBody>
          <a:bodyPr lIns="91440" tIns="45720" rIns="91440" bIns="45720" anchor="t">
            <a:noAutofit/>
          </a:bodyPr>
          <a:lstStyle>
            <a:lvl1pPr marL="0" indent="0" algn="l" defTabSz="4703763" rtl="0" eaLnBrk="0" fontAlgn="base" hangingPunct="0">
              <a:spcBef>
                <a:spcPct val="20000"/>
              </a:spcBef>
              <a:spcAft>
                <a:spcPct val="0"/>
              </a:spcAft>
              <a:buFontTx/>
              <a:buNone/>
              <a:defRPr sz="3600" b="1" i="0" kern="1200" cap="all" spc="300">
                <a:solidFill>
                  <a:schemeClr val="bg1"/>
                </a:solidFill>
                <a:latin typeface="Arial"/>
                <a:ea typeface="+mn-ea"/>
                <a:cs typeface="+mn-cs"/>
              </a:defRPr>
            </a:lvl1pPr>
            <a:lvl2pPr marL="457200" indent="0" algn="l" defTabSz="4703763" rtl="0" eaLnBrk="0" fontAlgn="base" hangingPunct="0">
              <a:spcBef>
                <a:spcPct val="20000"/>
              </a:spcBef>
              <a:spcAft>
                <a:spcPct val="0"/>
              </a:spcAft>
              <a:buFontTx/>
              <a:buNone/>
              <a:defRPr sz="14400" cap="all">
                <a:solidFill>
                  <a:schemeClr val="bg1"/>
                </a:solidFill>
                <a:latin typeface="+mn-lt"/>
              </a:defRPr>
            </a:lvl2pPr>
            <a:lvl3pPr marL="914400" indent="0" algn="l" defTabSz="4703763" rtl="0" eaLnBrk="0" fontAlgn="base" hangingPunct="0">
              <a:spcBef>
                <a:spcPct val="20000"/>
              </a:spcBef>
              <a:spcAft>
                <a:spcPct val="0"/>
              </a:spcAft>
              <a:buFontTx/>
              <a:buNone/>
              <a:defRPr sz="12300" cap="all">
                <a:solidFill>
                  <a:schemeClr val="bg1"/>
                </a:solidFill>
                <a:latin typeface="+mn-lt"/>
              </a:defRPr>
            </a:lvl3pPr>
            <a:lvl4pPr marL="1371600" indent="0" algn="l" defTabSz="4703763" rtl="0" eaLnBrk="0" fontAlgn="base" hangingPunct="0">
              <a:spcBef>
                <a:spcPct val="20000"/>
              </a:spcBef>
              <a:spcAft>
                <a:spcPct val="0"/>
              </a:spcAft>
              <a:buFontTx/>
              <a:buNone/>
              <a:defRPr sz="10400" cap="all">
                <a:solidFill>
                  <a:schemeClr val="bg1"/>
                </a:solidFill>
                <a:latin typeface="+mn-lt"/>
              </a:defRPr>
            </a:lvl4pPr>
            <a:lvl5pPr marL="1828800" indent="0" algn="l" defTabSz="4703763" rtl="0" eaLnBrk="0" fontAlgn="base" hangingPunct="0">
              <a:spcBef>
                <a:spcPct val="20000"/>
              </a:spcBef>
              <a:spcAft>
                <a:spcPct val="0"/>
              </a:spcAft>
              <a:buFontTx/>
              <a:buNone/>
              <a:defRPr sz="10400" cap="all">
                <a:solidFill>
                  <a:schemeClr val="bg1"/>
                </a:solidFill>
                <a:latin typeface="+mn-lt"/>
              </a:defRPr>
            </a:lvl5pPr>
            <a:lvl6pPr marL="11037888" indent="-1174750" algn="l" defTabSz="4703763" rtl="0" fontAlgn="base">
              <a:spcBef>
                <a:spcPct val="20000"/>
              </a:spcBef>
              <a:spcAft>
                <a:spcPct val="0"/>
              </a:spcAft>
              <a:buChar char="»"/>
              <a:defRPr sz="10400">
                <a:solidFill>
                  <a:schemeClr val="tx1"/>
                </a:solidFill>
                <a:latin typeface="+mn-lt"/>
              </a:defRPr>
            </a:lvl6pPr>
            <a:lvl7pPr marL="11495088" indent="-1174750" algn="l" defTabSz="4703763" rtl="0" fontAlgn="base">
              <a:spcBef>
                <a:spcPct val="20000"/>
              </a:spcBef>
              <a:spcAft>
                <a:spcPct val="0"/>
              </a:spcAft>
              <a:buChar char="»"/>
              <a:defRPr sz="10400">
                <a:solidFill>
                  <a:schemeClr val="tx1"/>
                </a:solidFill>
                <a:latin typeface="+mn-lt"/>
              </a:defRPr>
            </a:lvl7pPr>
            <a:lvl8pPr marL="11952288" indent="-1174750" algn="l" defTabSz="4703763" rtl="0" fontAlgn="base">
              <a:spcBef>
                <a:spcPct val="20000"/>
              </a:spcBef>
              <a:spcAft>
                <a:spcPct val="0"/>
              </a:spcAft>
              <a:buChar char="»"/>
              <a:defRPr sz="10400">
                <a:solidFill>
                  <a:schemeClr val="tx1"/>
                </a:solidFill>
                <a:latin typeface="+mn-lt"/>
              </a:defRPr>
            </a:lvl8pPr>
            <a:lvl9pPr marL="12409488" indent="-1174750" algn="l" defTabSz="4703763" rtl="0" fontAlgn="base">
              <a:spcBef>
                <a:spcPct val="20000"/>
              </a:spcBef>
              <a:spcAft>
                <a:spcPct val="0"/>
              </a:spcAft>
              <a:buChar char="»"/>
              <a:defRPr sz="10400">
                <a:solidFill>
                  <a:schemeClr val="tx1"/>
                </a:solidFill>
                <a:latin typeface="+mn-lt"/>
              </a:defRPr>
            </a:lvl9pPr>
          </a:lstStyle>
          <a:p>
            <a:pPr algn="ctr"/>
            <a:r>
              <a:rPr lang="en-US" sz="6000" cap="none" spc="0" dirty="0"/>
              <a:t>An Exploratory Study of Perception of Quality of Care among Providers in Rural and Urban Emergency Departments</a:t>
            </a:r>
            <a:endParaRPr lang="en-US" dirty="0"/>
          </a:p>
        </p:txBody>
      </p:sp>
      <p:sp>
        <p:nvSpPr>
          <p:cNvPr id="23" name="Text Placeholder 14"/>
          <p:cNvSpPr txBox="1">
            <a:spLocks/>
          </p:cNvSpPr>
          <p:nvPr/>
        </p:nvSpPr>
        <p:spPr>
          <a:xfrm>
            <a:off x="8924760" y="3251346"/>
            <a:ext cx="26307153" cy="1305231"/>
          </a:xfrm>
          <a:prstGeom prst="rect">
            <a:avLst/>
          </a:prstGeom>
        </p:spPr>
        <p:txBody>
          <a:bodyPr lIns="91440" tIns="45720" rIns="91440" bIns="45720" anchor="t">
            <a:noAutofit/>
          </a:bodyPr>
          <a:lstStyle>
            <a:lvl1pPr marL="0" indent="0" algn="l" defTabSz="4703763" rtl="0" eaLnBrk="0" fontAlgn="base" hangingPunct="0">
              <a:spcBef>
                <a:spcPct val="20000"/>
              </a:spcBef>
              <a:spcAft>
                <a:spcPct val="0"/>
              </a:spcAft>
              <a:buFontTx/>
              <a:buNone/>
              <a:defRPr sz="1000" b="0" i="0" kern="1000" cap="all" spc="300">
                <a:solidFill>
                  <a:schemeClr val="bg1"/>
                </a:solidFill>
                <a:latin typeface="Arial"/>
                <a:ea typeface="+mn-ea"/>
                <a:cs typeface="+mn-cs"/>
              </a:defRPr>
            </a:lvl1pPr>
            <a:lvl2pPr marL="457200" indent="0" algn="l" defTabSz="4703763" rtl="0" eaLnBrk="0" fontAlgn="base" hangingPunct="0">
              <a:spcBef>
                <a:spcPct val="20000"/>
              </a:spcBef>
              <a:spcAft>
                <a:spcPct val="0"/>
              </a:spcAft>
              <a:buFontTx/>
              <a:buNone/>
              <a:defRPr sz="14400" cap="all">
                <a:solidFill>
                  <a:schemeClr val="bg1"/>
                </a:solidFill>
                <a:latin typeface="+mn-lt"/>
              </a:defRPr>
            </a:lvl2pPr>
            <a:lvl3pPr marL="914400" indent="0" algn="l" defTabSz="4703763" rtl="0" eaLnBrk="0" fontAlgn="base" hangingPunct="0">
              <a:spcBef>
                <a:spcPct val="20000"/>
              </a:spcBef>
              <a:spcAft>
                <a:spcPct val="0"/>
              </a:spcAft>
              <a:buFontTx/>
              <a:buNone/>
              <a:defRPr sz="12300" cap="all">
                <a:solidFill>
                  <a:schemeClr val="bg1"/>
                </a:solidFill>
                <a:latin typeface="+mn-lt"/>
              </a:defRPr>
            </a:lvl3pPr>
            <a:lvl4pPr marL="1371600" indent="0" algn="l" defTabSz="4703763" rtl="0" eaLnBrk="0" fontAlgn="base" hangingPunct="0">
              <a:spcBef>
                <a:spcPct val="20000"/>
              </a:spcBef>
              <a:spcAft>
                <a:spcPct val="0"/>
              </a:spcAft>
              <a:buFontTx/>
              <a:buNone/>
              <a:defRPr sz="10400" cap="all">
                <a:solidFill>
                  <a:schemeClr val="bg1"/>
                </a:solidFill>
                <a:latin typeface="+mn-lt"/>
              </a:defRPr>
            </a:lvl4pPr>
            <a:lvl5pPr marL="1828800" indent="0" algn="l" defTabSz="4703763" rtl="0" eaLnBrk="0" fontAlgn="base" hangingPunct="0">
              <a:spcBef>
                <a:spcPct val="20000"/>
              </a:spcBef>
              <a:spcAft>
                <a:spcPct val="0"/>
              </a:spcAft>
              <a:buFontTx/>
              <a:buNone/>
              <a:defRPr sz="10400" cap="all">
                <a:solidFill>
                  <a:schemeClr val="bg1"/>
                </a:solidFill>
                <a:latin typeface="+mn-lt"/>
              </a:defRPr>
            </a:lvl5pPr>
            <a:lvl6pPr marL="11037888" indent="-1174750" algn="l" defTabSz="4703763" rtl="0" fontAlgn="base">
              <a:spcBef>
                <a:spcPct val="20000"/>
              </a:spcBef>
              <a:spcAft>
                <a:spcPct val="0"/>
              </a:spcAft>
              <a:buChar char="»"/>
              <a:defRPr sz="10400">
                <a:solidFill>
                  <a:schemeClr val="tx1"/>
                </a:solidFill>
                <a:latin typeface="+mn-lt"/>
              </a:defRPr>
            </a:lvl6pPr>
            <a:lvl7pPr marL="11495088" indent="-1174750" algn="l" defTabSz="4703763" rtl="0" fontAlgn="base">
              <a:spcBef>
                <a:spcPct val="20000"/>
              </a:spcBef>
              <a:spcAft>
                <a:spcPct val="0"/>
              </a:spcAft>
              <a:buChar char="»"/>
              <a:defRPr sz="10400">
                <a:solidFill>
                  <a:schemeClr val="tx1"/>
                </a:solidFill>
                <a:latin typeface="+mn-lt"/>
              </a:defRPr>
            </a:lvl7pPr>
            <a:lvl8pPr marL="11952288" indent="-1174750" algn="l" defTabSz="4703763" rtl="0" fontAlgn="base">
              <a:spcBef>
                <a:spcPct val="20000"/>
              </a:spcBef>
              <a:spcAft>
                <a:spcPct val="0"/>
              </a:spcAft>
              <a:buChar char="»"/>
              <a:defRPr sz="10400">
                <a:solidFill>
                  <a:schemeClr val="tx1"/>
                </a:solidFill>
                <a:latin typeface="+mn-lt"/>
              </a:defRPr>
            </a:lvl8pPr>
            <a:lvl9pPr marL="12409488" indent="-1174750" algn="l" defTabSz="4703763" rtl="0" fontAlgn="base">
              <a:spcBef>
                <a:spcPct val="20000"/>
              </a:spcBef>
              <a:spcAft>
                <a:spcPct val="0"/>
              </a:spcAft>
              <a:buChar char="»"/>
              <a:defRPr sz="10400">
                <a:solidFill>
                  <a:schemeClr val="tx1"/>
                </a:solidFill>
                <a:latin typeface="+mn-lt"/>
              </a:defRPr>
            </a:lvl9pPr>
          </a:lstStyle>
          <a:p>
            <a:pPr algn="ctr"/>
            <a:r>
              <a:rPr lang="en-US" sz="3600" b="1" cap="none" spc="0" dirty="0"/>
              <a:t>Jana Chadwell, Robert Dorris, Caroline Lynch, Kelly McCormick, Caitlin Mott, Ana Stone, Oleva C. Mullins PA-C, MSPAS</a:t>
            </a:r>
            <a:endParaRPr lang="en-US" dirty="0"/>
          </a:p>
          <a:p>
            <a:pPr algn="ctr"/>
            <a:endParaRPr lang="en-US" sz="3600" b="1" cap="none" spc="0" dirty="0">
              <a:cs typeface="Arial"/>
            </a:endParaRPr>
          </a:p>
        </p:txBody>
      </p:sp>
      <p:pic>
        <p:nvPicPr>
          <p:cNvPr id="34" name="Picture 3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90600" y="1385768"/>
            <a:ext cx="7453508" cy="3186232"/>
          </a:xfrm>
          <a:prstGeom prst="rect">
            <a:avLst/>
          </a:prstGeom>
        </p:spPr>
      </p:pic>
      <p:sp>
        <p:nvSpPr>
          <p:cNvPr id="38" name="Text Box 11"/>
          <p:cNvSpPr txBox="1">
            <a:spLocks noChangeArrowheads="1"/>
          </p:cNvSpPr>
          <p:nvPr/>
        </p:nvSpPr>
        <p:spPr bwMode="auto">
          <a:xfrm>
            <a:off x="33069025" y="5902612"/>
            <a:ext cx="9941396" cy="138314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nchor="t">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marL="342900" indent="-342900">
              <a:lnSpc>
                <a:spcPct val="120000"/>
              </a:lnSpc>
              <a:spcBef>
                <a:spcPts val="1800"/>
              </a:spcBef>
              <a:buFont typeface="Arial"/>
              <a:buChar char="•"/>
            </a:pPr>
            <a:r>
              <a:rPr lang="en-US" sz="2600" dirty="0">
                <a:latin typeface="Arial"/>
                <a:cs typeface="Arial"/>
              </a:rPr>
              <a:t>The only statistically significant finding that the data revealed was there was a difference in the staffing and resources perceived in rural vs urban emergency departments. The rural locations reported a lower average score (3.6) than the urban locations (4.5). </a:t>
            </a:r>
            <a:endParaRPr lang="en-US" sz="2600" dirty="0">
              <a:cs typeface="Arial" charset="0"/>
            </a:endParaRPr>
          </a:p>
          <a:p>
            <a:pPr marL="342900" indent="-342900">
              <a:lnSpc>
                <a:spcPct val="120000"/>
              </a:lnSpc>
              <a:spcBef>
                <a:spcPts val="1800"/>
              </a:spcBef>
              <a:buFont typeface="Arial"/>
              <a:buChar char="•"/>
            </a:pPr>
            <a:r>
              <a:rPr lang="en-US" sz="2600" dirty="0">
                <a:latin typeface="Arial"/>
                <a:cs typeface="Arial"/>
              </a:rPr>
              <a:t>There were not significant differences found between rural and urban in regards to questions about the quality of care provided. </a:t>
            </a:r>
            <a:endParaRPr lang="en-US" sz="2600" dirty="0">
              <a:cs typeface="Arial" charset="0"/>
            </a:endParaRPr>
          </a:p>
          <a:p>
            <a:pPr marL="342900" indent="-342900">
              <a:lnSpc>
                <a:spcPct val="120000"/>
              </a:lnSpc>
              <a:spcBef>
                <a:spcPts val="1800"/>
              </a:spcBef>
              <a:buFont typeface="Arial"/>
              <a:buChar char="•"/>
            </a:pPr>
            <a:r>
              <a:rPr lang="en-US" sz="2600" dirty="0">
                <a:latin typeface="Arial"/>
                <a:cs typeface="Arial"/>
              </a:rPr>
              <a:t>The study showed that there are many similar struggles faced by both. Both urban and rural locations reported that the care providers give are not perceived to be affected by shift work. This indicates that similar challenges exist in both rural and urban facilities, and may be related more to shift work itself rather than the environment. </a:t>
            </a:r>
            <a:endParaRPr lang="en-US" sz="2600" dirty="0">
              <a:cs typeface="Arial"/>
            </a:endParaRPr>
          </a:p>
          <a:p>
            <a:pPr marL="342900" indent="-342900">
              <a:lnSpc>
                <a:spcPct val="120000"/>
              </a:lnSpc>
              <a:spcBef>
                <a:spcPts val="1800"/>
              </a:spcBef>
              <a:buFont typeface="Arial"/>
              <a:buChar char="•"/>
            </a:pPr>
            <a:r>
              <a:rPr lang="en-US" sz="2600" dirty="0">
                <a:latin typeface="Arial"/>
                <a:cs typeface="Arial"/>
              </a:rPr>
              <a:t>This research is of utmost importance to the medical literature as it helps to highlight the differences in how providers perceive staffing and resources in urban compared to rural settings.</a:t>
            </a:r>
            <a:endParaRPr lang="en-US" sz="2600" dirty="0">
              <a:cs typeface="Arial" charset="0"/>
            </a:endParaRPr>
          </a:p>
          <a:p>
            <a:pPr marL="342900" indent="-342900">
              <a:lnSpc>
                <a:spcPct val="120000"/>
              </a:lnSpc>
              <a:spcBef>
                <a:spcPts val="1800"/>
              </a:spcBef>
              <a:buFont typeface="Arial"/>
              <a:buChar char="•"/>
            </a:pPr>
            <a:r>
              <a:rPr lang="en-US" sz="2600" dirty="0">
                <a:latin typeface="Arial"/>
                <a:cs typeface="Arial"/>
              </a:rPr>
              <a:t>Informing the public of the potential pitfalls of shift work in the Emergency Department may encourage new policies and process improvement (for example, encouraging employers to reach out more to their urban facilities and offer resources), further analysis of the demands placed on providers, and further exploration of possible disparities between rural and urban.</a:t>
            </a:r>
            <a:endParaRPr lang="en-US" sz="2600" dirty="0">
              <a:cs typeface="Arial" charset="0"/>
            </a:endParaRPr>
          </a:p>
          <a:p>
            <a:pPr>
              <a:lnSpc>
                <a:spcPct val="120000"/>
              </a:lnSpc>
              <a:spcBef>
                <a:spcPts val="1800"/>
              </a:spcBef>
            </a:pPr>
            <a:endParaRPr lang="en-US" dirty="0">
              <a:cs typeface="Arial"/>
            </a:endParaRPr>
          </a:p>
          <a:p>
            <a:endParaRPr lang="en-US" dirty="0"/>
          </a:p>
        </p:txBody>
      </p:sp>
      <p:sp>
        <p:nvSpPr>
          <p:cNvPr id="39" name="Text Box 11"/>
          <p:cNvSpPr txBox="1">
            <a:spLocks noChangeArrowheads="1"/>
          </p:cNvSpPr>
          <p:nvPr/>
        </p:nvSpPr>
        <p:spPr bwMode="auto">
          <a:xfrm>
            <a:off x="33070150" y="5091255"/>
            <a:ext cx="9448800" cy="809261"/>
          </a:xfrm>
          <a:prstGeom prst="rect">
            <a:avLst/>
          </a:prstGeom>
          <a:solidFill>
            <a:srgbClr val="005DAA"/>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4000" b="1" spc="300" dirty="0">
                <a:solidFill>
                  <a:srgbClr val="FFFFFF"/>
                </a:solidFill>
              </a:rPr>
              <a:t>DISCUSSION</a:t>
            </a:r>
          </a:p>
        </p:txBody>
      </p:sp>
      <p:sp>
        <p:nvSpPr>
          <p:cNvPr id="45" name="Text Box 11"/>
          <p:cNvSpPr txBox="1">
            <a:spLocks noChangeArrowheads="1"/>
          </p:cNvSpPr>
          <p:nvPr/>
        </p:nvSpPr>
        <p:spPr bwMode="auto">
          <a:xfrm>
            <a:off x="33078249" y="18364626"/>
            <a:ext cx="9448800" cy="809261"/>
          </a:xfrm>
          <a:prstGeom prst="rect">
            <a:avLst/>
          </a:prstGeom>
          <a:solidFill>
            <a:srgbClr val="005DAA"/>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4000" b="1" spc="300" dirty="0">
                <a:solidFill>
                  <a:srgbClr val="FFFFFF"/>
                </a:solidFill>
              </a:rPr>
              <a:t>CONCLUSION</a:t>
            </a:r>
          </a:p>
        </p:txBody>
      </p:sp>
      <p:sp>
        <p:nvSpPr>
          <p:cNvPr id="28" name="Text Box 11"/>
          <p:cNvSpPr txBox="1">
            <a:spLocks noChangeArrowheads="1"/>
          </p:cNvSpPr>
          <p:nvPr/>
        </p:nvSpPr>
        <p:spPr bwMode="auto">
          <a:xfrm>
            <a:off x="13072512" y="6570666"/>
            <a:ext cx="9015664" cy="2975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nchor="t">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ts val="1800"/>
              </a:spcBef>
            </a:pPr>
            <a:r>
              <a:rPr lang="en-US" sz="2600" spc="300" dirty="0">
                <a:latin typeface="Arial"/>
                <a:cs typeface="Arial"/>
              </a:rPr>
              <a:t>A total of 17 Questionnaires were completed and submitted using the two different QR codes into Qualtrics. 10 were from urban hospitals and 7 from rural hospitals. The following survey table shows the mean data of urban vs. Rural responses as well as the total.</a:t>
            </a:r>
            <a:endParaRPr lang="en-US" dirty="0"/>
          </a:p>
        </p:txBody>
      </p:sp>
      <p:sp>
        <p:nvSpPr>
          <p:cNvPr id="29" name="Rectangle 28"/>
          <p:cNvSpPr/>
          <p:nvPr/>
        </p:nvSpPr>
        <p:spPr>
          <a:xfrm>
            <a:off x="0" y="4872997"/>
            <a:ext cx="11753122" cy="963019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2055" name="Text Box 11"/>
          <p:cNvSpPr txBox="1">
            <a:spLocks noChangeArrowheads="1"/>
          </p:cNvSpPr>
          <p:nvPr/>
        </p:nvSpPr>
        <p:spPr bwMode="auto">
          <a:xfrm>
            <a:off x="421363" y="6829770"/>
            <a:ext cx="10168659" cy="7678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nchor="t">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marL="457200" indent="-457200">
              <a:lnSpc>
                <a:spcPct val="120000"/>
              </a:lnSpc>
              <a:spcBef>
                <a:spcPts val="1800"/>
              </a:spcBef>
              <a:buFont typeface="Arial"/>
              <a:buChar char="•"/>
            </a:pPr>
            <a:r>
              <a:rPr lang="en-US" sz="2600" dirty="0">
                <a:latin typeface="Arial"/>
                <a:cs typeface="Arial"/>
              </a:rPr>
              <a:t>The term “shift work” refers to a work schedule that falls outside of the hours of 7 am and 6 pm. Shift work is essential for facilities to be operating 24 hours a day, 7 days a week. Shift work in a healthcare setting allows for the transition of care and information to  be passed along between providers. Providers in the emergency department have particularly unpredictable schedules when it comes to consistent days, times, and lengths of shifts. Shift work has been correlated with sleep deficits, family life, patient safety, and increase in errors.</a:t>
            </a:r>
            <a:r>
              <a:rPr lang="en-US" sz="2600" baseline="30000" dirty="0">
                <a:latin typeface="Arial"/>
                <a:cs typeface="Arial"/>
              </a:rPr>
              <a:t>1,2,3,4 </a:t>
            </a:r>
            <a:endParaRPr lang="en-US" sz="2600" dirty="0">
              <a:cs typeface="Arial"/>
            </a:endParaRPr>
          </a:p>
          <a:p>
            <a:pPr marL="457200" indent="-457200">
              <a:lnSpc>
                <a:spcPct val="120000"/>
              </a:lnSpc>
              <a:spcBef>
                <a:spcPts val="1800"/>
              </a:spcBef>
              <a:buFont typeface="Arial"/>
              <a:buChar char="•"/>
            </a:pPr>
            <a:r>
              <a:rPr lang="en-US" sz="2600" b="1" dirty="0">
                <a:latin typeface="Arial"/>
                <a:cs typeface="Arial"/>
              </a:rPr>
              <a:t>This research is crucial in understanding how different work schedules for providers, and subsequently their awareness of their fatigue, mental exhaustion, and burnout, can affect the quality of care that patients receive in the emergency room.</a:t>
            </a:r>
          </a:p>
          <a:p>
            <a:pPr marL="457200" indent="-457200">
              <a:lnSpc>
                <a:spcPct val="120000"/>
              </a:lnSpc>
              <a:spcBef>
                <a:spcPct val="50000"/>
              </a:spcBef>
              <a:buFont typeface="Arial"/>
              <a:buChar char="•"/>
            </a:pPr>
            <a:endParaRPr lang="en-US" sz="2400" dirty="0">
              <a:solidFill>
                <a:schemeClr val="bg1"/>
              </a:solidFill>
              <a:cs typeface="Arial"/>
            </a:endParaRPr>
          </a:p>
        </p:txBody>
      </p:sp>
      <p:sp>
        <p:nvSpPr>
          <p:cNvPr id="30" name="Text Box 11"/>
          <p:cNvSpPr txBox="1">
            <a:spLocks noChangeArrowheads="1"/>
          </p:cNvSpPr>
          <p:nvPr/>
        </p:nvSpPr>
        <p:spPr bwMode="auto">
          <a:xfrm>
            <a:off x="758728" y="5656340"/>
            <a:ext cx="9448800" cy="809261"/>
          </a:xfrm>
          <a:prstGeom prst="rect">
            <a:avLst/>
          </a:prstGeom>
          <a:solidFill>
            <a:srgbClr val="005DAA"/>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4000" b="1" spc="300" dirty="0">
                <a:solidFill>
                  <a:schemeClr val="bg1"/>
                </a:solidFill>
              </a:rPr>
              <a:t>INTRODUCTION</a:t>
            </a:r>
          </a:p>
        </p:txBody>
      </p:sp>
      <p:pic>
        <p:nvPicPr>
          <p:cNvPr id="35" name="Picture 3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4608892" y="1369761"/>
            <a:ext cx="8520308" cy="2975008"/>
          </a:xfrm>
          <a:prstGeom prst="rect">
            <a:avLst/>
          </a:prstGeom>
        </p:spPr>
      </p:pic>
      <p:graphicFrame>
        <p:nvGraphicFramePr>
          <p:cNvPr id="3" name="Table 2">
            <a:extLst>
              <a:ext uri="{FF2B5EF4-FFF2-40B4-BE49-F238E27FC236}">
                <a16:creationId xmlns:a16="http://schemas.microsoft.com/office/drawing/2014/main" id="{2DCF2CF3-46D0-436D-B835-41831C19A923}"/>
              </a:ext>
            </a:extLst>
          </p:cNvPr>
          <p:cNvGraphicFramePr>
            <a:graphicFrameLocks noGrp="1"/>
          </p:cNvGraphicFramePr>
          <p:nvPr>
            <p:extLst>
              <p:ext uri="{D42A27DB-BD31-4B8C-83A1-F6EECF244321}">
                <p14:modId xmlns:p14="http://schemas.microsoft.com/office/powerpoint/2010/main" val="1766354241"/>
              </p:ext>
            </p:extLst>
          </p:nvPr>
        </p:nvGraphicFramePr>
        <p:xfrm>
          <a:off x="12589843" y="10279780"/>
          <a:ext cx="9608278" cy="12077847"/>
        </p:xfrm>
        <a:graphic>
          <a:graphicData uri="http://schemas.openxmlformats.org/drawingml/2006/table">
            <a:tbl>
              <a:tblPr firstRow="1" firstCol="1" bandRow="1">
                <a:tableStyleId>{BDBED569-4797-4DF1-A0F4-6AAB3CD982D8}</a:tableStyleId>
              </a:tblPr>
              <a:tblGrid>
                <a:gridCol w="7005128">
                  <a:extLst>
                    <a:ext uri="{9D8B030D-6E8A-4147-A177-3AD203B41FA5}">
                      <a16:colId xmlns:a16="http://schemas.microsoft.com/office/drawing/2014/main" val="964217060"/>
                    </a:ext>
                  </a:extLst>
                </a:gridCol>
                <a:gridCol w="861733">
                  <a:extLst>
                    <a:ext uri="{9D8B030D-6E8A-4147-A177-3AD203B41FA5}">
                      <a16:colId xmlns:a16="http://schemas.microsoft.com/office/drawing/2014/main" val="2423837107"/>
                    </a:ext>
                  </a:extLst>
                </a:gridCol>
                <a:gridCol w="882677">
                  <a:extLst>
                    <a:ext uri="{9D8B030D-6E8A-4147-A177-3AD203B41FA5}">
                      <a16:colId xmlns:a16="http://schemas.microsoft.com/office/drawing/2014/main" val="3113001293"/>
                    </a:ext>
                  </a:extLst>
                </a:gridCol>
                <a:gridCol w="858740">
                  <a:extLst>
                    <a:ext uri="{9D8B030D-6E8A-4147-A177-3AD203B41FA5}">
                      <a16:colId xmlns:a16="http://schemas.microsoft.com/office/drawing/2014/main" val="872449504"/>
                    </a:ext>
                  </a:extLst>
                </a:gridCol>
              </a:tblGrid>
              <a:tr h="625666">
                <a:tc>
                  <a:txBody>
                    <a:bodyPr/>
                    <a:lstStyle/>
                    <a:p>
                      <a:pPr algn="ctr">
                        <a:spcAft>
                          <a:spcPts val="0"/>
                        </a:spcAft>
                      </a:pPr>
                      <a:r>
                        <a:rPr lang="en-US" sz="1800" dirty="0">
                          <a:effectLst/>
                        </a:rPr>
                        <a:t>Item</a:t>
                      </a:r>
                    </a:p>
                  </a:txBody>
                  <a:tcPr marL="68580" marR="68580" marT="0" marB="0"/>
                </a:tc>
                <a:tc>
                  <a:txBody>
                    <a:bodyPr/>
                    <a:lstStyle/>
                    <a:p>
                      <a:pPr algn="ctr">
                        <a:spcAft>
                          <a:spcPts val="0"/>
                        </a:spcAft>
                      </a:pPr>
                      <a:r>
                        <a:rPr lang="en-US" sz="1800" dirty="0">
                          <a:effectLst/>
                        </a:rPr>
                        <a:t>Mean Rural</a:t>
                      </a:r>
                    </a:p>
                  </a:txBody>
                  <a:tcPr marL="68580" marR="68580" marT="0" marB="0"/>
                </a:tc>
                <a:tc>
                  <a:txBody>
                    <a:bodyPr/>
                    <a:lstStyle/>
                    <a:p>
                      <a:pPr algn="ctr">
                        <a:spcAft>
                          <a:spcPts val="0"/>
                        </a:spcAft>
                      </a:pPr>
                      <a:r>
                        <a:rPr lang="en-US" sz="1800" dirty="0">
                          <a:effectLst/>
                        </a:rPr>
                        <a:t>Mean Urban</a:t>
                      </a:r>
                    </a:p>
                  </a:txBody>
                  <a:tcPr marL="68580" marR="68580" marT="0" marB="0"/>
                </a:tc>
                <a:tc>
                  <a:txBody>
                    <a:bodyPr/>
                    <a:lstStyle/>
                    <a:p>
                      <a:pPr algn="ctr">
                        <a:spcAft>
                          <a:spcPts val="0"/>
                        </a:spcAft>
                      </a:pPr>
                      <a:r>
                        <a:rPr lang="en-US" sz="1800" dirty="0">
                          <a:effectLst/>
                        </a:rPr>
                        <a:t>Mean Total</a:t>
                      </a:r>
                    </a:p>
                  </a:txBody>
                  <a:tcPr marL="68580" marR="68580" marT="0" marB="0"/>
                </a:tc>
                <a:extLst>
                  <a:ext uri="{0D108BD9-81ED-4DB2-BD59-A6C34878D82A}">
                    <a16:rowId xmlns:a16="http://schemas.microsoft.com/office/drawing/2014/main" val="3120867816"/>
                  </a:ext>
                </a:extLst>
              </a:tr>
              <a:tr h="804427">
                <a:tc>
                  <a:txBody>
                    <a:bodyPr/>
                    <a:lstStyle/>
                    <a:p>
                      <a:pPr algn="ctr">
                        <a:spcAft>
                          <a:spcPts val="0"/>
                        </a:spcAft>
                      </a:pPr>
                      <a:r>
                        <a:rPr lang="en-US" sz="1800" dirty="0">
                          <a:effectLst/>
                        </a:rPr>
                        <a:t>Q1 – Overall I am satisfied with my career in Emergency Medicine.</a:t>
                      </a:r>
                    </a:p>
                  </a:txBody>
                  <a:tcPr marL="68580" marR="68580" marT="0" marB="0"/>
                </a:tc>
                <a:tc>
                  <a:txBody>
                    <a:bodyPr/>
                    <a:lstStyle/>
                    <a:p>
                      <a:pPr algn="ctr">
                        <a:spcAft>
                          <a:spcPts val="0"/>
                        </a:spcAft>
                      </a:pPr>
                      <a:r>
                        <a:rPr lang="en-US" sz="1800" dirty="0">
                          <a:effectLst/>
                        </a:rPr>
                        <a:t>4.3</a:t>
                      </a:r>
                    </a:p>
                  </a:txBody>
                  <a:tcPr marL="68580" marR="68580" marT="0" marB="0"/>
                </a:tc>
                <a:tc>
                  <a:txBody>
                    <a:bodyPr/>
                    <a:lstStyle/>
                    <a:p>
                      <a:pPr algn="ctr">
                        <a:spcAft>
                          <a:spcPts val="0"/>
                        </a:spcAft>
                      </a:pPr>
                      <a:r>
                        <a:rPr lang="en-US" sz="1800" dirty="0">
                          <a:effectLst/>
                        </a:rPr>
                        <a:t>4.6</a:t>
                      </a:r>
                    </a:p>
                  </a:txBody>
                  <a:tcPr marL="68580" marR="68580" marT="0" marB="0"/>
                </a:tc>
                <a:tc>
                  <a:txBody>
                    <a:bodyPr/>
                    <a:lstStyle/>
                    <a:p>
                      <a:pPr algn="ctr">
                        <a:spcAft>
                          <a:spcPts val="0"/>
                        </a:spcAft>
                      </a:pPr>
                      <a:r>
                        <a:rPr lang="en-US" sz="1800" dirty="0">
                          <a:effectLst/>
                        </a:rPr>
                        <a:t>4.5</a:t>
                      </a:r>
                    </a:p>
                  </a:txBody>
                  <a:tcPr marL="68580" marR="68580" marT="0" marB="0"/>
                </a:tc>
                <a:extLst>
                  <a:ext uri="{0D108BD9-81ED-4DB2-BD59-A6C34878D82A}">
                    <a16:rowId xmlns:a16="http://schemas.microsoft.com/office/drawing/2014/main" val="735739767"/>
                  </a:ext>
                </a:extLst>
              </a:tr>
              <a:tr h="506490">
                <a:tc>
                  <a:txBody>
                    <a:bodyPr/>
                    <a:lstStyle/>
                    <a:p>
                      <a:pPr algn="ctr">
                        <a:spcAft>
                          <a:spcPts val="0"/>
                        </a:spcAft>
                      </a:pPr>
                      <a:r>
                        <a:rPr lang="en-US" sz="1800" dirty="0">
                          <a:effectLst/>
                        </a:rPr>
                        <a:t>Q2 – Shift work is the best schedule for my career choice.</a:t>
                      </a:r>
                    </a:p>
                  </a:txBody>
                  <a:tcPr marL="68580" marR="68580" marT="0" marB="0"/>
                </a:tc>
                <a:tc>
                  <a:txBody>
                    <a:bodyPr/>
                    <a:lstStyle/>
                    <a:p>
                      <a:pPr algn="ctr">
                        <a:spcAft>
                          <a:spcPts val="0"/>
                        </a:spcAft>
                      </a:pPr>
                      <a:r>
                        <a:rPr lang="en-US" sz="1800" dirty="0">
                          <a:effectLst/>
                        </a:rPr>
                        <a:t>4.4</a:t>
                      </a:r>
                    </a:p>
                  </a:txBody>
                  <a:tcPr marL="68580" marR="68580" marT="0" marB="0"/>
                </a:tc>
                <a:tc>
                  <a:txBody>
                    <a:bodyPr/>
                    <a:lstStyle/>
                    <a:p>
                      <a:pPr algn="ctr">
                        <a:spcAft>
                          <a:spcPts val="0"/>
                        </a:spcAft>
                      </a:pPr>
                      <a:r>
                        <a:rPr lang="en-US" sz="1800" dirty="0">
                          <a:effectLst/>
                        </a:rPr>
                        <a:t>4.0</a:t>
                      </a:r>
                    </a:p>
                  </a:txBody>
                  <a:tcPr marL="68580" marR="68580" marT="0" marB="0"/>
                </a:tc>
                <a:tc>
                  <a:txBody>
                    <a:bodyPr/>
                    <a:lstStyle/>
                    <a:p>
                      <a:pPr algn="ctr">
                        <a:spcAft>
                          <a:spcPts val="0"/>
                        </a:spcAft>
                      </a:pPr>
                      <a:r>
                        <a:rPr lang="en-US" sz="1800" dirty="0">
                          <a:effectLst/>
                        </a:rPr>
                        <a:t>4.2</a:t>
                      </a:r>
                    </a:p>
                  </a:txBody>
                  <a:tcPr marL="68580" marR="68580" marT="0" marB="0"/>
                </a:tc>
                <a:extLst>
                  <a:ext uri="{0D108BD9-81ED-4DB2-BD59-A6C34878D82A}">
                    <a16:rowId xmlns:a16="http://schemas.microsoft.com/office/drawing/2014/main" val="1351959559"/>
                  </a:ext>
                </a:extLst>
              </a:tr>
              <a:tr h="893806">
                <a:tc>
                  <a:txBody>
                    <a:bodyPr/>
                    <a:lstStyle/>
                    <a:p>
                      <a:pPr algn="ctr">
                        <a:spcAft>
                          <a:spcPts val="0"/>
                        </a:spcAft>
                      </a:pPr>
                      <a:r>
                        <a:rPr lang="en-US" sz="1800" dirty="0">
                          <a:effectLst/>
                        </a:rPr>
                        <a:t>Q3 – There are adequate staffing and resources during my shift in order to provide quality patient care</a:t>
                      </a:r>
                    </a:p>
                  </a:txBody>
                  <a:tcPr marL="68580" marR="68580" marT="0" marB="0"/>
                </a:tc>
                <a:tc>
                  <a:txBody>
                    <a:bodyPr/>
                    <a:lstStyle/>
                    <a:p>
                      <a:pPr algn="ctr">
                        <a:spcAft>
                          <a:spcPts val="0"/>
                        </a:spcAft>
                      </a:pPr>
                      <a:r>
                        <a:rPr lang="en-US" sz="1800" dirty="0">
                          <a:effectLst/>
                        </a:rPr>
                        <a:t>3.6</a:t>
                      </a:r>
                    </a:p>
                  </a:txBody>
                  <a:tcPr marL="68580" marR="68580" marT="0" marB="0"/>
                </a:tc>
                <a:tc>
                  <a:txBody>
                    <a:bodyPr/>
                    <a:lstStyle/>
                    <a:p>
                      <a:pPr algn="ctr">
                        <a:spcAft>
                          <a:spcPts val="0"/>
                        </a:spcAft>
                      </a:pPr>
                      <a:r>
                        <a:rPr lang="en-US" sz="1800" dirty="0">
                          <a:effectLst/>
                        </a:rPr>
                        <a:t>4.5</a:t>
                      </a:r>
                    </a:p>
                  </a:txBody>
                  <a:tcPr marL="68580" marR="68580" marT="0" marB="0"/>
                </a:tc>
                <a:tc>
                  <a:txBody>
                    <a:bodyPr/>
                    <a:lstStyle/>
                    <a:p>
                      <a:pPr algn="ctr">
                        <a:spcAft>
                          <a:spcPts val="0"/>
                        </a:spcAft>
                      </a:pPr>
                      <a:r>
                        <a:rPr lang="en-US" sz="1800" dirty="0">
                          <a:effectLst/>
                        </a:rPr>
                        <a:t>4.1</a:t>
                      </a:r>
                    </a:p>
                  </a:txBody>
                  <a:tcPr marL="68580" marR="68580" marT="0" marB="0"/>
                </a:tc>
                <a:extLst>
                  <a:ext uri="{0D108BD9-81ED-4DB2-BD59-A6C34878D82A}">
                    <a16:rowId xmlns:a16="http://schemas.microsoft.com/office/drawing/2014/main" val="4046801156"/>
                  </a:ext>
                </a:extLst>
              </a:tr>
              <a:tr h="536284">
                <a:tc>
                  <a:txBody>
                    <a:bodyPr/>
                    <a:lstStyle/>
                    <a:p>
                      <a:pPr algn="ctr">
                        <a:spcAft>
                          <a:spcPts val="0"/>
                        </a:spcAft>
                      </a:pPr>
                      <a:r>
                        <a:rPr lang="en-US" sz="1800" dirty="0">
                          <a:effectLst/>
                        </a:rPr>
                        <a:t>Q4 - Shift work negatively influences my job satisfaction</a:t>
                      </a:r>
                    </a:p>
                  </a:txBody>
                  <a:tcPr marL="68580" marR="68580" marT="0" marB="0"/>
                </a:tc>
                <a:tc>
                  <a:txBody>
                    <a:bodyPr/>
                    <a:lstStyle/>
                    <a:p>
                      <a:pPr algn="ctr">
                        <a:spcAft>
                          <a:spcPts val="0"/>
                        </a:spcAft>
                      </a:pPr>
                      <a:r>
                        <a:rPr lang="en-US" sz="1800" dirty="0">
                          <a:effectLst/>
                        </a:rPr>
                        <a:t>1.8</a:t>
                      </a:r>
                    </a:p>
                  </a:txBody>
                  <a:tcPr marL="68580" marR="68580" marT="0" marB="0"/>
                </a:tc>
                <a:tc>
                  <a:txBody>
                    <a:bodyPr/>
                    <a:lstStyle/>
                    <a:p>
                      <a:pPr algn="ctr">
                        <a:spcAft>
                          <a:spcPts val="0"/>
                        </a:spcAft>
                      </a:pPr>
                      <a:r>
                        <a:rPr lang="en-US" sz="1800" dirty="0">
                          <a:effectLst/>
                        </a:rPr>
                        <a:t>3.7</a:t>
                      </a:r>
                    </a:p>
                  </a:txBody>
                  <a:tcPr marL="68580" marR="68580" marT="0" marB="0"/>
                </a:tc>
                <a:tc>
                  <a:txBody>
                    <a:bodyPr/>
                    <a:lstStyle/>
                    <a:p>
                      <a:pPr algn="ctr">
                        <a:spcAft>
                          <a:spcPts val="0"/>
                        </a:spcAft>
                      </a:pPr>
                      <a:r>
                        <a:rPr lang="en-US" sz="1800" dirty="0">
                          <a:effectLst/>
                        </a:rPr>
                        <a:t>2.2</a:t>
                      </a:r>
                    </a:p>
                  </a:txBody>
                  <a:tcPr marL="68580" marR="68580" marT="0" marB="0"/>
                </a:tc>
                <a:extLst>
                  <a:ext uri="{0D108BD9-81ED-4DB2-BD59-A6C34878D82A}">
                    <a16:rowId xmlns:a16="http://schemas.microsoft.com/office/drawing/2014/main" val="1071027771"/>
                  </a:ext>
                </a:extLst>
              </a:tr>
              <a:tr h="804427">
                <a:tc>
                  <a:txBody>
                    <a:bodyPr/>
                    <a:lstStyle/>
                    <a:p>
                      <a:pPr algn="ctr">
                        <a:spcAft>
                          <a:spcPts val="0"/>
                        </a:spcAft>
                      </a:pPr>
                      <a:r>
                        <a:rPr lang="en-US" sz="1800" dirty="0">
                          <a:effectLst/>
                        </a:rPr>
                        <a:t>Q5 – Shift work impacts my provider/patient relationship in a negative way</a:t>
                      </a:r>
                    </a:p>
                  </a:txBody>
                  <a:tcPr marL="68580" marR="68580" marT="0" marB="0"/>
                </a:tc>
                <a:tc>
                  <a:txBody>
                    <a:bodyPr/>
                    <a:lstStyle/>
                    <a:p>
                      <a:pPr algn="ctr">
                        <a:spcAft>
                          <a:spcPts val="0"/>
                        </a:spcAft>
                      </a:pPr>
                      <a:r>
                        <a:rPr lang="en-US" sz="1800" dirty="0">
                          <a:effectLst/>
                        </a:rPr>
                        <a:t>1.7</a:t>
                      </a:r>
                    </a:p>
                  </a:txBody>
                  <a:tcPr marL="68580" marR="68580" marT="0" marB="0"/>
                </a:tc>
                <a:tc>
                  <a:txBody>
                    <a:bodyPr/>
                    <a:lstStyle/>
                    <a:p>
                      <a:pPr algn="ctr">
                        <a:spcAft>
                          <a:spcPts val="0"/>
                        </a:spcAft>
                      </a:pPr>
                      <a:r>
                        <a:rPr lang="en-US" sz="1800" dirty="0">
                          <a:effectLst/>
                        </a:rPr>
                        <a:t>1.7</a:t>
                      </a:r>
                    </a:p>
                  </a:txBody>
                  <a:tcPr marL="68580" marR="68580" marT="0" marB="0"/>
                </a:tc>
                <a:tc>
                  <a:txBody>
                    <a:bodyPr/>
                    <a:lstStyle/>
                    <a:p>
                      <a:pPr algn="ctr">
                        <a:spcAft>
                          <a:spcPts val="0"/>
                        </a:spcAft>
                      </a:pPr>
                      <a:r>
                        <a:rPr lang="en-US" sz="1800" dirty="0">
                          <a:effectLst/>
                        </a:rPr>
                        <a:t>1.7</a:t>
                      </a:r>
                    </a:p>
                  </a:txBody>
                  <a:tcPr marL="68580" marR="68580" marT="0" marB="0"/>
                </a:tc>
                <a:extLst>
                  <a:ext uri="{0D108BD9-81ED-4DB2-BD59-A6C34878D82A}">
                    <a16:rowId xmlns:a16="http://schemas.microsoft.com/office/drawing/2014/main" val="419321553"/>
                  </a:ext>
                </a:extLst>
              </a:tr>
              <a:tr h="655460">
                <a:tc>
                  <a:txBody>
                    <a:bodyPr/>
                    <a:lstStyle/>
                    <a:p>
                      <a:pPr algn="ctr">
                        <a:spcAft>
                          <a:spcPts val="0"/>
                        </a:spcAft>
                      </a:pPr>
                      <a:r>
                        <a:rPr lang="en-US" sz="1800" dirty="0">
                          <a:effectLst/>
                        </a:rPr>
                        <a:t>Q6 - I have difficulty maintaining a normal sleep schedule when I am not working.</a:t>
                      </a:r>
                    </a:p>
                  </a:txBody>
                  <a:tcPr marL="68580" marR="68580" marT="0" marB="0"/>
                </a:tc>
                <a:tc>
                  <a:txBody>
                    <a:bodyPr/>
                    <a:lstStyle/>
                    <a:p>
                      <a:pPr algn="ctr">
                        <a:spcAft>
                          <a:spcPts val="0"/>
                        </a:spcAft>
                      </a:pPr>
                      <a:r>
                        <a:rPr lang="en-US" sz="1800" dirty="0">
                          <a:effectLst/>
                        </a:rPr>
                        <a:t>2.6</a:t>
                      </a:r>
                    </a:p>
                  </a:txBody>
                  <a:tcPr marL="68580" marR="68580" marT="0" marB="0"/>
                </a:tc>
                <a:tc>
                  <a:txBody>
                    <a:bodyPr/>
                    <a:lstStyle/>
                    <a:p>
                      <a:pPr algn="ctr">
                        <a:spcAft>
                          <a:spcPts val="0"/>
                        </a:spcAft>
                      </a:pPr>
                      <a:r>
                        <a:rPr lang="en-US" sz="1800" dirty="0">
                          <a:effectLst/>
                        </a:rPr>
                        <a:t>3.8</a:t>
                      </a:r>
                    </a:p>
                  </a:txBody>
                  <a:tcPr marL="68580" marR="68580" marT="0" marB="0"/>
                </a:tc>
                <a:tc>
                  <a:txBody>
                    <a:bodyPr/>
                    <a:lstStyle/>
                    <a:p>
                      <a:pPr algn="ctr">
                        <a:spcAft>
                          <a:spcPts val="0"/>
                        </a:spcAft>
                      </a:pPr>
                      <a:r>
                        <a:rPr lang="en-US" sz="1800" dirty="0">
                          <a:effectLst/>
                        </a:rPr>
                        <a:t>3.3</a:t>
                      </a:r>
                    </a:p>
                  </a:txBody>
                  <a:tcPr marL="68580" marR="68580" marT="0" marB="0"/>
                </a:tc>
                <a:extLst>
                  <a:ext uri="{0D108BD9-81ED-4DB2-BD59-A6C34878D82A}">
                    <a16:rowId xmlns:a16="http://schemas.microsoft.com/office/drawing/2014/main" val="1904214623"/>
                  </a:ext>
                </a:extLst>
              </a:tr>
              <a:tr h="1012982">
                <a:tc>
                  <a:txBody>
                    <a:bodyPr/>
                    <a:lstStyle/>
                    <a:p>
                      <a:pPr algn="ctr">
                        <a:spcAft>
                          <a:spcPts val="0"/>
                        </a:spcAft>
                      </a:pPr>
                      <a:r>
                        <a:rPr lang="en-US" sz="1800" dirty="0">
                          <a:effectLst/>
                        </a:rPr>
                        <a:t>Q7 - Appropriate use of aids (antidepressants, sleep-aids, anxiety</a:t>
                      </a:r>
                    </a:p>
                    <a:p>
                      <a:pPr algn="ctr">
                        <a:spcAft>
                          <a:spcPts val="0"/>
                        </a:spcAft>
                      </a:pPr>
                      <a:r>
                        <a:rPr lang="en-US" sz="1800" dirty="0">
                          <a:effectLst/>
                        </a:rPr>
                        <a:t>medication) is helpful for sleep/stress due to shift work.</a:t>
                      </a:r>
                    </a:p>
                  </a:txBody>
                  <a:tcPr marL="68580" marR="68580" marT="0" marB="0"/>
                </a:tc>
                <a:tc>
                  <a:txBody>
                    <a:bodyPr/>
                    <a:lstStyle/>
                    <a:p>
                      <a:pPr algn="ctr">
                        <a:spcAft>
                          <a:spcPts val="0"/>
                        </a:spcAft>
                      </a:pPr>
                      <a:r>
                        <a:rPr lang="en-US" sz="1800" dirty="0">
                          <a:effectLst/>
                        </a:rPr>
                        <a:t>1.0</a:t>
                      </a:r>
                    </a:p>
                  </a:txBody>
                  <a:tcPr marL="68580" marR="68580" marT="0" marB="0"/>
                </a:tc>
                <a:tc>
                  <a:txBody>
                    <a:bodyPr/>
                    <a:lstStyle/>
                    <a:p>
                      <a:pPr algn="ctr">
                        <a:spcAft>
                          <a:spcPts val="0"/>
                        </a:spcAft>
                      </a:pPr>
                      <a:r>
                        <a:rPr lang="en-US" sz="1800" dirty="0">
                          <a:effectLst/>
                        </a:rPr>
                        <a:t>3.2</a:t>
                      </a:r>
                    </a:p>
                  </a:txBody>
                  <a:tcPr marL="68580" marR="68580" marT="0" marB="0"/>
                </a:tc>
                <a:tc>
                  <a:txBody>
                    <a:bodyPr/>
                    <a:lstStyle/>
                    <a:p>
                      <a:pPr algn="ctr">
                        <a:spcAft>
                          <a:spcPts val="0"/>
                        </a:spcAft>
                      </a:pPr>
                      <a:r>
                        <a:rPr lang="en-US" sz="1800" dirty="0">
                          <a:effectLst/>
                        </a:rPr>
                        <a:t>2.8</a:t>
                      </a:r>
                    </a:p>
                  </a:txBody>
                  <a:tcPr marL="68580" marR="68580" marT="0" marB="0"/>
                </a:tc>
                <a:extLst>
                  <a:ext uri="{0D108BD9-81ED-4DB2-BD59-A6C34878D82A}">
                    <a16:rowId xmlns:a16="http://schemas.microsoft.com/office/drawing/2014/main" val="3387693099"/>
                  </a:ext>
                </a:extLst>
              </a:tr>
              <a:tr h="774633">
                <a:tc>
                  <a:txBody>
                    <a:bodyPr/>
                    <a:lstStyle/>
                    <a:p>
                      <a:pPr algn="ctr">
                        <a:spcAft>
                          <a:spcPts val="0"/>
                        </a:spcAft>
                      </a:pPr>
                      <a:r>
                        <a:rPr lang="en-US" sz="1800" dirty="0">
                          <a:effectLst/>
                        </a:rPr>
                        <a:t>Q8 - Shift work negatively influences my mental health. (i.e. stress, depression, problems with emotions)</a:t>
                      </a:r>
                    </a:p>
                  </a:txBody>
                  <a:tcPr marL="68580" marR="68580" marT="0" marB="0"/>
                </a:tc>
                <a:tc>
                  <a:txBody>
                    <a:bodyPr/>
                    <a:lstStyle/>
                    <a:p>
                      <a:pPr algn="ctr">
                        <a:spcAft>
                          <a:spcPts val="0"/>
                        </a:spcAft>
                      </a:pPr>
                      <a:r>
                        <a:rPr lang="en-US" sz="1800" dirty="0">
                          <a:effectLst/>
                        </a:rPr>
                        <a:t>2.6</a:t>
                      </a:r>
                    </a:p>
                  </a:txBody>
                  <a:tcPr marL="68580" marR="68580" marT="0" marB="0"/>
                </a:tc>
                <a:tc>
                  <a:txBody>
                    <a:bodyPr/>
                    <a:lstStyle/>
                    <a:p>
                      <a:pPr algn="ctr">
                        <a:spcAft>
                          <a:spcPts val="0"/>
                        </a:spcAft>
                      </a:pPr>
                      <a:r>
                        <a:rPr lang="en-US" sz="1800" dirty="0">
                          <a:effectLst/>
                        </a:rPr>
                        <a:t>2.6</a:t>
                      </a:r>
                    </a:p>
                  </a:txBody>
                  <a:tcPr marL="68580" marR="68580" marT="0" marB="0"/>
                </a:tc>
                <a:tc>
                  <a:txBody>
                    <a:bodyPr/>
                    <a:lstStyle/>
                    <a:p>
                      <a:pPr algn="ctr">
                        <a:spcAft>
                          <a:spcPts val="0"/>
                        </a:spcAft>
                      </a:pPr>
                      <a:r>
                        <a:rPr lang="en-US" sz="1800" dirty="0">
                          <a:effectLst/>
                        </a:rPr>
                        <a:t>2.6</a:t>
                      </a:r>
                    </a:p>
                  </a:txBody>
                  <a:tcPr marL="68580" marR="68580" marT="0" marB="0"/>
                </a:tc>
                <a:extLst>
                  <a:ext uri="{0D108BD9-81ED-4DB2-BD59-A6C34878D82A}">
                    <a16:rowId xmlns:a16="http://schemas.microsoft.com/office/drawing/2014/main" val="2780697895"/>
                  </a:ext>
                </a:extLst>
              </a:tr>
              <a:tr h="685254">
                <a:tc>
                  <a:txBody>
                    <a:bodyPr/>
                    <a:lstStyle/>
                    <a:p>
                      <a:pPr algn="ctr">
                        <a:spcAft>
                          <a:spcPts val="0"/>
                        </a:spcAft>
                      </a:pPr>
                      <a:r>
                        <a:rPr lang="en-US" sz="1800" dirty="0">
                          <a:effectLst/>
                        </a:rPr>
                        <a:t>Q9 - I receive an adequate number of mental breaks during my shift</a:t>
                      </a:r>
                    </a:p>
                  </a:txBody>
                  <a:tcPr marL="68580" marR="68580" marT="0" marB="0"/>
                </a:tc>
                <a:tc>
                  <a:txBody>
                    <a:bodyPr/>
                    <a:lstStyle/>
                    <a:p>
                      <a:pPr algn="ctr">
                        <a:spcAft>
                          <a:spcPts val="0"/>
                        </a:spcAft>
                      </a:pPr>
                      <a:r>
                        <a:rPr lang="en-US" sz="1800" dirty="0">
                          <a:effectLst/>
                        </a:rPr>
                        <a:t>2.4</a:t>
                      </a:r>
                    </a:p>
                  </a:txBody>
                  <a:tcPr marL="68580" marR="68580" marT="0" marB="0"/>
                </a:tc>
                <a:tc>
                  <a:txBody>
                    <a:bodyPr/>
                    <a:lstStyle/>
                    <a:p>
                      <a:pPr algn="ctr">
                        <a:spcAft>
                          <a:spcPts val="0"/>
                        </a:spcAft>
                      </a:pPr>
                      <a:r>
                        <a:rPr lang="en-US" sz="1800" dirty="0">
                          <a:effectLst/>
                        </a:rPr>
                        <a:t>2.9</a:t>
                      </a:r>
                    </a:p>
                  </a:txBody>
                  <a:tcPr marL="68580" marR="68580" marT="0" marB="0"/>
                </a:tc>
                <a:tc>
                  <a:txBody>
                    <a:bodyPr/>
                    <a:lstStyle/>
                    <a:p>
                      <a:pPr algn="ctr">
                        <a:spcAft>
                          <a:spcPts val="0"/>
                        </a:spcAft>
                      </a:pPr>
                      <a:r>
                        <a:rPr lang="en-US" sz="1800" dirty="0">
                          <a:effectLst/>
                        </a:rPr>
                        <a:t>2.7</a:t>
                      </a:r>
                    </a:p>
                  </a:txBody>
                  <a:tcPr marL="68580" marR="68580" marT="0" marB="0"/>
                </a:tc>
                <a:extLst>
                  <a:ext uri="{0D108BD9-81ED-4DB2-BD59-A6C34878D82A}">
                    <a16:rowId xmlns:a16="http://schemas.microsoft.com/office/drawing/2014/main" val="1860192870"/>
                  </a:ext>
                </a:extLst>
              </a:tr>
              <a:tr h="685254">
                <a:tc>
                  <a:txBody>
                    <a:bodyPr/>
                    <a:lstStyle/>
                    <a:p>
                      <a:pPr algn="ctr">
                        <a:spcAft>
                          <a:spcPts val="0"/>
                        </a:spcAft>
                      </a:pPr>
                      <a:r>
                        <a:rPr lang="en-US" sz="1800" dirty="0">
                          <a:effectLst/>
                        </a:rPr>
                        <a:t>Q10- I provide the same level of empathy at the beginning and end of my shift</a:t>
                      </a:r>
                    </a:p>
                  </a:txBody>
                  <a:tcPr marL="68580" marR="68580" marT="0" marB="0"/>
                </a:tc>
                <a:tc>
                  <a:txBody>
                    <a:bodyPr/>
                    <a:lstStyle/>
                    <a:p>
                      <a:pPr algn="ctr">
                        <a:spcAft>
                          <a:spcPts val="0"/>
                        </a:spcAft>
                      </a:pPr>
                      <a:r>
                        <a:rPr lang="en-US" sz="1800" dirty="0">
                          <a:effectLst/>
                        </a:rPr>
                        <a:t>2.9</a:t>
                      </a:r>
                    </a:p>
                  </a:txBody>
                  <a:tcPr marL="68580" marR="68580" marT="0" marB="0"/>
                </a:tc>
                <a:tc>
                  <a:txBody>
                    <a:bodyPr/>
                    <a:lstStyle/>
                    <a:p>
                      <a:pPr algn="ctr">
                        <a:spcAft>
                          <a:spcPts val="0"/>
                        </a:spcAft>
                      </a:pPr>
                      <a:r>
                        <a:rPr lang="en-US" sz="1800" dirty="0">
                          <a:effectLst/>
                        </a:rPr>
                        <a:t>3.2</a:t>
                      </a:r>
                    </a:p>
                  </a:txBody>
                  <a:tcPr marL="68580" marR="68580" marT="0" marB="0"/>
                </a:tc>
                <a:tc>
                  <a:txBody>
                    <a:bodyPr/>
                    <a:lstStyle/>
                    <a:p>
                      <a:pPr algn="ctr">
                        <a:spcAft>
                          <a:spcPts val="0"/>
                        </a:spcAft>
                      </a:pPr>
                      <a:r>
                        <a:rPr lang="en-US" sz="1800" dirty="0">
                          <a:effectLst/>
                        </a:rPr>
                        <a:t>3.1</a:t>
                      </a:r>
                    </a:p>
                  </a:txBody>
                  <a:tcPr marL="68580" marR="68580" marT="0" marB="0"/>
                </a:tc>
                <a:extLst>
                  <a:ext uri="{0D108BD9-81ED-4DB2-BD59-A6C34878D82A}">
                    <a16:rowId xmlns:a16="http://schemas.microsoft.com/office/drawing/2014/main" val="2174907115"/>
                  </a:ext>
                </a:extLst>
              </a:tr>
              <a:tr h="685254">
                <a:tc>
                  <a:txBody>
                    <a:bodyPr/>
                    <a:lstStyle/>
                    <a:p>
                      <a:pPr algn="ctr">
                        <a:spcAft>
                          <a:spcPts val="0"/>
                        </a:spcAft>
                      </a:pPr>
                      <a:r>
                        <a:rPr lang="en-US" sz="1800" dirty="0">
                          <a:effectLst/>
                        </a:rPr>
                        <a:t>Q11– I provide the same quality of care at the beginning and end of my shift.</a:t>
                      </a:r>
                    </a:p>
                  </a:txBody>
                  <a:tcPr marL="68580" marR="68580" marT="0" marB="0"/>
                </a:tc>
                <a:tc>
                  <a:txBody>
                    <a:bodyPr/>
                    <a:lstStyle/>
                    <a:p>
                      <a:pPr algn="ctr">
                        <a:spcAft>
                          <a:spcPts val="0"/>
                        </a:spcAft>
                      </a:pPr>
                      <a:r>
                        <a:rPr lang="en-US" sz="1800" dirty="0">
                          <a:effectLst/>
                        </a:rPr>
                        <a:t>4.4</a:t>
                      </a:r>
                    </a:p>
                  </a:txBody>
                  <a:tcPr marL="68580" marR="68580" marT="0" marB="0"/>
                </a:tc>
                <a:tc>
                  <a:txBody>
                    <a:bodyPr/>
                    <a:lstStyle/>
                    <a:p>
                      <a:pPr algn="ctr">
                        <a:spcAft>
                          <a:spcPts val="0"/>
                        </a:spcAft>
                      </a:pPr>
                      <a:r>
                        <a:rPr lang="en-US" sz="1800" dirty="0">
                          <a:effectLst/>
                        </a:rPr>
                        <a:t>3.8</a:t>
                      </a:r>
                    </a:p>
                  </a:txBody>
                  <a:tcPr marL="68580" marR="68580" marT="0" marB="0"/>
                </a:tc>
                <a:tc>
                  <a:txBody>
                    <a:bodyPr/>
                    <a:lstStyle/>
                    <a:p>
                      <a:pPr algn="ctr">
                        <a:spcAft>
                          <a:spcPts val="0"/>
                        </a:spcAft>
                      </a:pPr>
                      <a:r>
                        <a:rPr lang="en-US" sz="1800" dirty="0">
                          <a:effectLst/>
                        </a:rPr>
                        <a:t>4.1</a:t>
                      </a:r>
                    </a:p>
                  </a:txBody>
                  <a:tcPr marL="68580" marR="68580" marT="0" marB="0"/>
                </a:tc>
                <a:extLst>
                  <a:ext uri="{0D108BD9-81ED-4DB2-BD59-A6C34878D82A}">
                    <a16:rowId xmlns:a16="http://schemas.microsoft.com/office/drawing/2014/main" val="491127761"/>
                  </a:ext>
                </a:extLst>
              </a:tr>
              <a:tr h="577515">
                <a:tc>
                  <a:txBody>
                    <a:bodyPr/>
                    <a:lstStyle/>
                    <a:p>
                      <a:pPr algn="ctr">
                        <a:spcAft>
                          <a:spcPts val="0"/>
                        </a:spcAft>
                      </a:pPr>
                      <a:r>
                        <a:rPr lang="en-US" sz="1800" dirty="0">
                          <a:effectLst/>
                        </a:rPr>
                        <a:t>Q12 – I am able to give adequate care to each patient throughout the shift.</a:t>
                      </a:r>
                    </a:p>
                  </a:txBody>
                  <a:tcPr marL="68580" marR="68580" marT="0" marB="0"/>
                </a:tc>
                <a:tc>
                  <a:txBody>
                    <a:bodyPr/>
                    <a:lstStyle/>
                    <a:p>
                      <a:pPr algn="ctr">
                        <a:spcAft>
                          <a:spcPts val="0"/>
                        </a:spcAft>
                      </a:pPr>
                      <a:r>
                        <a:rPr lang="en-US" sz="1800" dirty="0">
                          <a:effectLst/>
                        </a:rPr>
                        <a:t>4.3</a:t>
                      </a:r>
                    </a:p>
                  </a:txBody>
                  <a:tcPr marL="68580" marR="68580" marT="0" marB="0"/>
                </a:tc>
                <a:tc>
                  <a:txBody>
                    <a:bodyPr/>
                    <a:lstStyle/>
                    <a:p>
                      <a:pPr algn="ctr">
                        <a:spcAft>
                          <a:spcPts val="0"/>
                        </a:spcAft>
                      </a:pPr>
                      <a:r>
                        <a:rPr lang="en-US" sz="1800" dirty="0">
                          <a:effectLst/>
                        </a:rPr>
                        <a:t>4.3</a:t>
                      </a:r>
                    </a:p>
                  </a:txBody>
                  <a:tcPr marL="68580" marR="68580" marT="0" marB="0"/>
                </a:tc>
                <a:tc>
                  <a:txBody>
                    <a:bodyPr/>
                    <a:lstStyle/>
                    <a:p>
                      <a:pPr algn="ctr">
                        <a:spcAft>
                          <a:spcPts val="0"/>
                        </a:spcAft>
                      </a:pPr>
                      <a:r>
                        <a:rPr lang="en-US" sz="1800" dirty="0">
                          <a:effectLst/>
                        </a:rPr>
                        <a:t>4.3</a:t>
                      </a:r>
                    </a:p>
                  </a:txBody>
                  <a:tcPr marL="68580" marR="68580" marT="0" marB="0"/>
                </a:tc>
                <a:extLst>
                  <a:ext uri="{0D108BD9-81ED-4DB2-BD59-A6C34878D82A}">
                    <a16:rowId xmlns:a16="http://schemas.microsoft.com/office/drawing/2014/main" val="3047052236"/>
                  </a:ext>
                </a:extLst>
              </a:tr>
              <a:tr h="685254">
                <a:tc>
                  <a:txBody>
                    <a:bodyPr/>
                    <a:lstStyle/>
                    <a:p>
                      <a:pPr algn="ctr">
                        <a:spcAft>
                          <a:spcPts val="0"/>
                        </a:spcAft>
                      </a:pPr>
                      <a:r>
                        <a:rPr lang="en-US" sz="1800" dirty="0">
                          <a:effectLst/>
                        </a:rPr>
                        <a:t>Q13 –Shift work has a higher risk of errors as compared to consistent/regular working time</a:t>
                      </a:r>
                    </a:p>
                  </a:txBody>
                  <a:tcPr marL="68580" marR="68580" marT="0" marB="0"/>
                </a:tc>
                <a:tc>
                  <a:txBody>
                    <a:bodyPr/>
                    <a:lstStyle/>
                    <a:p>
                      <a:pPr algn="ctr">
                        <a:spcAft>
                          <a:spcPts val="0"/>
                        </a:spcAft>
                      </a:pPr>
                      <a:r>
                        <a:rPr lang="en-US" sz="1800" dirty="0">
                          <a:effectLst/>
                        </a:rPr>
                        <a:t>2.1</a:t>
                      </a:r>
                    </a:p>
                  </a:txBody>
                  <a:tcPr marL="68580" marR="68580" marT="0" marB="0"/>
                </a:tc>
                <a:tc>
                  <a:txBody>
                    <a:bodyPr/>
                    <a:lstStyle/>
                    <a:p>
                      <a:pPr algn="ctr">
                        <a:spcAft>
                          <a:spcPts val="0"/>
                        </a:spcAft>
                      </a:pPr>
                      <a:r>
                        <a:rPr lang="en-US" sz="1800" dirty="0">
                          <a:effectLst/>
                        </a:rPr>
                        <a:t>2.1</a:t>
                      </a:r>
                    </a:p>
                  </a:txBody>
                  <a:tcPr marL="68580" marR="68580" marT="0" marB="0"/>
                </a:tc>
                <a:tc>
                  <a:txBody>
                    <a:bodyPr/>
                    <a:lstStyle/>
                    <a:p>
                      <a:pPr algn="ctr">
                        <a:spcAft>
                          <a:spcPts val="0"/>
                        </a:spcAft>
                      </a:pPr>
                      <a:r>
                        <a:rPr lang="en-US" sz="1800" dirty="0">
                          <a:effectLst/>
                        </a:rPr>
                        <a:t>2.1</a:t>
                      </a:r>
                    </a:p>
                  </a:txBody>
                  <a:tcPr marL="68580" marR="68580" marT="0" marB="0"/>
                </a:tc>
                <a:extLst>
                  <a:ext uri="{0D108BD9-81ED-4DB2-BD59-A6C34878D82A}">
                    <a16:rowId xmlns:a16="http://schemas.microsoft.com/office/drawing/2014/main" val="1702417859"/>
                  </a:ext>
                </a:extLst>
              </a:tr>
              <a:tr h="774633">
                <a:tc>
                  <a:txBody>
                    <a:bodyPr/>
                    <a:lstStyle/>
                    <a:p>
                      <a:pPr algn="ctr">
                        <a:spcAft>
                          <a:spcPts val="0"/>
                        </a:spcAft>
                      </a:pPr>
                      <a:r>
                        <a:rPr lang="en-US" sz="1800" dirty="0">
                          <a:effectLst/>
                        </a:rPr>
                        <a:t>Q14 – Overall, shift work interferes with my ability to physically and mentally care for my patients adequately.</a:t>
                      </a:r>
                    </a:p>
                  </a:txBody>
                  <a:tcPr marL="68580" marR="68580" marT="0" marB="0"/>
                </a:tc>
                <a:tc>
                  <a:txBody>
                    <a:bodyPr/>
                    <a:lstStyle/>
                    <a:p>
                      <a:pPr algn="ctr">
                        <a:spcAft>
                          <a:spcPts val="0"/>
                        </a:spcAft>
                      </a:pPr>
                      <a:r>
                        <a:rPr lang="en-US" sz="1800" dirty="0">
                          <a:effectLst/>
                        </a:rPr>
                        <a:t>1.7</a:t>
                      </a:r>
                    </a:p>
                  </a:txBody>
                  <a:tcPr marL="68580" marR="68580" marT="0" marB="0"/>
                </a:tc>
                <a:tc>
                  <a:txBody>
                    <a:bodyPr/>
                    <a:lstStyle/>
                    <a:p>
                      <a:pPr algn="ctr">
                        <a:spcAft>
                          <a:spcPts val="0"/>
                        </a:spcAft>
                      </a:pPr>
                      <a:r>
                        <a:rPr lang="en-US" sz="1800" dirty="0">
                          <a:effectLst/>
                        </a:rPr>
                        <a:t>1.5</a:t>
                      </a:r>
                    </a:p>
                  </a:txBody>
                  <a:tcPr marL="68580" marR="68580" marT="0" marB="0"/>
                </a:tc>
                <a:tc>
                  <a:txBody>
                    <a:bodyPr/>
                    <a:lstStyle/>
                    <a:p>
                      <a:pPr algn="ctr">
                        <a:spcAft>
                          <a:spcPts val="0"/>
                        </a:spcAft>
                      </a:pPr>
                      <a:r>
                        <a:rPr lang="en-US" sz="1800" dirty="0">
                          <a:effectLst/>
                        </a:rPr>
                        <a:t>1.6</a:t>
                      </a:r>
                    </a:p>
                  </a:txBody>
                  <a:tcPr marL="68580" marR="68580" marT="0" marB="0"/>
                </a:tc>
                <a:extLst>
                  <a:ext uri="{0D108BD9-81ED-4DB2-BD59-A6C34878D82A}">
                    <a16:rowId xmlns:a16="http://schemas.microsoft.com/office/drawing/2014/main" val="309737545"/>
                  </a:ext>
                </a:extLst>
              </a:tr>
              <a:tr h="685254">
                <a:tc>
                  <a:txBody>
                    <a:bodyPr/>
                    <a:lstStyle/>
                    <a:p>
                      <a:pPr algn="ctr">
                        <a:spcAft>
                          <a:spcPts val="0"/>
                        </a:spcAft>
                      </a:pPr>
                      <a:r>
                        <a:rPr lang="en-US" sz="1800" dirty="0">
                          <a:effectLst/>
                        </a:rPr>
                        <a:t>Q15 – Having breaks between my shifts gives me adequate time to recover.</a:t>
                      </a:r>
                    </a:p>
                  </a:txBody>
                  <a:tcPr marL="68580" marR="68580" marT="0" marB="0"/>
                </a:tc>
                <a:tc>
                  <a:txBody>
                    <a:bodyPr/>
                    <a:lstStyle/>
                    <a:p>
                      <a:pPr algn="ctr">
                        <a:spcAft>
                          <a:spcPts val="0"/>
                        </a:spcAft>
                      </a:pPr>
                      <a:r>
                        <a:rPr lang="en-US" sz="1800" dirty="0">
                          <a:effectLst/>
                        </a:rPr>
                        <a:t>3.9</a:t>
                      </a:r>
                    </a:p>
                  </a:txBody>
                  <a:tcPr marL="68580" marR="68580" marT="0" marB="0"/>
                </a:tc>
                <a:tc>
                  <a:txBody>
                    <a:bodyPr/>
                    <a:lstStyle/>
                    <a:p>
                      <a:pPr algn="ctr">
                        <a:spcAft>
                          <a:spcPts val="0"/>
                        </a:spcAft>
                      </a:pPr>
                      <a:r>
                        <a:rPr lang="en-US" sz="1800" dirty="0">
                          <a:effectLst/>
                        </a:rPr>
                        <a:t>4.0</a:t>
                      </a:r>
                    </a:p>
                  </a:txBody>
                  <a:tcPr marL="68580" marR="68580" marT="0" marB="0"/>
                </a:tc>
                <a:tc>
                  <a:txBody>
                    <a:bodyPr/>
                    <a:lstStyle/>
                    <a:p>
                      <a:pPr algn="ctr">
                        <a:spcAft>
                          <a:spcPts val="0"/>
                        </a:spcAft>
                      </a:pPr>
                      <a:r>
                        <a:rPr lang="en-US" sz="1800" dirty="0">
                          <a:effectLst/>
                        </a:rPr>
                        <a:t>3.9</a:t>
                      </a:r>
                    </a:p>
                  </a:txBody>
                  <a:tcPr marL="68580" marR="68580" marT="0" marB="0"/>
                </a:tc>
                <a:extLst>
                  <a:ext uri="{0D108BD9-81ED-4DB2-BD59-A6C34878D82A}">
                    <a16:rowId xmlns:a16="http://schemas.microsoft.com/office/drawing/2014/main" val="3597301134"/>
                  </a:ext>
                </a:extLst>
              </a:tr>
              <a:tr h="685254">
                <a:tc>
                  <a:txBody>
                    <a:bodyPr/>
                    <a:lstStyle/>
                    <a:p>
                      <a:pPr algn="ctr">
                        <a:spcAft>
                          <a:spcPts val="0"/>
                        </a:spcAft>
                      </a:pPr>
                      <a:r>
                        <a:rPr lang="en-US" sz="1800" dirty="0">
                          <a:effectLst/>
                        </a:rPr>
                        <a:t>Q16 –Upon completion of a shift, I feel satisfied with the quality of care I provided to my patients</a:t>
                      </a:r>
                    </a:p>
                  </a:txBody>
                  <a:tcPr marL="68580" marR="68580" marT="0" marB="0"/>
                </a:tc>
                <a:tc>
                  <a:txBody>
                    <a:bodyPr/>
                    <a:lstStyle/>
                    <a:p>
                      <a:pPr algn="ctr">
                        <a:spcAft>
                          <a:spcPts val="0"/>
                        </a:spcAft>
                      </a:pPr>
                      <a:r>
                        <a:rPr lang="en-US" sz="1800" dirty="0">
                          <a:effectLst/>
                        </a:rPr>
                        <a:t>4.7</a:t>
                      </a:r>
                    </a:p>
                  </a:txBody>
                  <a:tcPr marL="68580" marR="68580" marT="0" marB="0"/>
                </a:tc>
                <a:tc>
                  <a:txBody>
                    <a:bodyPr/>
                    <a:lstStyle/>
                    <a:p>
                      <a:pPr algn="ctr">
                        <a:spcAft>
                          <a:spcPts val="0"/>
                        </a:spcAft>
                      </a:pPr>
                      <a:r>
                        <a:rPr lang="en-US" sz="1800" dirty="0">
                          <a:effectLst/>
                        </a:rPr>
                        <a:t>4.3</a:t>
                      </a:r>
                    </a:p>
                  </a:txBody>
                  <a:tcPr marL="68580" marR="68580" marT="0" marB="0"/>
                </a:tc>
                <a:tc>
                  <a:txBody>
                    <a:bodyPr/>
                    <a:lstStyle/>
                    <a:p>
                      <a:pPr algn="ctr">
                        <a:spcAft>
                          <a:spcPts val="0"/>
                        </a:spcAft>
                      </a:pPr>
                      <a:r>
                        <a:rPr lang="en-US" sz="1800" dirty="0">
                          <a:effectLst/>
                        </a:rPr>
                        <a:t>4.5</a:t>
                      </a:r>
                    </a:p>
                  </a:txBody>
                  <a:tcPr marL="68580" marR="68580" marT="0" marB="0"/>
                </a:tc>
                <a:extLst>
                  <a:ext uri="{0D108BD9-81ED-4DB2-BD59-A6C34878D82A}">
                    <a16:rowId xmlns:a16="http://schemas.microsoft.com/office/drawing/2014/main" val="4091381242"/>
                  </a:ext>
                </a:extLst>
              </a:tr>
            </a:tbl>
          </a:graphicData>
        </a:graphic>
      </p:graphicFrame>
      <p:graphicFrame>
        <p:nvGraphicFramePr>
          <p:cNvPr id="5" name="Table 4">
            <a:extLst>
              <a:ext uri="{FF2B5EF4-FFF2-40B4-BE49-F238E27FC236}">
                <a16:creationId xmlns:a16="http://schemas.microsoft.com/office/drawing/2014/main" id="{DE6DD18D-E273-4A44-97E5-ED0BFAC7C672}"/>
              </a:ext>
            </a:extLst>
          </p:cNvPr>
          <p:cNvGraphicFramePr>
            <a:graphicFrameLocks noGrp="1"/>
          </p:cNvGraphicFramePr>
          <p:nvPr>
            <p:extLst>
              <p:ext uri="{D42A27DB-BD31-4B8C-83A1-F6EECF244321}">
                <p14:modId xmlns:p14="http://schemas.microsoft.com/office/powerpoint/2010/main" val="1989559243"/>
              </p:ext>
            </p:extLst>
          </p:nvPr>
        </p:nvGraphicFramePr>
        <p:xfrm>
          <a:off x="22856537" y="6300487"/>
          <a:ext cx="8286992" cy="4106398"/>
        </p:xfrm>
        <a:graphic>
          <a:graphicData uri="http://schemas.openxmlformats.org/drawingml/2006/table">
            <a:tbl>
              <a:tblPr firstRow="1" bandRow="1">
                <a:tableStyleId>{BDBED569-4797-4DF1-A0F4-6AAB3CD982D8}</a:tableStyleId>
              </a:tblPr>
              <a:tblGrid>
                <a:gridCol w="3023383">
                  <a:extLst>
                    <a:ext uri="{9D8B030D-6E8A-4147-A177-3AD203B41FA5}">
                      <a16:colId xmlns:a16="http://schemas.microsoft.com/office/drawing/2014/main" val="1957899639"/>
                    </a:ext>
                  </a:extLst>
                </a:gridCol>
                <a:gridCol w="1532981">
                  <a:extLst>
                    <a:ext uri="{9D8B030D-6E8A-4147-A177-3AD203B41FA5}">
                      <a16:colId xmlns:a16="http://schemas.microsoft.com/office/drawing/2014/main" val="526112853"/>
                    </a:ext>
                  </a:extLst>
                </a:gridCol>
                <a:gridCol w="1532981">
                  <a:extLst>
                    <a:ext uri="{9D8B030D-6E8A-4147-A177-3AD203B41FA5}">
                      <a16:colId xmlns:a16="http://schemas.microsoft.com/office/drawing/2014/main" val="3387898157"/>
                    </a:ext>
                  </a:extLst>
                </a:gridCol>
                <a:gridCol w="2197647">
                  <a:extLst>
                    <a:ext uri="{9D8B030D-6E8A-4147-A177-3AD203B41FA5}">
                      <a16:colId xmlns:a16="http://schemas.microsoft.com/office/drawing/2014/main" val="151791363"/>
                    </a:ext>
                  </a:extLst>
                </a:gridCol>
              </a:tblGrid>
              <a:tr h="786631">
                <a:tc gridSpan="4">
                  <a:txBody>
                    <a:bodyPr/>
                    <a:lstStyle/>
                    <a:p>
                      <a:pPr marL="38100" marR="38100" algn="ctr">
                        <a:lnSpc>
                          <a:spcPts val="1600"/>
                        </a:lnSpc>
                        <a:spcBef>
                          <a:spcPts val="0"/>
                        </a:spcBef>
                        <a:spcAft>
                          <a:spcPts val="0"/>
                        </a:spcAft>
                      </a:pPr>
                      <a:r>
                        <a:rPr lang="en-US" sz="3600" dirty="0">
                          <a:effectLst/>
                        </a:rPr>
                        <a:t>Chi-Square Tests</a:t>
                      </a:r>
                    </a:p>
                  </a:txBody>
                  <a:tcPr marL="0" marR="0" marT="0" marB="0" anchor="ct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3623386315"/>
                  </a:ext>
                </a:extLst>
              </a:tr>
              <a:tr h="664143">
                <a:tc>
                  <a:txBody>
                    <a:bodyPr/>
                    <a:lstStyle/>
                    <a:p>
                      <a:pPr>
                        <a:spcAft>
                          <a:spcPts val="0"/>
                        </a:spcAft>
                      </a:pPr>
                      <a:endParaRPr lang="en-US" sz="1600" dirty="0">
                        <a:effectLst/>
                      </a:endParaRPr>
                    </a:p>
                  </a:txBody>
                  <a:tcPr marL="0" marR="0" marT="0" marB="0" anchor="b"/>
                </a:tc>
                <a:tc>
                  <a:txBody>
                    <a:bodyPr/>
                    <a:lstStyle/>
                    <a:p>
                      <a:pPr marL="38100" marR="38100" algn="ctr">
                        <a:lnSpc>
                          <a:spcPts val="1600"/>
                        </a:lnSpc>
                        <a:spcBef>
                          <a:spcPts val="0"/>
                        </a:spcBef>
                        <a:spcAft>
                          <a:spcPts val="0"/>
                        </a:spcAft>
                      </a:pPr>
                      <a:r>
                        <a:rPr lang="en-US" sz="1600" dirty="0">
                          <a:effectLst/>
                        </a:rPr>
                        <a:t>Value</a:t>
                      </a:r>
                    </a:p>
                  </a:txBody>
                  <a:tcPr marL="0" marR="0" marT="0" marB="0" anchor="b"/>
                </a:tc>
                <a:tc>
                  <a:txBody>
                    <a:bodyPr/>
                    <a:lstStyle/>
                    <a:p>
                      <a:pPr marL="38100" marR="38100" algn="ctr">
                        <a:lnSpc>
                          <a:spcPts val="1600"/>
                        </a:lnSpc>
                        <a:spcBef>
                          <a:spcPts val="0"/>
                        </a:spcBef>
                        <a:spcAft>
                          <a:spcPts val="0"/>
                        </a:spcAft>
                      </a:pPr>
                      <a:r>
                        <a:rPr lang="en-US" sz="1600" dirty="0">
                          <a:effectLst/>
                        </a:rPr>
                        <a:t>df</a:t>
                      </a:r>
                    </a:p>
                  </a:txBody>
                  <a:tcPr marL="0" marR="0" marT="0" marB="0" anchor="b"/>
                </a:tc>
                <a:tc>
                  <a:txBody>
                    <a:bodyPr/>
                    <a:lstStyle/>
                    <a:p>
                      <a:pPr marL="38100" marR="38100" algn="ctr">
                        <a:lnSpc>
                          <a:spcPts val="1600"/>
                        </a:lnSpc>
                        <a:spcBef>
                          <a:spcPts val="0"/>
                        </a:spcBef>
                        <a:spcAft>
                          <a:spcPts val="0"/>
                        </a:spcAft>
                      </a:pPr>
                      <a:r>
                        <a:rPr lang="en-US" sz="1600" dirty="0">
                          <a:effectLst/>
                        </a:rPr>
                        <a:t>Asymptotic Significance (2-sided)</a:t>
                      </a:r>
                      <a:endParaRPr lang="en-US" dirty="0"/>
                    </a:p>
                  </a:txBody>
                  <a:tcPr marL="0" marR="0" marT="0" marB="0" anchor="b"/>
                </a:tc>
                <a:extLst>
                  <a:ext uri="{0D108BD9-81ED-4DB2-BD59-A6C34878D82A}">
                    <a16:rowId xmlns:a16="http://schemas.microsoft.com/office/drawing/2014/main" val="3220803952"/>
                  </a:ext>
                </a:extLst>
              </a:tr>
              <a:tr h="786631">
                <a:tc>
                  <a:txBody>
                    <a:bodyPr/>
                    <a:lstStyle/>
                    <a:p>
                      <a:pPr marL="38100" marR="38100">
                        <a:lnSpc>
                          <a:spcPts val="1600"/>
                        </a:lnSpc>
                        <a:spcBef>
                          <a:spcPts val="0"/>
                        </a:spcBef>
                        <a:spcAft>
                          <a:spcPts val="0"/>
                        </a:spcAft>
                      </a:pPr>
                      <a:endParaRPr lang="en-US" sz="2000" dirty="0">
                        <a:effectLst/>
                      </a:endParaRPr>
                    </a:p>
                    <a:p>
                      <a:pPr marL="38100" marR="38100" lvl="0">
                        <a:lnSpc>
                          <a:spcPts val="1600"/>
                        </a:lnSpc>
                        <a:spcBef>
                          <a:spcPts val="0"/>
                        </a:spcBef>
                        <a:spcAft>
                          <a:spcPts val="0"/>
                        </a:spcAft>
                        <a:buNone/>
                      </a:pPr>
                      <a:r>
                        <a:rPr lang="en-US" sz="2000" dirty="0">
                          <a:effectLst/>
                        </a:rPr>
                        <a:t>Pearson Chi-Square</a:t>
                      </a:r>
                    </a:p>
                  </a:txBody>
                  <a:tcPr marL="0" marR="0" marT="0" marB="0"/>
                </a:tc>
                <a:tc>
                  <a:txBody>
                    <a:bodyPr/>
                    <a:lstStyle/>
                    <a:p>
                      <a:pPr marL="38100" marR="38100" algn="r">
                        <a:lnSpc>
                          <a:spcPts val="1600"/>
                        </a:lnSpc>
                        <a:spcBef>
                          <a:spcPts val="0"/>
                        </a:spcBef>
                        <a:spcAft>
                          <a:spcPts val="0"/>
                        </a:spcAft>
                      </a:pPr>
                      <a:endParaRPr lang="en-US" sz="1600" dirty="0">
                        <a:effectLst/>
                      </a:endParaRPr>
                    </a:p>
                    <a:p>
                      <a:pPr marL="38100" marR="38100" lvl="0" algn="r">
                        <a:lnSpc>
                          <a:spcPts val="1600"/>
                        </a:lnSpc>
                        <a:spcBef>
                          <a:spcPts val="0"/>
                        </a:spcBef>
                        <a:spcAft>
                          <a:spcPts val="0"/>
                        </a:spcAft>
                        <a:buNone/>
                      </a:pPr>
                      <a:r>
                        <a:rPr lang="en-US" sz="1600" dirty="0">
                          <a:effectLst/>
                        </a:rPr>
                        <a:t>6.826</a:t>
                      </a:r>
                      <a:r>
                        <a:rPr lang="en-US" sz="1600" baseline="30000" dirty="0">
                          <a:effectLst/>
                        </a:rPr>
                        <a:t>a</a:t>
                      </a:r>
                      <a:endParaRPr lang="en-US" sz="1600" dirty="0">
                        <a:effectLst/>
                      </a:endParaRPr>
                    </a:p>
                  </a:txBody>
                  <a:tcPr marL="0" marR="0" marT="0" marB="0"/>
                </a:tc>
                <a:tc>
                  <a:txBody>
                    <a:bodyPr/>
                    <a:lstStyle/>
                    <a:p>
                      <a:pPr marL="38100" marR="38100" algn="r">
                        <a:lnSpc>
                          <a:spcPts val="1600"/>
                        </a:lnSpc>
                        <a:spcBef>
                          <a:spcPts val="0"/>
                        </a:spcBef>
                        <a:spcAft>
                          <a:spcPts val="0"/>
                        </a:spcAft>
                      </a:pPr>
                      <a:endParaRPr lang="en-US" sz="1600" dirty="0">
                        <a:effectLst/>
                      </a:endParaRPr>
                    </a:p>
                    <a:p>
                      <a:pPr marL="38100" marR="38100" lvl="0" algn="r">
                        <a:lnSpc>
                          <a:spcPts val="1600"/>
                        </a:lnSpc>
                        <a:spcBef>
                          <a:spcPts val="0"/>
                        </a:spcBef>
                        <a:spcAft>
                          <a:spcPts val="0"/>
                        </a:spcAft>
                        <a:buNone/>
                      </a:pPr>
                      <a:r>
                        <a:rPr lang="en-US" sz="1600" dirty="0">
                          <a:effectLst/>
                        </a:rPr>
                        <a:t>2</a:t>
                      </a:r>
                    </a:p>
                  </a:txBody>
                  <a:tcPr marL="0" marR="0" marT="0" marB="0"/>
                </a:tc>
                <a:tc>
                  <a:txBody>
                    <a:bodyPr/>
                    <a:lstStyle/>
                    <a:p>
                      <a:pPr marL="38100" marR="38100" algn="r">
                        <a:lnSpc>
                          <a:spcPts val="1600"/>
                        </a:lnSpc>
                        <a:spcBef>
                          <a:spcPts val="0"/>
                        </a:spcBef>
                        <a:spcAft>
                          <a:spcPts val="0"/>
                        </a:spcAft>
                      </a:pPr>
                      <a:r>
                        <a:rPr lang="en-US" sz="1600" dirty="0">
                          <a:effectLst/>
                          <a:highlight>
                            <a:srgbClr val="00FF00"/>
                          </a:highlight>
                        </a:rPr>
                        <a:t>.</a:t>
                      </a:r>
                      <a:endParaRPr lang="en-US" sz="1600" dirty="0">
                        <a:effectLst/>
                      </a:endParaRPr>
                    </a:p>
                    <a:p>
                      <a:pPr marL="38100" marR="38100" lvl="0" algn="r">
                        <a:lnSpc>
                          <a:spcPts val="1600"/>
                        </a:lnSpc>
                        <a:spcBef>
                          <a:spcPts val="0"/>
                        </a:spcBef>
                        <a:spcAft>
                          <a:spcPts val="0"/>
                        </a:spcAft>
                        <a:buNone/>
                      </a:pPr>
                      <a:r>
                        <a:rPr lang="en-US" sz="1600" dirty="0">
                          <a:effectLst/>
                          <a:highlight>
                            <a:srgbClr val="00FF00"/>
                          </a:highlight>
                        </a:rPr>
                        <a:t>033</a:t>
                      </a:r>
                      <a:endParaRPr lang="en-US" sz="1600" dirty="0">
                        <a:effectLst/>
                      </a:endParaRPr>
                    </a:p>
                  </a:txBody>
                  <a:tcPr marL="0" marR="0" marT="0" marB="0"/>
                </a:tc>
                <a:extLst>
                  <a:ext uri="{0D108BD9-81ED-4DB2-BD59-A6C34878D82A}">
                    <a16:rowId xmlns:a16="http://schemas.microsoft.com/office/drawing/2014/main" val="3848295491"/>
                  </a:ext>
                </a:extLst>
              </a:tr>
              <a:tr h="693018">
                <a:tc>
                  <a:txBody>
                    <a:bodyPr/>
                    <a:lstStyle/>
                    <a:p>
                      <a:pPr marL="38100" marR="38100">
                        <a:lnSpc>
                          <a:spcPts val="1600"/>
                        </a:lnSpc>
                        <a:spcBef>
                          <a:spcPts val="0"/>
                        </a:spcBef>
                        <a:spcAft>
                          <a:spcPts val="0"/>
                        </a:spcAft>
                      </a:pPr>
                      <a:endParaRPr lang="en-US" sz="2000" dirty="0">
                        <a:effectLst/>
                      </a:endParaRPr>
                    </a:p>
                    <a:p>
                      <a:pPr marL="38100" marR="38100" lvl="0">
                        <a:lnSpc>
                          <a:spcPts val="1600"/>
                        </a:lnSpc>
                        <a:spcBef>
                          <a:spcPts val="0"/>
                        </a:spcBef>
                        <a:spcAft>
                          <a:spcPts val="0"/>
                        </a:spcAft>
                        <a:buNone/>
                      </a:pPr>
                      <a:r>
                        <a:rPr lang="en-US" sz="2000" dirty="0">
                          <a:effectLst/>
                        </a:rPr>
                        <a:t>Likelihood Ratio</a:t>
                      </a:r>
                    </a:p>
                  </a:txBody>
                  <a:tcPr marL="0" marR="0" marT="0" marB="0"/>
                </a:tc>
                <a:tc>
                  <a:txBody>
                    <a:bodyPr/>
                    <a:lstStyle/>
                    <a:p>
                      <a:pPr marL="38100" marR="38100" algn="r">
                        <a:lnSpc>
                          <a:spcPts val="1600"/>
                        </a:lnSpc>
                        <a:spcBef>
                          <a:spcPts val="0"/>
                        </a:spcBef>
                        <a:spcAft>
                          <a:spcPts val="0"/>
                        </a:spcAft>
                      </a:pPr>
                      <a:endParaRPr lang="en-US" sz="1600" dirty="0">
                        <a:effectLst/>
                      </a:endParaRPr>
                    </a:p>
                    <a:p>
                      <a:pPr marL="38100" marR="38100" lvl="0" algn="r">
                        <a:lnSpc>
                          <a:spcPts val="1600"/>
                        </a:lnSpc>
                        <a:spcBef>
                          <a:spcPts val="0"/>
                        </a:spcBef>
                        <a:spcAft>
                          <a:spcPts val="0"/>
                        </a:spcAft>
                        <a:buNone/>
                      </a:pPr>
                      <a:r>
                        <a:rPr lang="en-US" sz="1600" dirty="0">
                          <a:effectLst/>
                        </a:rPr>
                        <a:t>8.975</a:t>
                      </a:r>
                    </a:p>
                  </a:txBody>
                  <a:tcPr marL="0" marR="0" marT="0" marB="0"/>
                </a:tc>
                <a:tc>
                  <a:txBody>
                    <a:bodyPr/>
                    <a:lstStyle/>
                    <a:p>
                      <a:pPr marL="38100" marR="38100" algn="r">
                        <a:lnSpc>
                          <a:spcPts val="1600"/>
                        </a:lnSpc>
                        <a:spcBef>
                          <a:spcPts val="0"/>
                        </a:spcBef>
                        <a:spcAft>
                          <a:spcPts val="0"/>
                        </a:spcAft>
                      </a:pPr>
                      <a:endParaRPr lang="en-US" sz="1600" dirty="0">
                        <a:effectLst/>
                      </a:endParaRPr>
                    </a:p>
                    <a:p>
                      <a:pPr marL="38100" marR="38100" lvl="0" algn="r">
                        <a:lnSpc>
                          <a:spcPts val="1600"/>
                        </a:lnSpc>
                        <a:spcBef>
                          <a:spcPts val="0"/>
                        </a:spcBef>
                        <a:spcAft>
                          <a:spcPts val="0"/>
                        </a:spcAft>
                        <a:buNone/>
                      </a:pPr>
                      <a:r>
                        <a:rPr lang="en-US" sz="1600" dirty="0">
                          <a:effectLst/>
                        </a:rPr>
                        <a:t>2</a:t>
                      </a:r>
                    </a:p>
                  </a:txBody>
                  <a:tcPr marL="0" marR="0" marT="0" marB="0"/>
                </a:tc>
                <a:tc>
                  <a:txBody>
                    <a:bodyPr/>
                    <a:lstStyle/>
                    <a:p>
                      <a:pPr marL="38100" marR="38100" algn="r">
                        <a:lnSpc>
                          <a:spcPts val="1600"/>
                        </a:lnSpc>
                        <a:spcBef>
                          <a:spcPts val="0"/>
                        </a:spcBef>
                        <a:spcAft>
                          <a:spcPts val="0"/>
                        </a:spcAft>
                      </a:pPr>
                      <a:endParaRPr lang="en-US" sz="1600" dirty="0">
                        <a:effectLst/>
                      </a:endParaRPr>
                    </a:p>
                    <a:p>
                      <a:pPr marL="38100" marR="38100" lvl="0" algn="r">
                        <a:lnSpc>
                          <a:spcPts val="1600"/>
                        </a:lnSpc>
                        <a:spcBef>
                          <a:spcPts val="0"/>
                        </a:spcBef>
                        <a:spcAft>
                          <a:spcPts val="0"/>
                        </a:spcAft>
                        <a:buNone/>
                      </a:pPr>
                      <a:r>
                        <a:rPr lang="en-US" sz="1600" dirty="0">
                          <a:effectLst/>
                        </a:rPr>
                        <a:t>.011</a:t>
                      </a:r>
                    </a:p>
                  </a:txBody>
                  <a:tcPr marL="0" marR="0" marT="0" marB="0"/>
                </a:tc>
                <a:extLst>
                  <a:ext uri="{0D108BD9-81ED-4DB2-BD59-A6C34878D82A}">
                    <a16:rowId xmlns:a16="http://schemas.microsoft.com/office/drawing/2014/main" val="3030128795"/>
                  </a:ext>
                </a:extLst>
              </a:tr>
              <a:tr h="609600">
                <a:tc>
                  <a:txBody>
                    <a:bodyPr/>
                    <a:lstStyle/>
                    <a:p>
                      <a:pPr marL="38100" marR="38100">
                        <a:lnSpc>
                          <a:spcPts val="1600"/>
                        </a:lnSpc>
                        <a:spcBef>
                          <a:spcPts val="0"/>
                        </a:spcBef>
                        <a:spcAft>
                          <a:spcPts val="0"/>
                        </a:spcAft>
                      </a:pPr>
                      <a:endParaRPr lang="en-US" sz="2000" dirty="0">
                        <a:effectLst/>
                      </a:endParaRPr>
                    </a:p>
                    <a:p>
                      <a:pPr marL="38100" marR="38100" lvl="0">
                        <a:lnSpc>
                          <a:spcPts val="1600"/>
                        </a:lnSpc>
                        <a:spcBef>
                          <a:spcPts val="0"/>
                        </a:spcBef>
                        <a:spcAft>
                          <a:spcPts val="0"/>
                        </a:spcAft>
                        <a:buNone/>
                      </a:pPr>
                      <a:r>
                        <a:rPr lang="en-US" sz="2000" dirty="0">
                          <a:effectLst/>
                        </a:rPr>
                        <a:t>Number of Valid Cases</a:t>
                      </a:r>
                    </a:p>
                  </a:txBody>
                  <a:tcPr marL="0" marR="0" marT="0" marB="0"/>
                </a:tc>
                <a:tc>
                  <a:txBody>
                    <a:bodyPr/>
                    <a:lstStyle/>
                    <a:p>
                      <a:pPr marL="38100" marR="38100" algn="r">
                        <a:lnSpc>
                          <a:spcPts val="1600"/>
                        </a:lnSpc>
                        <a:spcBef>
                          <a:spcPts val="0"/>
                        </a:spcBef>
                        <a:spcAft>
                          <a:spcPts val="0"/>
                        </a:spcAft>
                      </a:pPr>
                      <a:endParaRPr lang="en-US" sz="1600" dirty="0">
                        <a:effectLst/>
                      </a:endParaRPr>
                    </a:p>
                    <a:p>
                      <a:pPr marL="38100" marR="38100" lvl="0" algn="r">
                        <a:lnSpc>
                          <a:spcPts val="1600"/>
                        </a:lnSpc>
                        <a:spcBef>
                          <a:spcPts val="0"/>
                        </a:spcBef>
                        <a:spcAft>
                          <a:spcPts val="0"/>
                        </a:spcAft>
                        <a:buNone/>
                      </a:pPr>
                      <a:r>
                        <a:rPr lang="en-US" sz="1600" dirty="0">
                          <a:effectLst/>
                        </a:rPr>
                        <a:t>17</a:t>
                      </a:r>
                    </a:p>
                  </a:txBody>
                  <a:tcPr marL="0" marR="0" marT="0" marB="0"/>
                </a:tc>
                <a:tc>
                  <a:txBody>
                    <a:bodyPr/>
                    <a:lstStyle/>
                    <a:p>
                      <a:pPr>
                        <a:spcAft>
                          <a:spcPts val="0"/>
                        </a:spcAft>
                      </a:pPr>
                      <a:endParaRPr lang="en-US" sz="1600" dirty="0">
                        <a:effectLst/>
                      </a:endParaRPr>
                    </a:p>
                  </a:txBody>
                  <a:tcPr marL="0" marR="0" marT="0" marB="0" anchor="ctr"/>
                </a:tc>
                <a:tc>
                  <a:txBody>
                    <a:bodyPr/>
                    <a:lstStyle/>
                    <a:p>
                      <a:pPr>
                        <a:spcAft>
                          <a:spcPts val="0"/>
                        </a:spcAft>
                      </a:pPr>
                      <a:endParaRPr lang="en-US" sz="1600" dirty="0">
                        <a:effectLst/>
                      </a:endParaRPr>
                    </a:p>
                  </a:txBody>
                  <a:tcPr marL="0" marR="0" marT="0" marB="0" anchor="ctr"/>
                </a:tc>
                <a:extLst>
                  <a:ext uri="{0D108BD9-81ED-4DB2-BD59-A6C34878D82A}">
                    <a16:rowId xmlns:a16="http://schemas.microsoft.com/office/drawing/2014/main" val="3580283074"/>
                  </a:ext>
                </a:extLst>
              </a:tr>
              <a:tr h="566375">
                <a:tc gridSpan="4">
                  <a:txBody>
                    <a:bodyPr/>
                    <a:lstStyle/>
                    <a:p>
                      <a:pPr marL="38100" marR="38100">
                        <a:lnSpc>
                          <a:spcPts val="1600"/>
                        </a:lnSpc>
                        <a:spcBef>
                          <a:spcPts val="0"/>
                        </a:spcBef>
                        <a:spcAft>
                          <a:spcPts val="0"/>
                        </a:spcAft>
                      </a:pPr>
                      <a:endParaRPr lang="en-US" sz="1600" dirty="0">
                        <a:effectLst/>
                      </a:endParaRPr>
                    </a:p>
                    <a:p>
                      <a:pPr marL="38100" marR="38100" lvl="0">
                        <a:lnSpc>
                          <a:spcPts val="1600"/>
                        </a:lnSpc>
                        <a:spcBef>
                          <a:spcPts val="0"/>
                        </a:spcBef>
                        <a:spcAft>
                          <a:spcPts val="0"/>
                        </a:spcAft>
                        <a:buNone/>
                      </a:pPr>
                      <a:r>
                        <a:rPr lang="en-US" sz="1600" dirty="0">
                          <a:effectLst/>
                        </a:rPr>
                        <a:t>a. 6 cells (100.0%) have expected count less than 5. The minimum expected count is 1.65.</a:t>
                      </a:r>
                    </a:p>
                  </a:txBody>
                  <a:tcPr marL="0" marR="0" marT="0" marB="0"/>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790910056"/>
                  </a:ext>
                </a:extLst>
              </a:tr>
            </a:tbl>
          </a:graphicData>
        </a:graphic>
      </p:graphicFrame>
      <p:graphicFrame>
        <p:nvGraphicFramePr>
          <p:cNvPr id="10" name="Table 9">
            <a:extLst>
              <a:ext uri="{FF2B5EF4-FFF2-40B4-BE49-F238E27FC236}">
                <a16:creationId xmlns:a16="http://schemas.microsoft.com/office/drawing/2014/main" id="{1276F9CF-DF6B-42C8-A26B-74BE9B3F5270}"/>
              </a:ext>
            </a:extLst>
          </p:cNvPr>
          <p:cNvGraphicFramePr>
            <a:graphicFrameLocks noGrp="1"/>
          </p:cNvGraphicFramePr>
          <p:nvPr>
            <p:extLst>
              <p:ext uri="{D42A27DB-BD31-4B8C-83A1-F6EECF244321}">
                <p14:modId xmlns:p14="http://schemas.microsoft.com/office/powerpoint/2010/main" val="1892401036"/>
              </p:ext>
            </p:extLst>
          </p:nvPr>
        </p:nvGraphicFramePr>
        <p:xfrm>
          <a:off x="22818773" y="10665379"/>
          <a:ext cx="8329885" cy="4714258"/>
        </p:xfrm>
        <a:graphic>
          <a:graphicData uri="http://schemas.openxmlformats.org/drawingml/2006/table">
            <a:tbl>
              <a:tblPr firstRow="1" bandRow="1">
                <a:tableStyleId>{BDBED569-4797-4DF1-A0F4-6AAB3CD982D8}</a:tableStyleId>
              </a:tblPr>
              <a:tblGrid>
                <a:gridCol w="2776457">
                  <a:extLst>
                    <a:ext uri="{9D8B030D-6E8A-4147-A177-3AD203B41FA5}">
                      <a16:colId xmlns:a16="http://schemas.microsoft.com/office/drawing/2014/main" val="1950416023"/>
                    </a:ext>
                  </a:extLst>
                </a:gridCol>
                <a:gridCol w="1585507">
                  <a:extLst>
                    <a:ext uri="{9D8B030D-6E8A-4147-A177-3AD203B41FA5}">
                      <a16:colId xmlns:a16="http://schemas.microsoft.com/office/drawing/2014/main" val="4040729090"/>
                    </a:ext>
                  </a:extLst>
                </a:gridCol>
                <a:gridCol w="1984738">
                  <a:extLst>
                    <a:ext uri="{9D8B030D-6E8A-4147-A177-3AD203B41FA5}">
                      <a16:colId xmlns:a16="http://schemas.microsoft.com/office/drawing/2014/main" val="2588331867"/>
                    </a:ext>
                  </a:extLst>
                </a:gridCol>
                <a:gridCol w="1983183">
                  <a:extLst>
                    <a:ext uri="{9D8B030D-6E8A-4147-A177-3AD203B41FA5}">
                      <a16:colId xmlns:a16="http://schemas.microsoft.com/office/drawing/2014/main" val="2272069360"/>
                    </a:ext>
                  </a:extLst>
                </a:gridCol>
              </a:tblGrid>
              <a:tr h="1021402">
                <a:tc gridSpan="4">
                  <a:txBody>
                    <a:bodyPr/>
                    <a:lstStyle/>
                    <a:p>
                      <a:pPr marL="38100" marR="38100" algn="ctr">
                        <a:lnSpc>
                          <a:spcPts val="1600"/>
                        </a:lnSpc>
                        <a:spcBef>
                          <a:spcPts val="0"/>
                        </a:spcBef>
                        <a:spcAft>
                          <a:spcPts val="0"/>
                        </a:spcAft>
                      </a:pPr>
                      <a:r>
                        <a:rPr lang="en-US" sz="3600" dirty="0">
                          <a:effectLst/>
                        </a:rPr>
                        <a:t>Symmetric Measures</a:t>
                      </a:r>
                    </a:p>
                  </a:txBody>
                  <a:tcPr marL="0" marR="0" marT="0" marB="0" anchor="ct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832357140"/>
                  </a:ext>
                </a:extLst>
              </a:tr>
              <a:tr h="628650">
                <a:tc gridSpan="2">
                  <a:txBody>
                    <a:bodyPr/>
                    <a:lstStyle/>
                    <a:p>
                      <a:pPr>
                        <a:spcAft>
                          <a:spcPts val="0"/>
                        </a:spcAft>
                      </a:pPr>
                      <a:endParaRPr lang="en-US" sz="2000" dirty="0">
                        <a:effectLst/>
                      </a:endParaRPr>
                    </a:p>
                  </a:txBody>
                  <a:tcPr marL="0" marR="0" marT="0" marB="0" anchor="b"/>
                </a:tc>
                <a:tc hMerge="1">
                  <a:txBody>
                    <a:bodyPr/>
                    <a:lstStyle/>
                    <a:p>
                      <a:endParaRPr lang="en-US"/>
                    </a:p>
                  </a:txBody>
                  <a:tcPr marL="0" marR="0" marT="0" marB="0" horzOverflow="overflow"/>
                </a:tc>
                <a:tc>
                  <a:txBody>
                    <a:bodyPr/>
                    <a:lstStyle/>
                    <a:p>
                      <a:pPr marL="38100" marR="38100" algn="ctr">
                        <a:lnSpc>
                          <a:spcPts val="1600"/>
                        </a:lnSpc>
                        <a:spcBef>
                          <a:spcPts val="0"/>
                        </a:spcBef>
                        <a:spcAft>
                          <a:spcPts val="0"/>
                        </a:spcAft>
                      </a:pPr>
                      <a:r>
                        <a:rPr lang="en-US" sz="1600" dirty="0">
                          <a:effectLst/>
                        </a:rPr>
                        <a:t>Value</a:t>
                      </a:r>
                    </a:p>
                  </a:txBody>
                  <a:tcPr marL="0" marR="0" marT="0" marB="0" anchor="b"/>
                </a:tc>
                <a:tc>
                  <a:txBody>
                    <a:bodyPr/>
                    <a:lstStyle/>
                    <a:p>
                      <a:pPr marL="38100" marR="38100" algn="ctr">
                        <a:lnSpc>
                          <a:spcPts val="1600"/>
                        </a:lnSpc>
                        <a:spcBef>
                          <a:spcPts val="0"/>
                        </a:spcBef>
                        <a:spcAft>
                          <a:spcPts val="0"/>
                        </a:spcAft>
                      </a:pPr>
                      <a:r>
                        <a:rPr lang="en-US" sz="1600" dirty="0">
                          <a:effectLst/>
                        </a:rPr>
                        <a:t>Approximate Significance</a:t>
                      </a:r>
                    </a:p>
                  </a:txBody>
                  <a:tcPr marL="0" marR="0" marT="0" marB="0" anchor="b"/>
                </a:tc>
                <a:extLst>
                  <a:ext uri="{0D108BD9-81ED-4DB2-BD59-A6C34878D82A}">
                    <a16:rowId xmlns:a16="http://schemas.microsoft.com/office/drawing/2014/main" val="4180878480"/>
                  </a:ext>
                </a:extLst>
              </a:tr>
              <a:tr h="1021402">
                <a:tc rowSpan="2">
                  <a:txBody>
                    <a:bodyPr/>
                    <a:lstStyle/>
                    <a:p>
                      <a:pPr marL="38100" marR="38100">
                        <a:lnSpc>
                          <a:spcPts val="1600"/>
                        </a:lnSpc>
                        <a:spcBef>
                          <a:spcPts val="0"/>
                        </a:spcBef>
                        <a:spcAft>
                          <a:spcPts val="0"/>
                        </a:spcAft>
                      </a:pPr>
                      <a:endParaRPr lang="en-US" sz="2000" dirty="0">
                        <a:effectLst/>
                      </a:endParaRPr>
                    </a:p>
                    <a:p>
                      <a:pPr marL="38100" marR="38100" lvl="0">
                        <a:lnSpc>
                          <a:spcPts val="1600"/>
                        </a:lnSpc>
                        <a:spcBef>
                          <a:spcPts val="0"/>
                        </a:spcBef>
                        <a:spcAft>
                          <a:spcPts val="0"/>
                        </a:spcAft>
                        <a:buNone/>
                      </a:pPr>
                      <a:endParaRPr lang="en-US" sz="2000" dirty="0">
                        <a:effectLst/>
                      </a:endParaRPr>
                    </a:p>
                    <a:p>
                      <a:pPr marL="38100" marR="38100" lvl="0">
                        <a:lnSpc>
                          <a:spcPts val="1600"/>
                        </a:lnSpc>
                        <a:spcBef>
                          <a:spcPts val="0"/>
                        </a:spcBef>
                        <a:spcAft>
                          <a:spcPts val="0"/>
                        </a:spcAft>
                        <a:buNone/>
                      </a:pPr>
                      <a:r>
                        <a:rPr lang="en-US" sz="2000" dirty="0">
                          <a:effectLst/>
                        </a:rPr>
                        <a:t>Nominal by Nominal</a:t>
                      </a:r>
                      <a:endParaRPr lang="en-US" dirty="0"/>
                    </a:p>
                  </a:txBody>
                  <a:tcPr marL="0" marR="0" marT="0" marB="0"/>
                </a:tc>
                <a:tc>
                  <a:txBody>
                    <a:bodyPr/>
                    <a:lstStyle/>
                    <a:p>
                      <a:pPr marL="38100" marR="38100">
                        <a:lnSpc>
                          <a:spcPts val="1600"/>
                        </a:lnSpc>
                        <a:spcBef>
                          <a:spcPts val="0"/>
                        </a:spcBef>
                        <a:spcAft>
                          <a:spcPts val="0"/>
                        </a:spcAft>
                      </a:pPr>
                      <a:endParaRPr lang="en-US" sz="1600" dirty="0">
                        <a:effectLst/>
                      </a:endParaRPr>
                    </a:p>
                    <a:p>
                      <a:pPr marL="38100" marR="38100" lvl="0">
                        <a:lnSpc>
                          <a:spcPts val="1600"/>
                        </a:lnSpc>
                        <a:spcBef>
                          <a:spcPts val="0"/>
                        </a:spcBef>
                        <a:spcAft>
                          <a:spcPts val="0"/>
                        </a:spcAft>
                        <a:buNone/>
                      </a:pPr>
                      <a:endParaRPr lang="en-US" sz="1600" dirty="0">
                        <a:effectLst/>
                      </a:endParaRPr>
                    </a:p>
                    <a:p>
                      <a:pPr marL="38100" marR="38100" lvl="0">
                        <a:lnSpc>
                          <a:spcPts val="1600"/>
                        </a:lnSpc>
                        <a:spcBef>
                          <a:spcPts val="0"/>
                        </a:spcBef>
                        <a:spcAft>
                          <a:spcPts val="0"/>
                        </a:spcAft>
                        <a:buNone/>
                      </a:pPr>
                      <a:r>
                        <a:rPr lang="en-US" sz="1600" dirty="0">
                          <a:effectLst/>
                        </a:rPr>
                        <a:t>Phi</a:t>
                      </a:r>
                      <a:endParaRPr lang="en-US" dirty="0"/>
                    </a:p>
                  </a:txBody>
                  <a:tcPr marL="0" marR="0" marT="0" marB="0"/>
                </a:tc>
                <a:tc>
                  <a:txBody>
                    <a:bodyPr/>
                    <a:lstStyle/>
                    <a:p>
                      <a:pPr marL="38100" marR="38100" algn="r">
                        <a:lnSpc>
                          <a:spcPts val="1600"/>
                        </a:lnSpc>
                        <a:spcBef>
                          <a:spcPts val="0"/>
                        </a:spcBef>
                        <a:spcAft>
                          <a:spcPts val="0"/>
                        </a:spcAft>
                      </a:pPr>
                      <a:r>
                        <a:rPr lang="en-US" sz="1600" dirty="0">
                          <a:effectLst/>
                        </a:rPr>
                        <a:t>.</a:t>
                      </a:r>
                      <a:endParaRPr lang="en-US" dirty="0"/>
                    </a:p>
                    <a:p>
                      <a:pPr marL="38100" marR="38100" lvl="0" algn="r">
                        <a:lnSpc>
                          <a:spcPts val="1600"/>
                        </a:lnSpc>
                        <a:spcBef>
                          <a:spcPts val="0"/>
                        </a:spcBef>
                        <a:spcAft>
                          <a:spcPts val="0"/>
                        </a:spcAft>
                        <a:buNone/>
                      </a:pPr>
                      <a:endParaRPr lang="en-US" sz="1600" dirty="0">
                        <a:effectLst/>
                      </a:endParaRPr>
                    </a:p>
                    <a:p>
                      <a:pPr marL="38100" marR="38100" lvl="0" algn="r">
                        <a:lnSpc>
                          <a:spcPts val="1600"/>
                        </a:lnSpc>
                        <a:spcBef>
                          <a:spcPts val="0"/>
                        </a:spcBef>
                        <a:spcAft>
                          <a:spcPts val="0"/>
                        </a:spcAft>
                        <a:buNone/>
                      </a:pPr>
                      <a:r>
                        <a:rPr lang="en-US" sz="1600" dirty="0">
                          <a:effectLst/>
                        </a:rPr>
                        <a:t>634</a:t>
                      </a:r>
                      <a:endParaRPr lang="en-US" dirty="0"/>
                    </a:p>
                  </a:txBody>
                  <a:tcPr marL="0" marR="0" marT="0" marB="0"/>
                </a:tc>
                <a:tc>
                  <a:txBody>
                    <a:bodyPr/>
                    <a:lstStyle/>
                    <a:p>
                      <a:pPr marL="38100" marR="38100" algn="r">
                        <a:lnSpc>
                          <a:spcPts val="1600"/>
                        </a:lnSpc>
                        <a:spcBef>
                          <a:spcPts val="0"/>
                        </a:spcBef>
                        <a:spcAft>
                          <a:spcPts val="0"/>
                        </a:spcAft>
                      </a:pPr>
                      <a:r>
                        <a:rPr lang="en-US" sz="1600" dirty="0">
                          <a:effectLst/>
                        </a:rPr>
                        <a:t>.</a:t>
                      </a:r>
                      <a:endParaRPr lang="en-US" dirty="0"/>
                    </a:p>
                    <a:p>
                      <a:pPr marL="38100" marR="38100" lvl="0" algn="r">
                        <a:lnSpc>
                          <a:spcPts val="1600"/>
                        </a:lnSpc>
                        <a:spcBef>
                          <a:spcPts val="0"/>
                        </a:spcBef>
                        <a:spcAft>
                          <a:spcPts val="0"/>
                        </a:spcAft>
                        <a:buNone/>
                      </a:pPr>
                      <a:endParaRPr lang="en-US" sz="1600" dirty="0">
                        <a:effectLst/>
                      </a:endParaRPr>
                    </a:p>
                    <a:p>
                      <a:pPr marL="38100" marR="38100" lvl="0" algn="r">
                        <a:lnSpc>
                          <a:spcPts val="1600"/>
                        </a:lnSpc>
                        <a:spcBef>
                          <a:spcPts val="0"/>
                        </a:spcBef>
                        <a:spcAft>
                          <a:spcPts val="0"/>
                        </a:spcAft>
                        <a:buNone/>
                      </a:pPr>
                      <a:r>
                        <a:rPr lang="en-US" sz="1600" dirty="0">
                          <a:effectLst/>
                        </a:rPr>
                        <a:t>033</a:t>
                      </a:r>
                      <a:endParaRPr lang="en-US" dirty="0"/>
                    </a:p>
                  </a:txBody>
                  <a:tcPr marL="0" marR="0" marT="0" marB="0"/>
                </a:tc>
                <a:extLst>
                  <a:ext uri="{0D108BD9-81ED-4DB2-BD59-A6C34878D82A}">
                    <a16:rowId xmlns:a16="http://schemas.microsoft.com/office/drawing/2014/main" val="3033976020"/>
                  </a:ext>
                </a:extLst>
              </a:tr>
              <a:tr h="1021402">
                <a:tc vMerge="1">
                  <a:txBody>
                    <a:bodyPr/>
                    <a:lstStyle/>
                    <a:p>
                      <a:endParaRPr lang="en-US"/>
                    </a:p>
                  </a:txBody>
                  <a:tcPr marL="0" marR="0" marT="0" marB="0" horzOverflow="overflow"/>
                </a:tc>
                <a:tc>
                  <a:txBody>
                    <a:bodyPr/>
                    <a:lstStyle/>
                    <a:p>
                      <a:pPr marL="38100" marR="38100">
                        <a:lnSpc>
                          <a:spcPts val="1600"/>
                        </a:lnSpc>
                        <a:spcBef>
                          <a:spcPts val="0"/>
                        </a:spcBef>
                        <a:spcAft>
                          <a:spcPts val="0"/>
                        </a:spcAft>
                      </a:pPr>
                      <a:endParaRPr lang="en-US" sz="1600" dirty="0">
                        <a:effectLst/>
                      </a:endParaRPr>
                    </a:p>
                    <a:p>
                      <a:pPr marL="38100" marR="38100" lvl="0">
                        <a:lnSpc>
                          <a:spcPts val="1600"/>
                        </a:lnSpc>
                        <a:spcBef>
                          <a:spcPts val="0"/>
                        </a:spcBef>
                        <a:spcAft>
                          <a:spcPts val="0"/>
                        </a:spcAft>
                        <a:buNone/>
                      </a:pPr>
                      <a:endParaRPr lang="en-US" sz="1600" dirty="0">
                        <a:effectLst/>
                      </a:endParaRPr>
                    </a:p>
                    <a:p>
                      <a:pPr marL="38100" marR="38100" lvl="0">
                        <a:lnSpc>
                          <a:spcPts val="1600"/>
                        </a:lnSpc>
                        <a:spcBef>
                          <a:spcPts val="0"/>
                        </a:spcBef>
                        <a:spcAft>
                          <a:spcPts val="0"/>
                        </a:spcAft>
                        <a:buNone/>
                      </a:pPr>
                      <a:r>
                        <a:rPr lang="en-US" sz="1600" dirty="0">
                          <a:effectLst/>
                        </a:rPr>
                        <a:t>Cramer's V</a:t>
                      </a:r>
                      <a:endParaRPr lang="en-US" dirty="0"/>
                    </a:p>
                  </a:txBody>
                  <a:tcPr marL="0" marR="0" marT="0" marB="0"/>
                </a:tc>
                <a:tc>
                  <a:txBody>
                    <a:bodyPr/>
                    <a:lstStyle/>
                    <a:p>
                      <a:pPr marL="38100" marR="38100" algn="r">
                        <a:lnSpc>
                          <a:spcPts val="1600"/>
                        </a:lnSpc>
                        <a:spcBef>
                          <a:spcPts val="0"/>
                        </a:spcBef>
                        <a:spcAft>
                          <a:spcPts val="0"/>
                        </a:spcAft>
                      </a:pPr>
                      <a:r>
                        <a:rPr lang="en-US" sz="1600" dirty="0">
                          <a:effectLst/>
                          <a:highlight>
                            <a:srgbClr val="FFFF00"/>
                          </a:highlight>
                        </a:rPr>
                        <a:t>.</a:t>
                      </a:r>
                      <a:endParaRPr lang="en-US" sz="1600" dirty="0">
                        <a:effectLst/>
                      </a:endParaRPr>
                    </a:p>
                    <a:p>
                      <a:pPr marL="38100" marR="38100" lvl="0" algn="r">
                        <a:lnSpc>
                          <a:spcPts val="1600"/>
                        </a:lnSpc>
                        <a:spcBef>
                          <a:spcPts val="0"/>
                        </a:spcBef>
                        <a:spcAft>
                          <a:spcPts val="0"/>
                        </a:spcAft>
                        <a:buNone/>
                      </a:pPr>
                      <a:endParaRPr lang="en-US" sz="1600" dirty="0">
                        <a:effectLst/>
                        <a:highlight>
                          <a:srgbClr val="FFFF00"/>
                        </a:highlight>
                      </a:endParaRPr>
                    </a:p>
                    <a:p>
                      <a:pPr marL="38100" marR="38100" lvl="0" algn="r">
                        <a:lnSpc>
                          <a:spcPts val="1600"/>
                        </a:lnSpc>
                        <a:spcBef>
                          <a:spcPts val="0"/>
                        </a:spcBef>
                        <a:spcAft>
                          <a:spcPts val="0"/>
                        </a:spcAft>
                        <a:buNone/>
                      </a:pPr>
                      <a:r>
                        <a:rPr lang="en-US" sz="1600" dirty="0">
                          <a:effectLst/>
                          <a:highlight>
                            <a:srgbClr val="FFFF00"/>
                          </a:highlight>
                        </a:rPr>
                        <a:t>634</a:t>
                      </a:r>
                      <a:endParaRPr lang="en-US" sz="1600" dirty="0">
                        <a:effectLst/>
                      </a:endParaRPr>
                    </a:p>
                  </a:txBody>
                  <a:tcPr marL="0" marR="0" marT="0" marB="0"/>
                </a:tc>
                <a:tc>
                  <a:txBody>
                    <a:bodyPr/>
                    <a:lstStyle/>
                    <a:p>
                      <a:pPr marL="38100" marR="38100" algn="r">
                        <a:lnSpc>
                          <a:spcPts val="1600"/>
                        </a:lnSpc>
                        <a:spcBef>
                          <a:spcPts val="0"/>
                        </a:spcBef>
                        <a:spcAft>
                          <a:spcPts val="0"/>
                        </a:spcAft>
                      </a:pPr>
                      <a:r>
                        <a:rPr lang="en-US" sz="1600" dirty="0">
                          <a:effectLst/>
                        </a:rPr>
                        <a:t>.</a:t>
                      </a:r>
                      <a:endParaRPr lang="en-US" dirty="0"/>
                    </a:p>
                    <a:p>
                      <a:pPr marL="38100" marR="38100" lvl="0" algn="r">
                        <a:lnSpc>
                          <a:spcPts val="1600"/>
                        </a:lnSpc>
                        <a:spcBef>
                          <a:spcPts val="0"/>
                        </a:spcBef>
                        <a:spcAft>
                          <a:spcPts val="0"/>
                        </a:spcAft>
                        <a:buNone/>
                      </a:pPr>
                      <a:endParaRPr lang="en-US" sz="1600" dirty="0">
                        <a:effectLst/>
                      </a:endParaRPr>
                    </a:p>
                    <a:p>
                      <a:pPr marL="38100" marR="38100" lvl="0" algn="r">
                        <a:lnSpc>
                          <a:spcPts val="1600"/>
                        </a:lnSpc>
                        <a:spcBef>
                          <a:spcPts val="0"/>
                        </a:spcBef>
                        <a:spcAft>
                          <a:spcPts val="0"/>
                        </a:spcAft>
                        <a:buNone/>
                      </a:pPr>
                      <a:r>
                        <a:rPr lang="en-US" sz="1600" dirty="0">
                          <a:effectLst/>
                        </a:rPr>
                        <a:t>033</a:t>
                      </a:r>
                      <a:endParaRPr lang="en-US" dirty="0"/>
                    </a:p>
                  </a:txBody>
                  <a:tcPr marL="0" marR="0" marT="0" marB="0"/>
                </a:tc>
                <a:extLst>
                  <a:ext uri="{0D108BD9-81ED-4DB2-BD59-A6C34878D82A}">
                    <a16:rowId xmlns:a16="http://schemas.microsoft.com/office/drawing/2014/main" val="2780057303"/>
                  </a:ext>
                </a:extLst>
              </a:tr>
              <a:tr h="1021402">
                <a:tc gridSpan="2">
                  <a:txBody>
                    <a:bodyPr/>
                    <a:lstStyle/>
                    <a:p>
                      <a:pPr marL="38100" marR="38100">
                        <a:lnSpc>
                          <a:spcPts val="1600"/>
                        </a:lnSpc>
                        <a:spcBef>
                          <a:spcPts val="0"/>
                        </a:spcBef>
                        <a:spcAft>
                          <a:spcPts val="0"/>
                        </a:spcAft>
                      </a:pPr>
                      <a:endParaRPr lang="en-US" sz="2000" dirty="0">
                        <a:effectLst/>
                      </a:endParaRPr>
                    </a:p>
                    <a:p>
                      <a:pPr marL="38100" marR="38100" lvl="0">
                        <a:lnSpc>
                          <a:spcPts val="1600"/>
                        </a:lnSpc>
                        <a:spcBef>
                          <a:spcPts val="0"/>
                        </a:spcBef>
                        <a:spcAft>
                          <a:spcPts val="0"/>
                        </a:spcAft>
                        <a:buNone/>
                      </a:pPr>
                      <a:endParaRPr lang="en-US" sz="2000" dirty="0">
                        <a:effectLst/>
                      </a:endParaRPr>
                    </a:p>
                    <a:p>
                      <a:pPr marL="38100" marR="38100" lvl="0">
                        <a:lnSpc>
                          <a:spcPts val="1600"/>
                        </a:lnSpc>
                        <a:spcBef>
                          <a:spcPts val="0"/>
                        </a:spcBef>
                        <a:spcAft>
                          <a:spcPts val="0"/>
                        </a:spcAft>
                        <a:buNone/>
                      </a:pPr>
                      <a:r>
                        <a:rPr lang="en-US" sz="2000" dirty="0">
                          <a:effectLst/>
                        </a:rPr>
                        <a:t>Number of Valid Cases</a:t>
                      </a:r>
                      <a:endParaRPr lang="en-US" dirty="0"/>
                    </a:p>
                  </a:txBody>
                  <a:tcPr marL="0" marR="0" marT="0" marB="0"/>
                </a:tc>
                <a:tc hMerge="1">
                  <a:txBody>
                    <a:bodyPr/>
                    <a:lstStyle/>
                    <a:p>
                      <a:endParaRPr lang="en-US"/>
                    </a:p>
                  </a:txBody>
                  <a:tcPr marL="0" marR="0" marT="0" marB="0" horzOverflow="overflow"/>
                </a:tc>
                <a:tc>
                  <a:txBody>
                    <a:bodyPr/>
                    <a:lstStyle/>
                    <a:p>
                      <a:pPr marL="38100" marR="38100" algn="r">
                        <a:lnSpc>
                          <a:spcPts val="1600"/>
                        </a:lnSpc>
                        <a:spcBef>
                          <a:spcPts val="0"/>
                        </a:spcBef>
                        <a:spcAft>
                          <a:spcPts val="0"/>
                        </a:spcAft>
                      </a:pPr>
                      <a:endParaRPr lang="en-US" sz="1600" dirty="0">
                        <a:effectLst/>
                      </a:endParaRPr>
                    </a:p>
                    <a:p>
                      <a:pPr marL="38100" marR="38100" lvl="0" algn="r">
                        <a:lnSpc>
                          <a:spcPts val="1600"/>
                        </a:lnSpc>
                        <a:spcBef>
                          <a:spcPts val="0"/>
                        </a:spcBef>
                        <a:spcAft>
                          <a:spcPts val="0"/>
                        </a:spcAft>
                        <a:buNone/>
                      </a:pPr>
                      <a:endParaRPr lang="en-US" sz="1600" dirty="0">
                        <a:effectLst/>
                      </a:endParaRPr>
                    </a:p>
                    <a:p>
                      <a:pPr marL="38100" marR="38100" lvl="0" algn="r">
                        <a:lnSpc>
                          <a:spcPts val="1600"/>
                        </a:lnSpc>
                        <a:spcBef>
                          <a:spcPts val="0"/>
                        </a:spcBef>
                        <a:spcAft>
                          <a:spcPts val="0"/>
                        </a:spcAft>
                        <a:buNone/>
                      </a:pPr>
                      <a:r>
                        <a:rPr lang="en-US" sz="1600" dirty="0">
                          <a:effectLst/>
                        </a:rPr>
                        <a:t>17</a:t>
                      </a:r>
                      <a:endParaRPr lang="en-US" dirty="0"/>
                    </a:p>
                  </a:txBody>
                  <a:tcPr marL="0" marR="0" marT="0" marB="0"/>
                </a:tc>
                <a:tc>
                  <a:txBody>
                    <a:bodyPr/>
                    <a:lstStyle/>
                    <a:p>
                      <a:pPr>
                        <a:spcAft>
                          <a:spcPts val="0"/>
                        </a:spcAft>
                      </a:pPr>
                      <a:endParaRPr lang="en-US" sz="1600" dirty="0">
                        <a:effectLst/>
                      </a:endParaRPr>
                    </a:p>
                  </a:txBody>
                  <a:tcPr marL="0" marR="0" marT="0" marB="0" anchor="ctr"/>
                </a:tc>
                <a:extLst>
                  <a:ext uri="{0D108BD9-81ED-4DB2-BD59-A6C34878D82A}">
                    <a16:rowId xmlns:a16="http://schemas.microsoft.com/office/drawing/2014/main" val="3029743528"/>
                  </a:ext>
                </a:extLst>
              </a:tr>
            </a:tbl>
          </a:graphicData>
        </a:graphic>
      </p:graphicFrame>
      <p:sp>
        <p:nvSpPr>
          <p:cNvPr id="52" name="Text Box 11">
            <a:extLst>
              <a:ext uri="{FF2B5EF4-FFF2-40B4-BE49-F238E27FC236}">
                <a16:creationId xmlns:a16="http://schemas.microsoft.com/office/drawing/2014/main" id="{FD95A035-E60C-4490-895F-648241E0B2D7}"/>
              </a:ext>
            </a:extLst>
          </p:cNvPr>
          <p:cNvSpPr txBox="1">
            <a:spLocks noChangeArrowheads="1"/>
          </p:cNvSpPr>
          <p:nvPr/>
        </p:nvSpPr>
        <p:spPr bwMode="auto">
          <a:xfrm>
            <a:off x="22449314" y="29061355"/>
            <a:ext cx="9580505" cy="4713406"/>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dist="35921" dir="2700000" algn="ctr" rotWithShape="0">
                    <a:schemeClr val="bg2"/>
                  </a:outerShdw>
                </a:effectLst>
              </a14:hiddenEffects>
            </a:ext>
          </a:extLst>
        </p:spPr>
        <p:txBody>
          <a:bodyPr wrap="square" lIns="137160" tIns="68580" rIns="137160" bIns="68580" anchor="t">
            <a:spAutoFit/>
          </a:bodyPr>
          <a:lstStyle>
            <a:defPPr>
              <a:defRPr lang="en-US"/>
            </a:defPPr>
            <a:lvl1pPr algn="l" rtl="0" fontAlgn="base">
              <a:spcBef>
                <a:spcPct val="0"/>
              </a:spcBef>
              <a:spcAft>
                <a:spcPct val="0"/>
              </a:spcAft>
              <a:defRPr sz="3000" kern="1200">
                <a:solidFill>
                  <a:schemeClr val="tx1"/>
                </a:solidFill>
                <a:latin typeface="Arial" charset="0"/>
                <a:ea typeface="+mn-ea"/>
                <a:cs typeface="+mn-cs"/>
              </a:defRPr>
            </a:lvl1pPr>
            <a:lvl2pPr marL="457200" algn="l" rtl="0" fontAlgn="base">
              <a:spcBef>
                <a:spcPct val="0"/>
              </a:spcBef>
              <a:spcAft>
                <a:spcPct val="0"/>
              </a:spcAft>
              <a:defRPr sz="3000" kern="1200">
                <a:solidFill>
                  <a:schemeClr val="tx1"/>
                </a:solidFill>
                <a:latin typeface="Arial" charset="0"/>
                <a:ea typeface="+mn-ea"/>
                <a:cs typeface="+mn-cs"/>
              </a:defRPr>
            </a:lvl2pPr>
            <a:lvl3pPr marL="914400" algn="l" rtl="0" fontAlgn="base">
              <a:spcBef>
                <a:spcPct val="0"/>
              </a:spcBef>
              <a:spcAft>
                <a:spcPct val="0"/>
              </a:spcAft>
              <a:defRPr sz="3000" kern="1200">
                <a:solidFill>
                  <a:schemeClr val="tx1"/>
                </a:solidFill>
                <a:latin typeface="Arial" charset="0"/>
                <a:ea typeface="+mn-ea"/>
                <a:cs typeface="+mn-cs"/>
              </a:defRPr>
            </a:lvl3pPr>
            <a:lvl4pPr marL="1371600" algn="l" rtl="0" fontAlgn="base">
              <a:spcBef>
                <a:spcPct val="0"/>
              </a:spcBef>
              <a:spcAft>
                <a:spcPct val="0"/>
              </a:spcAft>
              <a:defRPr sz="3000" kern="1200">
                <a:solidFill>
                  <a:schemeClr val="tx1"/>
                </a:solidFill>
                <a:latin typeface="Arial" charset="0"/>
                <a:ea typeface="+mn-ea"/>
                <a:cs typeface="+mn-cs"/>
              </a:defRPr>
            </a:lvl4pPr>
            <a:lvl5pPr marL="1828800" algn="l" rtl="0" fontAlgn="base">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a:lstStyle>
          <a:p>
            <a:pPr>
              <a:lnSpc>
                <a:spcPct val="120000"/>
              </a:lnSpc>
              <a:spcBef>
                <a:spcPct val="50000"/>
              </a:spcBef>
            </a:pPr>
            <a:r>
              <a:rPr lang="en-US" sz="2600" dirty="0">
                <a:latin typeface="Arial"/>
                <a:cs typeface="Arial"/>
              </a:rPr>
              <a:t>The results were statistically significant in showing that those working in the ED in rural settings felt that they had less adequate staff and resources than their urban counterparts with a p value of &lt; 0.033, a likelihood ratio of 8.975, and a Cramer’s V value of 0.634. This value indicates a strong association. As far as the other survey questions, the results did not show statistically significant differences between rural and urban settings.</a:t>
            </a:r>
          </a:p>
          <a:p>
            <a:pPr eaLnBrk="1" hangingPunct="1">
              <a:lnSpc>
                <a:spcPct val="120000"/>
              </a:lnSpc>
              <a:spcBef>
                <a:spcPct val="50000"/>
              </a:spcBef>
            </a:pPr>
            <a:endParaRPr lang="en-US" dirty="0">
              <a:solidFill>
                <a:srgbClr val="000000"/>
              </a:solidFill>
            </a:endParaRPr>
          </a:p>
        </p:txBody>
      </p:sp>
      <p:sp>
        <p:nvSpPr>
          <p:cNvPr id="53" name="Text Box 11">
            <a:extLst>
              <a:ext uri="{FF2B5EF4-FFF2-40B4-BE49-F238E27FC236}">
                <a16:creationId xmlns:a16="http://schemas.microsoft.com/office/drawing/2014/main" id="{E86E3DB1-6CCD-4730-ADDF-EACCD1AE639E}"/>
              </a:ext>
            </a:extLst>
          </p:cNvPr>
          <p:cNvSpPr txBox="1">
            <a:spLocks noChangeArrowheads="1"/>
          </p:cNvSpPr>
          <p:nvPr/>
        </p:nvSpPr>
        <p:spPr bwMode="auto">
          <a:xfrm>
            <a:off x="22566400" y="28049595"/>
            <a:ext cx="9448800" cy="809261"/>
          </a:xfrm>
          <a:prstGeom prst="rect">
            <a:avLst/>
          </a:prstGeom>
          <a:solidFill>
            <a:srgbClr val="005DAA"/>
          </a:solid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dist="35921" dir="2700000" algn="ctr" rotWithShape="0">
                    <a:schemeClr val="bg2"/>
                  </a:outerShdw>
                </a:effectLst>
              </a14:hiddenEffects>
            </a:ext>
          </a:extLst>
        </p:spPr>
        <p:txBody>
          <a:bodyPr lIns="137160" tIns="68580" rIns="137160" bIns="68580">
            <a:spAutoFit/>
          </a:bodyPr>
          <a:lstStyle>
            <a:defPPr>
              <a:defRPr lang="en-US"/>
            </a:defPPr>
            <a:lvl1pPr algn="l" rtl="0" fontAlgn="base">
              <a:spcBef>
                <a:spcPct val="0"/>
              </a:spcBef>
              <a:spcAft>
                <a:spcPct val="0"/>
              </a:spcAft>
              <a:defRPr sz="3000" kern="1200">
                <a:solidFill>
                  <a:schemeClr val="tx1"/>
                </a:solidFill>
                <a:latin typeface="Arial" charset="0"/>
                <a:ea typeface="+mn-ea"/>
                <a:cs typeface="+mn-cs"/>
              </a:defRPr>
            </a:lvl1pPr>
            <a:lvl2pPr marL="457200" algn="l" rtl="0" fontAlgn="base">
              <a:spcBef>
                <a:spcPct val="0"/>
              </a:spcBef>
              <a:spcAft>
                <a:spcPct val="0"/>
              </a:spcAft>
              <a:defRPr sz="3000" kern="1200">
                <a:solidFill>
                  <a:schemeClr val="tx1"/>
                </a:solidFill>
                <a:latin typeface="Arial" charset="0"/>
                <a:ea typeface="+mn-ea"/>
                <a:cs typeface="+mn-cs"/>
              </a:defRPr>
            </a:lvl2pPr>
            <a:lvl3pPr marL="914400" algn="l" rtl="0" fontAlgn="base">
              <a:spcBef>
                <a:spcPct val="0"/>
              </a:spcBef>
              <a:spcAft>
                <a:spcPct val="0"/>
              </a:spcAft>
              <a:defRPr sz="3000" kern="1200">
                <a:solidFill>
                  <a:schemeClr val="tx1"/>
                </a:solidFill>
                <a:latin typeface="Arial" charset="0"/>
                <a:ea typeface="+mn-ea"/>
                <a:cs typeface="+mn-cs"/>
              </a:defRPr>
            </a:lvl3pPr>
            <a:lvl4pPr marL="1371600" algn="l" rtl="0" fontAlgn="base">
              <a:spcBef>
                <a:spcPct val="0"/>
              </a:spcBef>
              <a:spcAft>
                <a:spcPct val="0"/>
              </a:spcAft>
              <a:defRPr sz="3000" kern="1200">
                <a:solidFill>
                  <a:schemeClr val="tx1"/>
                </a:solidFill>
                <a:latin typeface="Arial" charset="0"/>
                <a:ea typeface="+mn-ea"/>
                <a:cs typeface="+mn-cs"/>
              </a:defRPr>
            </a:lvl4pPr>
            <a:lvl5pPr marL="1828800" algn="l" rtl="0" fontAlgn="base">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a:lstStyle>
          <a:p>
            <a:pPr eaLnBrk="1" hangingPunct="1">
              <a:lnSpc>
                <a:spcPct val="120000"/>
              </a:lnSpc>
              <a:spcBef>
                <a:spcPct val="50000"/>
              </a:spcBef>
            </a:pPr>
            <a:r>
              <a:rPr lang="en-US" sz="4000" b="1" spc="300" dirty="0">
                <a:solidFill>
                  <a:srgbClr val="FFFFFF"/>
                </a:solidFill>
              </a:rPr>
              <a:t>SUMMARY OF RESULTS</a:t>
            </a:r>
          </a:p>
        </p:txBody>
      </p:sp>
      <p:pic>
        <p:nvPicPr>
          <p:cNvPr id="2" name="audio_only copy">
            <a:hlinkClick r:id="" action="ppaction://media"/>
            <a:extLst>
              <a:ext uri="{FF2B5EF4-FFF2-40B4-BE49-F238E27FC236}">
                <a16:creationId xmlns:a16="http://schemas.microsoft.com/office/drawing/2014/main" id="{47901F83-EEBF-41D0-B816-0EEC0FA82CA3}"/>
              </a:ext>
            </a:extLst>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8690663" y="20510865"/>
            <a:ext cx="1393928" cy="1039966"/>
          </a:xfrm>
          <a:prstGeom prst="rect">
            <a:avLst/>
          </a:prstGeom>
        </p:spPr>
      </p:pic>
      <p:graphicFrame>
        <p:nvGraphicFramePr>
          <p:cNvPr id="7" name="Diagram 7">
            <a:extLst>
              <a:ext uri="{FF2B5EF4-FFF2-40B4-BE49-F238E27FC236}">
                <a16:creationId xmlns:a16="http://schemas.microsoft.com/office/drawing/2014/main" id="{D377B25F-A329-4B1E-A1D5-6820B7C0AF8C}"/>
              </a:ext>
            </a:extLst>
          </p:cNvPr>
          <p:cNvGraphicFramePr/>
          <p:nvPr>
            <p:extLst>
              <p:ext uri="{D42A27DB-BD31-4B8C-83A1-F6EECF244321}">
                <p14:modId xmlns:p14="http://schemas.microsoft.com/office/powerpoint/2010/main" val="2706325086"/>
              </p:ext>
            </p:extLst>
          </p:nvPr>
        </p:nvGraphicFramePr>
        <p:xfrm>
          <a:off x="13122093" y="22951505"/>
          <a:ext cx="10695995" cy="959576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709" name="TextBox 2708">
            <a:extLst>
              <a:ext uri="{FF2B5EF4-FFF2-40B4-BE49-F238E27FC236}">
                <a16:creationId xmlns:a16="http://schemas.microsoft.com/office/drawing/2014/main" id="{926FC365-725C-4DF3-996A-C1E00BF5FE4D}"/>
              </a:ext>
            </a:extLst>
          </p:cNvPr>
          <p:cNvSpPr txBox="1"/>
          <p:nvPr/>
        </p:nvSpPr>
        <p:spPr>
          <a:xfrm>
            <a:off x="14011171" y="27285265"/>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latin typeface="Arial"/>
                <a:cs typeface="Arial"/>
              </a:rPr>
              <a:t>Emergency Medicine</a:t>
            </a:r>
            <a:endParaRPr lang="en-US" dirty="0">
              <a:solidFill>
                <a:schemeClr val="bg1"/>
              </a:solidFill>
              <a:cs typeface="Arial" charset="0"/>
            </a:endParaRPr>
          </a:p>
        </p:txBody>
      </p:sp>
      <p:sp>
        <p:nvSpPr>
          <p:cNvPr id="106" name="Text Box 11">
            <a:extLst>
              <a:ext uri="{FF2B5EF4-FFF2-40B4-BE49-F238E27FC236}">
                <a16:creationId xmlns:a16="http://schemas.microsoft.com/office/drawing/2014/main" id="{23F24257-31C4-49BD-9BA9-5A985B5CC1FC}"/>
              </a:ext>
            </a:extLst>
          </p:cNvPr>
          <p:cNvSpPr txBox="1">
            <a:spLocks noChangeArrowheads="1"/>
          </p:cNvSpPr>
          <p:nvPr/>
        </p:nvSpPr>
        <p:spPr bwMode="auto">
          <a:xfrm>
            <a:off x="33184528" y="19456907"/>
            <a:ext cx="9941397" cy="7927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nchor="t">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a:lnSpc>
                <a:spcPct val="120000"/>
              </a:lnSpc>
              <a:spcBef>
                <a:spcPct val="50000"/>
              </a:spcBef>
            </a:pPr>
            <a:r>
              <a:rPr lang="en-US" sz="2600" dirty="0">
                <a:latin typeface="Arial"/>
                <a:cs typeface="Arial"/>
              </a:rPr>
              <a:t>This study set out to investigate providers’ perceived impact of shift work on quality of care given in emergency departments in both rural and urban settings. </a:t>
            </a:r>
            <a:r>
              <a:rPr lang="en-US" sz="2600" b="1" dirty="0">
                <a:latin typeface="Arial"/>
                <a:cs typeface="Arial"/>
              </a:rPr>
              <a:t>The study found one statistically significant finding: those working in the ED in rural settings felt that they had less adequate staff and resources that their urban counterparts, as outlined above. </a:t>
            </a:r>
            <a:r>
              <a:rPr lang="en-US" sz="2600" dirty="0">
                <a:latin typeface="Arial"/>
                <a:cs typeface="Arial"/>
              </a:rPr>
              <a:t>There were no significant differences found between rural and urban provider's perceived quality of care. s have the support they need to give the highest quality of care possible  in these areas. This research encourages employers of all facilities, regardless of geographic location, to consider how their shift scheduling will affect  providers and, ultimately, patients. Finally, this research is intended to simply inform providers, students who are soon to become providers, employers, and patients of the potential impact that shift work has on perception of quality of care. </a:t>
            </a:r>
            <a:endParaRPr lang="en-US" dirty="0"/>
          </a:p>
          <a:p>
            <a:pPr>
              <a:lnSpc>
                <a:spcPct val="120000"/>
              </a:lnSpc>
              <a:spcBef>
                <a:spcPct val="50000"/>
              </a:spcBef>
            </a:pPr>
            <a:endParaRPr lang="en-US" sz="2400" dirty="0">
              <a:cs typeface="Arial"/>
            </a:endParaRPr>
          </a:p>
        </p:txBody>
      </p:sp>
      <p:pic>
        <p:nvPicPr>
          <p:cNvPr id="44" name="project - 4:8:21, 1.11 PM">
            <a:hlinkClick r:id="" action="ppaction://media"/>
            <a:extLst>
              <a:ext uri="{FF2B5EF4-FFF2-40B4-BE49-F238E27FC236}">
                <a16:creationId xmlns:a16="http://schemas.microsoft.com/office/drawing/2014/main" id="{95F197B7-F4DC-40F3-9966-EDFE9C1B7AE0}"/>
              </a:ext>
            </a:extLst>
          </p:cNvPr>
          <p:cNvPicPr>
            <a:picLocks noChangeAspect="1"/>
          </p:cNvPicPr>
          <p:nvPr>
            <a:audioFile r:link="rId4"/>
            <p:extLst>
              <p:ext uri="{DAA4B4D4-6D71-4841-9C94-3DE7FCFB9230}">
                <p14:media xmlns:p14="http://schemas.microsoft.com/office/powerpoint/2010/main" r:embed="rId3"/>
              </p:ext>
            </p:extLst>
          </p:nvPr>
        </p:nvPicPr>
        <p:blipFill>
          <a:blip r:embed="rId21"/>
          <a:stretch>
            <a:fillRect/>
          </a:stretch>
        </p:blipFill>
        <p:spPr>
          <a:xfrm>
            <a:off x="41643608" y="5096506"/>
            <a:ext cx="730250" cy="730250"/>
          </a:xfrm>
          <a:prstGeom prst="rect">
            <a:avLst/>
          </a:prstGeom>
        </p:spPr>
      </p:pic>
      <p:pic>
        <p:nvPicPr>
          <p:cNvPr id="18" name="introduction audio">
            <a:hlinkClick r:id="" action="ppaction://media"/>
            <a:extLst>
              <a:ext uri="{FF2B5EF4-FFF2-40B4-BE49-F238E27FC236}">
                <a16:creationId xmlns:a16="http://schemas.microsoft.com/office/drawing/2014/main" id="{26DC92D9-8847-44F9-B5F9-DFA8E50FB46F}"/>
              </a:ext>
            </a:extLst>
          </p:cNvPr>
          <p:cNvPicPr>
            <a:picLocks noChangeAspect="1"/>
          </p:cNvPicPr>
          <p:nvPr>
            <a:audioFile r:link="rId6"/>
            <p:extLst>
              <p:ext uri="{DAA4B4D4-6D71-4841-9C94-3DE7FCFB9230}">
                <p14:media xmlns:p14="http://schemas.microsoft.com/office/powerpoint/2010/main" r:embed="rId5"/>
              </p:ext>
            </p:extLst>
          </p:nvPr>
        </p:nvPicPr>
        <p:blipFill>
          <a:blip r:embed="rId21"/>
          <a:stretch>
            <a:fillRect/>
          </a:stretch>
        </p:blipFill>
        <p:spPr>
          <a:xfrm>
            <a:off x="8690323" y="5560188"/>
            <a:ext cx="1053659" cy="1007457"/>
          </a:xfrm>
          <a:prstGeom prst="rect">
            <a:avLst/>
          </a:prstGeom>
        </p:spPr>
      </p:pic>
      <p:pic>
        <p:nvPicPr>
          <p:cNvPr id="19" name="Purpose audio">
            <a:hlinkClick r:id="" action="ppaction://media"/>
            <a:extLst>
              <a:ext uri="{FF2B5EF4-FFF2-40B4-BE49-F238E27FC236}">
                <a16:creationId xmlns:a16="http://schemas.microsoft.com/office/drawing/2014/main" id="{074444DB-8853-4516-A920-E4346D1D065C}"/>
              </a:ext>
            </a:extLst>
          </p:cNvPr>
          <p:cNvPicPr>
            <a:picLocks noChangeAspect="1"/>
          </p:cNvPicPr>
          <p:nvPr>
            <a:audioFile r:link="rId8"/>
            <p:extLst>
              <p:ext uri="{DAA4B4D4-6D71-4841-9C94-3DE7FCFB9230}">
                <p14:media xmlns:p14="http://schemas.microsoft.com/office/powerpoint/2010/main" r:embed="rId7"/>
              </p:ext>
            </p:extLst>
          </p:nvPr>
        </p:nvPicPr>
        <p:blipFill>
          <a:blip r:embed="rId21"/>
          <a:stretch>
            <a:fillRect/>
          </a:stretch>
        </p:blipFill>
        <p:spPr>
          <a:xfrm>
            <a:off x="8690323" y="14569434"/>
            <a:ext cx="1053659" cy="961256"/>
          </a:xfrm>
          <a:prstGeom prst="rect">
            <a:avLst/>
          </a:prstGeom>
        </p:spPr>
      </p:pic>
      <p:pic>
        <p:nvPicPr>
          <p:cNvPr id="20" name="result summary audio">
            <a:hlinkClick r:id="" action="ppaction://media"/>
            <a:extLst>
              <a:ext uri="{FF2B5EF4-FFF2-40B4-BE49-F238E27FC236}">
                <a16:creationId xmlns:a16="http://schemas.microsoft.com/office/drawing/2014/main" id="{F0231FC8-024C-4040-BAD8-86808C943806}"/>
              </a:ext>
            </a:extLst>
          </p:cNvPr>
          <p:cNvPicPr>
            <a:picLocks noChangeAspect="1"/>
          </p:cNvPicPr>
          <p:nvPr>
            <a:audioFile r:link="rId10"/>
            <p:extLst>
              <p:ext uri="{DAA4B4D4-6D71-4841-9C94-3DE7FCFB9230}">
                <p14:media xmlns:p14="http://schemas.microsoft.com/office/powerpoint/2010/main" r:embed="rId9"/>
              </p:ext>
            </p:extLst>
          </p:nvPr>
        </p:nvPicPr>
        <p:blipFill>
          <a:blip r:embed="rId21"/>
          <a:stretch>
            <a:fillRect/>
          </a:stretch>
        </p:blipFill>
        <p:spPr>
          <a:xfrm>
            <a:off x="30725686" y="27742336"/>
            <a:ext cx="1226505" cy="1143797"/>
          </a:xfrm>
          <a:prstGeom prst="rect">
            <a:avLst/>
          </a:prstGeom>
        </p:spPr>
      </p:pic>
      <p:pic>
        <p:nvPicPr>
          <p:cNvPr id="8" name="communication">
            <a:hlinkClick r:id="" action="ppaction://media"/>
            <a:extLst>
              <a:ext uri="{FF2B5EF4-FFF2-40B4-BE49-F238E27FC236}">
                <a16:creationId xmlns:a16="http://schemas.microsoft.com/office/drawing/2014/main" id="{952E7155-AC82-4737-9B4A-FE5103508242}"/>
              </a:ext>
            </a:extLst>
          </p:cNvPr>
          <p:cNvPicPr>
            <a:picLocks noChangeAspect="1"/>
          </p:cNvPicPr>
          <p:nvPr>
            <a:audioFile r:link="rId12"/>
            <p:extLst>
              <p:ext uri="{DAA4B4D4-6D71-4841-9C94-3DE7FCFB9230}">
                <p14:media xmlns:p14="http://schemas.microsoft.com/office/powerpoint/2010/main" r:embed="rId11"/>
              </p:ext>
            </p:extLst>
          </p:nvPr>
        </p:nvPicPr>
        <p:blipFill>
          <a:blip r:embed="rId27"/>
          <a:stretch>
            <a:fillRect/>
          </a:stretch>
        </p:blipFill>
        <p:spPr>
          <a:xfrm>
            <a:off x="41267032" y="18293455"/>
            <a:ext cx="951617" cy="1044020"/>
          </a:xfrm>
          <a:prstGeom prst="rect">
            <a:avLst/>
          </a:prstGeom>
        </p:spPr>
      </p:pic>
      <p:pic>
        <p:nvPicPr>
          <p:cNvPr id="2695" name="Voice 001">
            <a:hlinkClick r:id="" action="ppaction://media"/>
            <a:extLst>
              <a:ext uri="{FF2B5EF4-FFF2-40B4-BE49-F238E27FC236}">
                <a16:creationId xmlns:a16="http://schemas.microsoft.com/office/drawing/2014/main" id="{A7DBF1E0-BE91-4DFA-824A-370802CCD35E}"/>
              </a:ext>
            </a:extLst>
          </p:cNvPr>
          <p:cNvPicPr>
            <a:picLocks noChangeAspect="1"/>
          </p:cNvPicPr>
          <p:nvPr>
            <a:audioFile r:link="rId14"/>
            <p:extLst>
              <p:ext uri="{DAA4B4D4-6D71-4841-9C94-3DE7FCFB9230}">
                <p14:media xmlns:p14="http://schemas.microsoft.com/office/powerpoint/2010/main" r:embed="rId13"/>
              </p:ext>
            </p:extLst>
          </p:nvPr>
        </p:nvPicPr>
        <p:blipFill>
          <a:blip r:embed="rId21"/>
          <a:stretch>
            <a:fillRect/>
          </a:stretch>
        </p:blipFill>
        <p:spPr>
          <a:xfrm>
            <a:off x="9077259" y="847657"/>
            <a:ext cx="1134510" cy="1019007"/>
          </a:xfrm>
          <a:prstGeom prst="rect">
            <a:avLst/>
          </a:prstGeom>
        </p:spPr>
      </p:pic>
      <p:pic>
        <p:nvPicPr>
          <p:cNvPr id="24" name="Voice 002">
            <a:hlinkClick r:id="" action="ppaction://media"/>
            <a:extLst>
              <a:ext uri="{FF2B5EF4-FFF2-40B4-BE49-F238E27FC236}">
                <a16:creationId xmlns:a16="http://schemas.microsoft.com/office/drawing/2014/main" id="{5BDFEAF1-8758-4D7B-BFC3-ACE158115E63}"/>
              </a:ext>
            </a:extLst>
          </p:cNvPr>
          <p:cNvPicPr>
            <a:picLocks noChangeAspect="1"/>
          </p:cNvPicPr>
          <p:nvPr>
            <a:audioFile r:link="rId16"/>
            <p:extLst>
              <p:ext uri="{DAA4B4D4-6D71-4841-9C94-3DE7FCFB9230}">
                <p14:media xmlns:p14="http://schemas.microsoft.com/office/powerpoint/2010/main" r:embed="rId15"/>
              </p:ext>
            </p:extLst>
          </p:nvPr>
        </p:nvPicPr>
        <p:blipFill>
          <a:blip r:embed="rId21"/>
          <a:stretch>
            <a:fillRect/>
          </a:stretch>
        </p:blipFill>
        <p:spPr>
          <a:xfrm>
            <a:off x="29580068" y="5050684"/>
            <a:ext cx="1134511" cy="1019007"/>
          </a:xfrm>
          <a:prstGeom prst="rect">
            <a:avLst/>
          </a:prstGeom>
        </p:spPr>
      </p:pic>
      <p:sp>
        <p:nvSpPr>
          <p:cNvPr id="27" name="Text Box 11"/>
          <p:cNvSpPr txBox="1">
            <a:spLocks noChangeArrowheads="1"/>
          </p:cNvSpPr>
          <p:nvPr/>
        </p:nvSpPr>
        <p:spPr bwMode="auto">
          <a:xfrm>
            <a:off x="22381963" y="15420648"/>
            <a:ext cx="9647050" cy="69362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nchor="t">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2600" dirty="0">
                <a:solidFill>
                  <a:srgbClr val="000000"/>
                </a:solidFill>
                <a:latin typeface="Arial"/>
                <a:cs typeface="Arial"/>
              </a:rPr>
              <a:t>Our data revealed there was little difference between rural and urban hospital responses. The mean data correlation between question 3, 11, 12, and 14 showed the relationship between provider and patient was rarely impacted by shift work in a negative way. </a:t>
            </a:r>
            <a:endParaRPr lang="en-US" sz="2600" dirty="0">
              <a:solidFill>
                <a:srgbClr val="000000"/>
              </a:solidFill>
              <a:cs typeface="Arial"/>
            </a:endParaRPr>
          </a:p>
          <a:p>
            <a:pPr>
              <a:lnSpc>
                <a:spcPct val="120000"/>
              </a:lnSpc>
              <a:spcBef>
                <a:spcPct val="50000"/>
              </a:spcBef>
            </a:pPr>
            <a:r>
              <a:rPr lang="en-US" sz="2600" dirty="0">
                <a:solidFill>
                  <a:srgbClr val="000000"/>
                </a:solidFill>
                <a:latin typeface="Arial"/>
                <a:cs typeface="Arial"/>
              </a:rPr>
              <a:t>For question 1, all but one responded with overall satisfaction with their career choice in emergency medicine. The outlier clarified by stating they felt </a:t>
            </a:r>
            <a:r>
              <a:rPr lang="en-US" sz="2600" b="1" dirty="0">
                <a:solidFill>
                  <a:srgbClr val="000000"/>
                </a:solidFill>
                <a:latin typeface="Arial"/>
                <a:cs typeface="Arial"/>
              </a:rPr>
              <a:t>shift work negatively impacted long term to professional burnout and fatigue</a:t>
            </a:r>
            <a:r>
              <a:rPr lang="en-US" sz="2600" dirty="0">
                <a:solidFill>
                  <a:srgbClr val="000000"/>
                </a:solidFill>
                <a:latin typeface="Arial"/>
                <a:cs typeface="Arial"/>
              </a:rPr>
              <a:t>. </a:t>
            </a:r>
          </a:p>
          <a:p>
            <a:pPr>
              <a:lnSpc>
                <a:spcPct val="120000"/>
              </a:lnSpc>
              <a:spcBef>
                <a:spcPct val="50000"/>
              </a:spcBef>
            </a:pPr>
            <a:r>
              <a:rPr lang="en-US" sz="2600" dirty="0">
                <a:solidFill>
                  <a:srgbClr val="000000"/>
                </a:solidFill>
                <a:latin typeface="Arial"/>
                <a:cs typeface="Arial"/>
              </a:rPr>
              <a:t>Question 3 revealed a disconnection between rural and urban hospitals in the mean data. </a:t>
            </a:r>
            <a:r>
              <a:rPr lang="en-US" sz="2600" b="1" dirty="0">
                <a:solidFill>
                  <a:srgbClr val="000000"/>
                </a:solidFill>
                <a:latin typeface="Arial"/>
                <a:cs typeface="Arial"/>
              </a:rPr>
              <a:t>Rural responses were not as positive as urban responses about adequate staffing</a:t>
            </a:r>
            <a:r>
              <a:rPr lang="en-US" sz="2600" dirty="0">
                <a:solidFill>
                  <a:srgbClr val="000000"/>
                </a:solidFill>
                <a:latin typeface="Arial"/>
                <a:cs typeface="Arial"/>
              </a:rPr>
              <a:t>. </a:t>
            </a:r>
            <a:endParaRPr lang="en-US" sz="2600" dirty="0">
              <a:solidFill>
                <a:srgbClr val="000000"/>
              </a:solidFill>
              <a:cs typeface="Arial"/>
            </a:endParaRPr>
          </a:p>
          <a:p>
            <a:pPr>
              <a:lnSpc>
                <a:spcPct val="120000"/>
              </a:lnSpc>
              <a:spcBef>
                <a:spcPct val="50000"/>
              </a:spcBef>
            </a:pPr>
            <a:endParaRPr lang="en-US" sz="2600" dirty="0">
              <a:solidFill>
                <a:srgbClr val="000000"/>
              </a:solidFill>
              <a:cs typeface="Arial"/>
            </a:endParaRPr>
          </a:p>
        </p:txBody>
      </p:sp>
      <p:graphicFrame>
        <p:nvGraphicFramePr>
          <p:cNvPr id="42" name="Content Placeholder 7">
            <a:extLst>
              <a:ext uri="{FF2B5EF4-FFF2-40B4-BE49-F238E27FC236}">
                <a16:creationId xmlns:a16="http://schemas.microsoft.com/office/drawing/2014/main" id="{35CBA528-86EF-4940-A720-0B46DE4AB08F}"/>
              </a:ext>
            </a:extLst>
          </p:cNvPr>
          <p:cNvGraphicFramePr>
            <a:graphicFrameLocks/>
          </p:cNvGraphicFramePr>
          <p:nvPr>
            <p:extLst>
              <p:ext uri="{D42A27DB-BD31-4B8C-83A1-F6EECF244321}">
                <p14:modId xmlns:p14="http://schemas.microsoft.com/office/powerpoint/2010/main" val="2198011172"/>
              </p:ext>
            </p:extLst>
          </p:nvPr>
        </p:nvGraphicFramePr>
        <p:xfrm>
          <a:off x="22297569" y="21341561"/>
          <a:ext cx="10515600" cy="6329363"/>
        </p:xfrm>
        <a:graphic>
          <a:graphicData uri="http://schemas.openxmlformats.org/drawingml/2006/chart">
            <c:chart xmlns:c="http://schemas.openxmlformats.org/drawingml/2006/chart" xmlns:r="http://schemas.openxmlformats.org/officeDocument/2006/relationships" r:id="rId2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58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08544" fill="hold"/>
                                        <p:tgtEl>
                                          <p:spTgt spid="2"/>
                                        </p:tgtEl>
                                      </p:cBhvr>
                                    </p:cmd>
                                  </p:childTnLst>
                                </p:cTn>
                              </p:par>
                            </p:childTnLst>
                          </p:cTn>
                        </p:par>
                      </p:childTnLst>
                    </p:cTn>
                  </p:par>
                </p:childTnLst>
              </p:cTn>
              <p:nextCondLst>
                <p:cond evt="onClick" delay="0">
                  <p:tgtEl>
                    <p:spTgt spid="2"/>
                  </p:tgtEl>
                </p:cond>
              </p:nextCondLst>
            </p:seq>
            <p:audio>
              <p:cMediaNode>
                <p:cTn id="12" fill="hold" display="0">
                  <p:stCondLst>
                    <p:cond delay="indefinite"/>
                  </p:stCondLst>
                  <p:endCondLst>
                    <p:cond evt="onStopAudio" delay="0">
                      <p:tgtEl>
                        <p:sldTgt/>
                      </p:tgtEl>
                    </p:cond>
                  </p:endCondLst>
                </p:cTn>
                <p:tgtEl>
                  <p:spTgt spid="2"/>
                </p:tgtEl>
              </p:cMediaNode>
            </p:audio>
            <p:seq concurrent="1" nextAc="seek">
              <p:cTn id="13" restart="whenNotActive" fill="hold" evtFilter="cancelBubble" nodeType="interactiveSeq">
                <p:stCondLst>
                  <p:cond evt="onClick" delay="0">
                    <p:tgtEl>
                      <p:spTgt spid="4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86256" fill="hold"/>
                                        <p:tgtEl>
                                          <p:spTgt spid="44"/>
                                        </p:tgtEl>
                                      </p:cBhvr>
                                    </p:cmd>
                                  </p:childTnLst>
                                </p:cTn>
                              </p:par>
                            </p:childTnLst>
                          </p:cTn>
                        </p:par>
                      </p:childTnLst>
                    </p:cTn>
                  </p:par>
                </p:childTnLst>
              </p:cTn>
              <p:nextCondLst>
                <p:cond evt="onClick" delay="0">
                  <p:tgtEl>
                    <p:spTgt spid="44"/>
                  </p:tgtEl>
                </p:cond>
              </p:nextCondLst>
            </p:seq>
            <p:audio>
              <p:cMediaNode>
                <p:cTn id="18" fill="hold" display="0">
                  <p:stCondLst>
                    <p:cond delay="indefinite"/>
                  </p:stCondLst>
                  <p:endCondLst>
                    <p:cond evt="onStopAudio" delay="0">
                      <p:tgtEl>
                        <p:sldTgt/>
                      </p:tgtEl>
                    </p:cond>
                  </p:endCondLst>
                </p:cTn>
                <p:tgtEl>
                  <p:spTgt spid="44"/>
                </p:tgtEl>
              </p:cMediaNode>
            </p:audio>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50346" fill="hold"/>
                                        <p:tgtEl>
                                          <p:spTgt spid="18"/>
                                        </p:tgtEl>
                                      </p:cBhvr>
                                    </p:cmd>
                                  </p:childTnLst>
                                </p:cTn>
                              </p:par>
                            </p:childTnLst>
                          </p:cTn>
                        </p:par>
                      </p:childTnLst>
                    </p:cTn>
                  </p:par>
                </p:childTnLst>
              </p:cTn>
              <p:nextCondLst>
                <p:cond evt="onClick" delay="0">
                  <p:tgtEl>
                    <p:spTgt spid="18"/>
                  </p:tgtEl>
                </p:cond>
              </p:nextCondLst>
            </p:seq>
            <p:audio>
              <p:cMediaNode>
                <p:cTn id="24" fill="hold" display="0">
                  <p:stCondLst>
                    <p:cond delay="indefinite"/>
                  </p:stCondLst>
                  <p:endCondLst>
                    <p:cond evt="onStopAudio" delay="0">
                      <p:tgtEl>
                        <p:sldTgt/>
                      </p:tgtEl>
                    </p:cond>
                  </p:endCondLst>
                </p:cTn>
                <p:tgtEl>
                  <p:spTgt spid="18"/>
                </p:tgtEl>
              </p:cMediaNode>
            </p:audio>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27519" fill="hold"/>
                                        <p:tgtEl>
                                          <p:spTgt spid="19"/>
                                        </p:tgtEl>
                                      </p:cBhvr>
                                    </p:cmd>
                                  </p:childTnLst>
                                </p:cTn>
                              </p:par>
                            </p:childTnLst>
                          </p:cTn>
                        </p:par>
                      </p:childTnLst>
                    </p:cTn>
                  </p:par>
                </p:childTnLst>
              </p:cTn>
              <p:nextCondLst>
                <p:cond evt="onClick" delay="0">
                  <p:tgtEl>
                    <p:spTgt spid="19"/>
                  </p:tgtEl>
                </p:cond>
              </p:nextCondLst>
            </p:seq>
            <p:audio>
              <p:cMediaNode>
                <p:cTn id="30" fill="hold" display="0">
                  <p:stCondLst>
                    <p:cond delay="indefinite"/>
                  </p:stCondLst>
                  <p:endCondLst>
                    <p:cond evt="onStopAudio" delay="0">
                      <p:tgtEl>
                        <p:sldTgt/>
                      </p:tgtEl>
                    </p:cond>
                  </p:endCondLst>
                </p:cTn>
                <p:tgtEl>
                  <p:spTgt spid="19"/>
                </p:tgtEl>
              </p:cMediaNode>
            </p:audio>
            <p:seq concurrent="1" nextAc="seek">
              <p:cTn id="31" restart="whenNotActive" fill="hold" evtFilter="cancelBubble" nodeType="interactiveSeq">
                <p:stCondLst>
                  <p:cond evt="onClick" delay="0">
                    <p:tgtEl>
                      <p:spTgt spid="20"/>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34527" fill="hold"/>
                                        <p:tgtEl>
                                          <p:spTgt spid="20"/>
                                        </p:tgtEl>
                                      </p:cBhvr>
                                    </p:cmd>
                                  </p:childTnLst>
                                </p:cTn>
                              </p:par>
                            </p:childTnLst>
                          </p:cTn>
                        </p:par>
                      </p:childTnLst>
                    </p:cTn>
                  </p:par>
                </p:childTnLst>
              </p:cTn>
              <p:nextCondLst>
                <p:cond evt="onClick" delay="0">
                  <p:tgtEl>
                    <p:spTgt spid="20"/>
                  </p:tgtEl>
                </p:cond>
              </p:nextCondLst>
            </p:seq>
            <p:audio>
              <p:cMediaNode>
                <p:cTn id="36" fill="hold" display="0">
                  <p:stCondLst>
                    <p:cond delay="indefinite"/>
                  </p:stCondLst>
                  <p:endCondLst>
                    <p:cond evt="onStopAudio" delay="0">
                      <p:tgtEl>
                        <p:sldTgt/>
                      </p:tgtEl>
                    </p:cond>
                  </p:endCondLst>
                </p:cTn>
                <p:tgtEl>
                  <p:spTgt spid="20"/>
                </p:tgtEl>
              </p:cMediaNode>
            </p:audio>
            <p:audio>
              <p:cMediaNode vol="80000">
                <p:cTn id="37" fill="hold" display="0">
                  <p:stCondLst>
                    <p:cond delay="indefinite"/>
                  </p:stCondLst>
                  <p:endCondLst>
                    <p:cond evt="onStopAudio" delay="0">
                      <p:tgtEl>
                        <p:sldTgt/>
                      </p:tgtEl>
                    </p:cond>
                  </p:endCondLst>
                </p:cTn>
                <p:tgtEl>
                  <p:spTgt spid="8"/>
                </p:tgtEl>
              </p:cMediaNode>
            </p:audio>
            <p:seq concurrent="1" nextAc="seek">
              <p:cTn id="38" restart="whenNotActive" fill="hold" evtFilter="cancelBubble" nodeType="interactiveSeq">
                <p:stCondLst>
                  <p:cond evt="onClick" delay="0">
                    <p:tgtEl>
                      <p:spTgt spid="2695"/>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 fill="hold"/>
                                        <p:tgtEl>
                                          <p:spTgt spid="2695"/>
                                        </p:tgtEl>
                                      </p:cBhvr>
                                    </p:cmd>
                                  </p:childTnLst>
                                </p:cTn>
                              </p:par>
                            </p:childTnLst>
                          </p:cTn>
                        </p:par>
                      </p:childTnLst>
                    </p:cTn>
                  </p:par>
                </p:childTnLst>
              </p:cTn>
              <p:nextCondLst>
                <p:cond evt="onClick" delay="0">
                  <p:tgtEl>
                    <p:spTgt spid="2695"/>
                  </p:tgtEl>
                </p:cond>
              </p:nextCondLst>
            </p:seq>
            <p:audio>
              <p:cMediaNode>
                <p:cTn id="43" fill="hold" display="0">
                  <p:stCondLst>
                    <p:cond delay="indefinite"/>
                  </p:stCondLst>
                  <p:endCondLst>
                    <p:cond evt="onStopAudio" delay="0">
                      <p:tgtEl>
                        <p:sldTgt/>
                      </p:tgtEl>
                    </p:cond>
                  </p:endCondLst>
                </p:cTn>
                <p:tgtEl>
                  <p:spTgt spid="2695"/>
                </p:tgtEl>
              </p:cMediaNode>
            </p:audio>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 fill="hold"/>
                                        <p:tgtEl>
                                          <p:spTgt spid="24"/>
                                        </p:tgtEl>
                                      </p:cBhvr>
                                    </p:cmd>
                                  </p:childTnLst>
                                </p:cTn>
                              </p:par>
                            </p:childTnLst>
                          </p:cTn>
                        </p:par>
                      </p:childTnLst>
                    </p:cTn>
                  </p:par>
                </p:childTnLst>
              </p:cTn>
              <p:nextCondLst>
                <p:cond evt="onClick" delay="0">
                  <p:tgtEl>
                    <p:spTgt spid="24"/>
                  </p:tgtEl>
                </p:cond>
              </p:nextCondLst>
            </p:seq>
            <p:audio>
              <p:cMediaNode>
                <p:cTn id="49" fill="hold" display="0">
                  <p:stCondLst>
                    <p:cond delay="indefinite"/>
                  </p:stCondLst>
                  <p:endCondLst>
                    <p:cond evt="onStopAudio" delay="0">
                      <p:tgtEl>
                        <p:sldTgt/>
                      </p:tgtEl>
                    </p:cond>
                  </p:endCondLst>
                </p:cTn>
                <p:tgtEl>
                  <p:spTgt spid="24"/>
                </p:tgtEl>
              </p:cMediaNode>
            </p:audio>
          </p:childTnLst>
        </p:cTn>
      </p:par>
    </p:tnLst>
  </p:timing>
</p:sld>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TotalTime>
  <Words>1693</Words>
  <Application>Microsoft Macintosh PowerPoint</Application>
  <PresentationFormat>Custom</PresentationFormat>
  <Paragraphs>164</Paragraphs>
  <Slides>1</Slides>
  <Notes>0</Notes>
  <HiddenSlides>0</HiddenSlides>
  <MMClips>8</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research poster</dc:title>
  <dc:subject>Free Poster Presentation Example</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Seward, Caitlin</cp:lastModifiedBy>
  <cp:revision>2</cp:revision>
  <dcterms:created xsi:type="dcterms:W3CDTF">2004-07-27T19:46:06Z</dcterms:created>
  <dcterms:modified xsi:type="dcterms:W3CDTF">2021-04-19T19:48:43Z</dcterms:modified>
  <cp:category>scientific poster PowerPoint</cp:category>
</cp:coreProperties>
</file>