
<file path=[Content_Types].xml><?xml version="1.0" encoding="utf-8"?>
<Types xmlns="http://schemas.openxmlformats.org/package/2006/content-types">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
  </p:notesMasterIdLst>
  <p:sldIdLst>
    <p:sldId id="256" r:id="rId2"/>
  </p:sldIdLst>
  <p:sldSz cx="43891200" cy="32918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 roundtripDataSignature="AMtx7mhAS29rmf6EO+OWnrwOnN9ymMSo+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D9D14C-EBFD-4A23-9C55-2E86DC42B9DB}">
  <a:tblStyle styleId="{29D9D14C-EBFD-4A23-9C55-2E86DC42B9DB}"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26" d="100"/>
          <a:sy n="26" d="100"/>
        </p:scale>
        <p:origin x="1338" y="192"/>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customschemas.google.com/relationships/presentationmetadata" Target="metadata"/><Relationship Id="rId3"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11" Type="http://schemas.openxmlformats.org/officeDocument/2006/relationships/theme" Target="theme/theme1.xml"/><Relationship Id="rId10" Type="http://schemas.openxmlformats.org/officeDocument/2006/relationships/viewProps" Target="viewProps.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Jo</a:t>
            </a:r>
            <a:endParaRPr/>
          </a:p>
        </p:txBody>
      </p:sp>
      <p:sp>
        <p:nvSpPr>
          <p:cNvPr id="78" name="Google Shape;78;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
        <p:cNvGrpSpPr/>
        <p:nvPr/>
      </p:nvGrpSpPr>
      <p:grpSpPr>
        <a:xfrm>
          <a:off x="0" y="0"/>
          <a:ext cx="0" cy="0"/>
          <a:chOff x="0" y="0"/>
          <a:chExt cx="0" cy="0"/>
        </a:xfrm>
      </p:grpSpPr>
      <p:sp>
        <p:nvSpPr>
          <p:cNvPr id="8" name="Google Shape;8;p3"/>
          <p:cNvSpPr txBox="1">
            <a:spLocks noGrp="1"/>
          </p:cNvSpPr>
          <p:nvPr>
            <p:ph type="ctrTitle"/>
          </p:nvPr>
        </p:nvSpPr>
        <p:spPr>
          <a:xfrm>
            <a:off x="3292475" y="10226675"/>
            <a:ext cx="37306249" cy="70548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9" name="Google Shape;9;p3"/>
          <p:cNvSpPr txBox="1">
            <a:spLocks noGrp="1"/>
          </p:cNvSpPr>
          <p:nvPr>
            <p:ph type="subTitle" idx="1"/>
          </p:nvPr>
        </p:nvSpPr>
        <p:spPr>
          <a:xfrm>
            <a:off x="6583363" y="18653125"/>
            <a:ext cx="30724474" cy="8413750"/>
          </a:xfrm>
          <a:prstGeom prst="rect">
            <a:avLst/>
          </a:prstGeom>
          <a:noFill/>
          <a:ln>
            <a:noFill/>
          </a:ln>
        </p:spPr>
        <p:txBody>
          <a:bodyPr spcFirstLastPara="1" wrap="square" lIns="91425" tIns="45700" rIns="91425" bIns="45700" anchor="t" anchorCtr="0">
            <a:noAutofit/>
          </a:bodyPr>
          <a:lstStyle>
            <a:lvl1pPr marR="0" lvl="0" algn="ctr" rtl="0">
              <a:spcBef>
                <a:spcPts val="3300"/>
              </a:spcBef>
              <a:spcAft>
                <a:spcPts val="0"/>
              </a:spcAft>
              <a:buClr>
                <a:schemeClr val="dk1"/>
              </a:buClr>
              <a:buSzPts val="16500"/>
              <a:buFont typeface="Arial"/>
              <a:buNone/>
              <a:defRPr sz="16500" b="0" i="0" u="none" strike="noStrike" cap="none">
                <a:solidFill>
                  <a:schemeClr val="dk1"/>
                </a:solidFill>
                <a:latin typeface="Arial"/>
                <a:ea typeface="Arial"/>
                <a:cs typeface="Arial"/>
                <a:sym typeface="Arial"/>
              </a:defRPr>
            </a:lvl1pPr>
            <a:lvl2pPr marR="0" lvl="1" algn="ctr" rtl="0">
              <a:spcBef>
                <a:spcPts val="2880"/>
              </a:spcBef>
              <a:spcAft>
                <a:spcPts val="0"/>
              </a:spcAft>
              <a:buClr>
                <a:schemeClr val="dk1"/>
              </a:buClr>
              <a:buSzPts val="14400"/>
              <a:buFont typeface="Arial"/>
              <a:buNone/>
              <a:defRPr sz="14400" b="0" i="0" u="none" strike="noStrike" cap="none">
                <a:solidFill>
                  <a:schemeClr val="dk1"/>
                </a:solidFill>
                <a:latin typeface="Arial"/>
                <a:ea typeface="Arial"/>
                <a:cs typeface="Arial"/>
                <a:sym typeface="Arial"/>
              </a:defRPr>
            </a:lvl2pPr>
            <a:lvl3pPr marR="0" lvl="2" algn="ctr" rtl="0">
              <a:spcBef>
                <a:spcPts val="2460"/>
              </a:spcBef>
              <a:spcAft>
                <a:spcPts val="0"/>
              </a:spcAft>
              <a:buClr>
                <a:schemeClr val="dk1"/>
              </a:buClr>
              <a:buSzPts val="12300"/>
              <a:buFont typeface="Arial"/>
              <a:buNone/>
              <a:defRPr sz="12300" b="0" i="0" u="none" strike="noStrike" cap="none">
                <a:solidFill>
                  <a:schemeClr val="dk1"/>
                </a:solidFill>
                <a:latin typeface="Arial"/>
                <a:ea typeface="Arial"/>
                <a:cs typeface="Arial"/>
                <a:sym typeface="Arial"/>
              </a:defRPr>
            </a:lvl3pPr>
            <a:lvl4pPr marR="0" lvl="3"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4pPr>
            <a:lvl5pPr marR="0" lvl="4"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5pPr>
            <a:lvl6pPr marR="0" lvl="5"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6pPr>
            <a:lvl7pPr marR="0" lvl="6"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7pPr>
            <a:lvl8pPr marR="0" lvl="7"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8pPr>
            <a:lvl9pPr marR="0" lvl="8" algn="ctr" rtl="0">
              <a:spcBef>
                <a:spcPts val="2080"/>
              </a:spcBef>
              <a:spcAft>
                <a:spcPts val="0"/>
              </a:spcAft>
              <a:buClr>
                <a:schemeClr val="dk1"/>
              </a:buClr>
              <a:buSzPts val="10400"/>
              <a:buFont typeface="Arial"/>
              <a:buNone/>
              <a:defRPr sz="10400" b="0" i="0" u="none" strike="noStrike" cap="none">
                <a:solidFill>
                  <a:schemeClr val="dk1"/>
                </a:solidFill>
                <a:latin typeface="Arial"/>
                <a:ea typeface="Arial"/>
                <a:cs typeface="Arial"/>
                <a:sym typeface="Arial"/>
              </a:defRPr>
            </a:lvl9pPr>
          </a:lstStyle>
          <a:p>
            <a:endParaRPr/>
          </a:p>
        </p:txBody>
      </p:sp>
      <p:sp>
        <p:nvSpPr>
          <p:cNvPr id="10" name="Google Shape;10;p3"/>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11" name="Google Shape;11;p3"/>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12" name="Google Shape;12;p3"/>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4"/>
        <p:cNvGrpSpPr/>
        <p:nvPr/>
      </p:nvGrpSpPr>
      <p:grpSpPr>
        <a:xfrm>
          <a:off x="0" y="0"/>
          <a:ext cx="0" cy="0"/>
          <a:chOff x="0" y="0"/>
          <a:chExt cx="0" cy="0"/>
        </a:xfrm>
      </p:grpSpPr>
      <p:sp>
        <p:nvSpPr>
          <p:cNvPr id="65" name="Google Shape;65;p12"/>
          <p:cNvSpPr txBox="1">
            <a:spLocks noGrp="1"/>
          </p:cNvSpPr>
          <p:nvPr>
            <p:ph type="title"/>
          </p:nvPr>
        </p:nvSpPr>
        <p:spPr>
          <a:xfrm>
            <a:off x="2195513" y="1319213"/>
            <a:ext cx="39501763" cy="5486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66" name="Google Shape;66;p12"/>
          <p:cNvSpPr txBox="1">
            <a:spLocks noGrp="1"/>
          </p:cNvSpPr>
          <p:nvPr>
            <p:ph type="body" idx="1"/>
          </p:nvPr>
        </p:nvSpPr>
        <p:spPr>
          <a:xfrm rot="5400000">
            <a:off x="11083925" y="-1206500"/>
            <a:ext cx="21724937" cy="39501763"/>
          </a:xfrm>
          <a:prstGeom prst="rect">
            <a:avLst/>
          </a:prstGeom>
          <a:noFill/>
          <a:ln>
            <a:noFill/>
          </a:ln>
        </p:spPr>
        <p:txBody>
          <a:bodyPr spcFirstLastPara="1" wrap="square" lIns="91425" tIns="45700" rIns="91425" bIns="45700" anchor="t" anchorCtr="0">
            <a:noAutofit/>
          </a:bodyPr>
          <a:lstStyle>
            <a:lvl1pPr marL="457200" marR="0" lvl="0" indent="-1276350" algn="l" rtl="0">
              <a:spcBef>
                <a:spcPts val="3300"/>
              </a:spcBef>
              <a:spcAft>
                <a:spcPts val="0"/>
              </a:spcAft>
              <a:buClr>
                <a:schemeClr val="dk1"/>
              </a:buClr>
              <a:buSzPts val="16500"/>
              <a:buFont typeface="Arial"/>
              <a:buChar char="•"/>
              <a:defRPr sz="16500" b="0" i="0" u="none" strike="noStrike" cap="none">
                <a:solidFill>
                  <a:schemeClr val="dk1"/>
                </a:solidFill>
                <a:latin typeface="Arial"/>
                <a:ea typeface="Arial"/>
                <a:cs typeface="Arial"/>
                <a:sym typeface="Arial"/>
              </a:defRPr>
            </a:lvl1pPr>
            <a:lvl2pPr marL="914400" marR="0" lvl="1" indent="-1143000" algn="l" rtl="0">
              <a:spcBef>
                <a:spcPts val="2880"/>
              </a:spcBef>
              <a:spcAft>
                <a:spcPts val="0"/>
              </a:spcAft>
              <a:buClr>
                <a:schemeClr val="dk1"/>
              </a:buClr>
              <a:buSzPts val="14400"/>
              <a:buFont typeface="Arial"/>
              <a:buChar char="–"/>
              <a:defRPr sz="14400" b="0" i="0" u="none" strike="noStrike" cap="none">
                <a:solidFill>
                  <a:schemeClr val="dk1"/>
                </a:solidFill>
                <a:latin typeface="Arial"/>
                <a:ea typeface="Arial"/>
                <a:cs typeface="Arial"/>
                <a:sym typeface="Arial"/>
              </a:defRPr>
            </a:lvl2pPr>
            <a:lvl3pPr marL="1371600" marR="0" lvl="2" indent="-1009650" algn="l" rtl="0">
              <a:spcBef>
                <a:spcPts val="2460"/>
              </a:spcBef>
              <a:spcAft>
                <a:spcPts val="0"/>
              </a:spcAft>
              <a:buClr>
                <a:schemeClr val="dk1"/>
              </a:buClr>
              <a:buSzPts val="12300"/>
              <a:buFont typeface="Arial"/>
              <a:buChar char="•"/>
              <a:defRPr sz="12300" b="0" i="0" u="none" strike="noStrike" cap="none">
                <a:solidFill>
                  <a:schemeClr val="dk1"/>
                </a:solidFill>
                <a:latin typeface="Arial"/>
                <a:ea typeface="Arial"/>
                <a:cs typeface="Arial"/>
                <a:sym typeface="Arial"/>
              </a:defRPr>
            </a:lvl3pPr>
            <a:lvl4pPr marL="1828800" marR="0" lvl="3"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4pPr>
            <a:lvl5pPr marL="2286000" marR="0" lvl="4"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5pPr>
            <a:lvl6pPr marL="2743200" marR="0" lvl="5"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6pPr>
            <a:lvl7pPr marL="3200400" marR="0" lvl="6"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7pPr>
            <a:lvl8pPr marL="3657600" marR="0" lvl="7"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8pPr>
            <a:lvl9pPr marL="4114800" marR="0" lvl="8"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9pPr>
          </a:lstStyle>
          <a:p>
            <a:endParaRPr/>
          </a:p>
        </p:txBody>
      </p:sp>
      <p:sp>
        <p:nvSpPr>
          <p:cNvPr id="67" name="Google Shape;67;p12"/>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68" name="Google Shape;68;p12"/>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69" name="Google Shape;69;p12"/>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0"/>
        <p:cNvGrpSpPr/>
        <p:nvPr/>
      </p:nvGrpSpPr>
      <p:grpSpPr>
        <a:xfrm>
          <a:off x="0" y="0"/>
          <a:ext cx="0" cy="0"/>
          <a:chOff x="0" y="0"/>
          <a:chExt cx="0" cy="0"/>
        </a:xfrm>
      </p:grpSpPr>
      <p:sp>
        <p:nvSpPr>
          <p:cNvPr id="71" name="Google Shape;71;p13"/>
          <p:cNvSpPr txBox="1">
            <a:spLocks noGrp="1"/>
          </p:cNvSpPr>
          <p:nvPr>
            <p:ph type="title"/>
          </p:nvPr>
        </p:nvSpPr>
        <p:spPr>
          <a:xfrm rot="5400000">
            <a:off x="22716331" y="10425907"/>
            <a:ext cx="28087638" cy="9874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72" name="Google Shape;72;p13"/>
          <p:cNvSpPr txBox="1">
            <a:spLocks noGrp="1"/>
          </p:cNvSpPr>
          <p:nvPr>
            <p:ph type="body" idx="1"/>
          </p:nvPr>
        </p:nvSpPr>
        <p:spPr>
          <a:xfrm rot="5400000">
            <a:off x="2889251" y="625476"/>
            <a:ext cx="28087638" cy="29475111"/>
          </a:xfrm>
          <a:prstGeom prst="rect">
            <a:avLst/>
          </a:prstGeom>
          <a:noFill/>
          <a:ln>
            <a:noFill/>
          </a:ln>
        </p:spPr>
        <p:txBody>
          <a:bodyPr spcFirstLastPara="1" wrap="square" lIns="91425" tIns="45700" rIns="91425" bIns="45700" anchor="t" anchorCtr="0">
            <a:noAutofit/>
          </a:bodyPr>
          <a:lstStyle>
            <a:lvl1pPr marL="457200" marR="0" lvl="0" indent="-1276350" algn="l" rtl="0">
              <a:spcBef>
                <a:spcPts val="3300"/>
              </a:spcBef>
              <a:spcAft>
                <a:spcPts val="0"/>
              </a:spcAft>
              <a:buClr>
                <a:schemeClr val="dk1"/>
              </a:buClr>
              <a:buSzPts val="16500"/>
              <a:buFont typeface="Arial"/>
              <a:buChar char="•"/>
              <a:defRPr sz="16500" b="0" i="0" u="none" strike="noStrike" cap="none">
                <a:solidFill>
                  <a:schemeClr val="dk1"/>
                </a:solidFill>
                <a:latin typeface="Arial"/>
                <a:ea typeface="Arial"/>
                <a:cs typeface="Arial"/>
                <a:sym typeface="Arial"/>
              </a:defRPr>
            </a:lvl1pPr>
            <a:lvl2pPr marL="914400" marR="0" lvl="1" indent="-1143000" algn="l" rtl="0">
              <a:spcBef>
                <a:spcPts val="2880"/>
              </a:spcBef>
              <a:spcAft>
                <a:spcPts val="0"/>
              </a:spcAft>
              <a:buClr>
                <a:schemeClr val="dk1"/>
              </a:buClr>
              <a:buSzPts val="14400"/>
              <a:buFont typeface="Arial"/>
              <a:buChar char="–"/>
              <a:defRPr sz="14400" b="0" i="0" u="none" strike="noStrike" cap="none">
                <a:solidFill>
                  <a:schemeClr val="dk1"/>
                </a:solidFill>
                <a:latin typeface="Arial"/>
                <a:ea typeface="Arial"/>
                <a:cs typeface="Arial"/>
                <a:sym typeface="Arial"/>
              </a:defRPr>
            </a:lvl2pPr>
            <a:lvl3pPr marL="1371600" marR="0" lvl="2" indent="-1009650" algn="l" rtl="0">
              <a:spcBef>
                <a:spcPts val="2460"/>
              </a:spcBef>
              <a:spcAft>
                <a:spcPts val="0"/>
              </a:spcAft>
              <a:buClr>
                <a:schemeClr val="dk1"/>
              </a:buClr>
              <a:buSzPts val="12300"/>
              <a:buFont typeface="Arial"/>
              <a:buChar char="•"/>
              <a:defRPr sz="12300" b="0" i="0" u="none" strike="noStrike" cap="none">
                <a:solidFill>
                  <a:schemeClr val="dk1"/>
                </a:solidFill>
                <a:latin typeface="Arial"/>
                <a:ea typeface="Arial"/>
                <a:cs typeface="Arial"/>
                <a:sym typeface="Arial"/>
              </a:defRPr>
            </a:lvl3pPr>
            <a:lvl4pPr marL="1828800" marR="0" lvl="3"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4pPr>
            <a:lvl5pPr marL="2286000" marR="0" lvl="4"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5pPr>
            <a:lvl6pPr marL="2743200" marR="0" lvl="5"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6pPr>
            <a:lvl7pPr marL="3200400" marR="0" lvl="6"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7pPr>
            <a:lvl8pPr marL="3657600" marR="0" lvl="7"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8pPr>
            <a:lvl9pPr marL="4114800" marR="0" lvl="8"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9pPr>
          </a:lstStyle>
          <a:p>
            <a:endParaRPr/>
          </a:p>
        </p:txBody>
      </p:sp>
      <p:sp>
        <p:nvSpPr>
          <p:cNvPr id="73" name="Google Shape;73;p13"/>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74" name="Google Shape;74;p13"/>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75" name="Google Shape;75;p13"/>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2195513" y="1319213"/>
            <a:ext cx="39501763" cy="5486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15" name="Google Shape;15;p4"/>
          <p:cNvSpPr txBox="1">
            <a:spLocks noGrp="1"/>
          </p:cNvSpPr>
          <p:nvPr>
            <p:ph type="body" idx="1"/>
          </p:nvPr>
        </p:nvSpPr>
        <p:spPr>
          <a:xfrm>
            <a:off x="2195513" y="7681913"/>
            <a:ext cx="39501763" cy="21724937"/>
          </a:xfrm>
          <a:prstGeom prst="rect">
            <a:avLst/>
          </a:prstGeom>
          <a:noFill/>
          <a:ln>
            <a:noFill/>
          </a:ln>
        </p:spPr>
        <p:txBody>
          <a:bodyPr spcFirstLastPara="1" wrap="square" lIns="91425" tIns="45700" rIns="91425" bIns="45700" anchor="t" anchorCtr="0">
            <a:noAutofit/>
          </a:bodyPr>
          <a:lstStyle>
            <a:lvl1pPr marL="457200" marR="0" lvl="0" indent="-1276350" algn="l" rtl="0">
              <a:spcBef>
                <a:spcPts val="3300"/>
              </a:spcBef>
              <a:spcAft>
                <a:spcPts val="0"/>
              </a:spcAft>
              <a:buClr>
                <a:schemeClr val="dk1"/>
              </a:buClr>
              <a:buSzPts val="16500"/>
              <a:buFont typeface="Arial"/>
              <a:buChar char="•"/>
              <a:defRPr sz="16500" b="0" i="0" u="none" strike="noStrike" cap="none">
                <a:solidFill>
                  <a:schemeClr val="dk1"/>
                </a:solidFill>
                <a:latin typeface="Arial"/>
                <a:ea typeface="Arial"/>
                <a:cs typeface="Arial"/>
                <a:sym typeface="Arial"/>
              </a:defRPr>
            </a:lvl1pPr>
            <a:lvl2pPr marL="914400" marR="0" lvl="1" indent="-1143000" algn="l" rtl="0">
              <a:spcBef>
                <a:spcPts val="2880"/>
              </a:spcBef>
              <a:spcAft>
                <a:spcPts val="0"/>
              </a:spcAft>
              <a:buClr>
                <a:schemeClr val="dk1"/>
              </a:buClr>
              <a:buSzPts val="14400"/>
              <a:buFont typeface="Arial"/>
              <a:buChar char="–"/>
              <a:defRPr sz="14400" b="0" i="0" u="none" strike="noStrike" cap="none">
                <a:solidFill>
                  <a:schemeClr val="dk1"/>
                </a:solidFill>
                <a:latin typeface="Arial"/>
                <a:ea typeface="Arial"/>
                <a:cs typeface="Arial"/>
                <a:sym typeface="Arial"/>
              </a:defRPr>
            </a:lvl2pPr>
            <a:lvl3pPr marL="1371600" marR="0" lvl="2" indent="-1009650" algn="l" rtl="0">
              <a:spcBef>
                <a:spcPts val="2460"/>
              </a:spcBef>
              <a:spcAft>
                <a:spcPts val="0"/>
              </a:spcAft>
              <a:buClr>
                <a:schemeClr val="dk1"/>
              </a:buClr>
              <a:buSzPts val="12300"/>
              <a:buFont typeface="Arial"/>
              <a:buChar char="•"/>
              <a:defRPr sz="12300" b="0" i="0" u="none" strike="noStrike" cap="none">
                <a:solidFill>
                  <a:schemeClr val="dk1"/>
                </a:solidFill>
                <a:latin typeface="Arial"/>
                <a:ea typeface="Arial"/>
                <a:cs typeface="Arial"/>
                <a:sym typeface="Arial"/>
              </a:defRPr>
            </a:lvl3pPr>
            <a:lvl4pPr marL="1828800" marR="0" lvl="3"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4pPr>
            <a:lvl5pPr marL="2286000" marR="0" lvl="4"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5pPr>
            <a:lvl6pPr marL="2743200" marR="0" lvl="5"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6pPr>
            <a:lvl7pPr marL="3200400" marR="0" lvl="6"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7pPr>
            <a:lvl8pPr marL="3657600" marR="0" lvl="7"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8pPr>
            <a:lvl9pPr marL="4114800" marR="0" lvl="8" indent="-889000" algn="l" rtl="0">
              <a:spcBef>
                <a:spcPts val="2080"/>
              </a:spcBef>
              <a:spcAft>
                <a:spcPts val="0"/>
              </a:spcAft>
              <a:buClr>
                <a:schemeClr val="dk1"/>
              </a:buClr>
              <a:buSzPts val="10400"/>
              <a:buFont typeface="Arial"/>
              <a:buChar char="»"/>
              <a:defRPr sz="10400" b="0" i="0" u="none" strike="noStrike" cap="none">
                <a:solidFill>
                  <a:schemeClr val="dk1"/>
                </a:solidFill>
                <a:latin typeface="Arial"/>
                <a:ea typeface="Arial"/>
                <a:cs typeface="Arial"/>
                <a:sym typeface="Arial"/>
              </a:defRPr>
            </a:lvl9pPr>
          </a:lstStyle>
          <a:p>
            <a:endParaRPr/>
          </a:p>
        </p:txBody>
      </p:sp>
      <p:sp>
        <p:nvSpPr>
          <p:cNvPr id="16" name="Google Shape;16;p4"/>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17" name="Google Shape;17;p4"/>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18" name="Google Shape;18;p4"/>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3467100" y="21153438"/>
            <a:ext cx="37307839" cy="65373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21" name="Google Shape;21;p5"/>
          <p:cNvSpPr txBox="1">
            <a:spLocks noGrp="1"/>
          </p:cNvSpPr>
          <p:nvPr>
            <p:ph type="body" idx="1"/>
          </p:nvPr>
        </p:nvSpPr>
        <p:spPr>
          <a:xfrm>
            <a:off x="3467100" y="13952538"/>
            <a:ext cx="37307839" cy="7200900"/>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rtl="0">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22" name="Google Shape;22;p5"/>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23" name="Google Shape;23;p5"/>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24" name="Google Shape;24;p5"/>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195513" y="1319213"/>
            <a:ext cx="39501763" cy="5486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27" name="Google Shape;27;p6"/>
          <p:cNvSpPr txBox="1">
            <a:spLocks noGrp="1"/>
          </p:cNvSpPr>
          <p:nvPr>
            <p:ph type="body" idx="1"/>
          </p:nvPr>
        </p:nvSpPr>
        <p:spPr>
          <a:xfrm>
            <a:off x="2195513" y="7681913"/>
            <a:ext cx="19673887" cy="21724937"/>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 name="Google Shape;28;p6"/>
          <p:cNvSpPr txBox="1">
            <a:spLocks noGrp="1"/>
          </p:cNvSpPr>
          <p:nvPr>
            <p:ph type="body" idx="2"/>
          </p:nvPr>
        </p:nvSpPr>
        <p:spPr>
          <a:xfrm>
            <a:off x="22021800" y="7681913"/>
            <a:ext cx="19675475" cy="21724937"/>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 name="Google Shape;29;p6"/>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30" name="Google Shape;30;p6"/>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31" name="Google Shape;31;p6"/>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2193925" y="1317625"/>
            <a:ext cx="39503351" cy="5486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34" name="Google Shape;34;p7"/>
          <p:cNvSpPr txBox="1">
            <a:spLocks noGrp="1"/>
          </p:cNvSpPr>
          <p:nvPr>
            <p:ph type="body" idx="1"/>
          </p:nvPr>
        </p:nvSpPr>
        <p:spPr>
          <a:xfrm>
            <a:off x="2193925" y="7369175"/>
            <a:ext cx="19392900" cy="3070225"/>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5" name="Google Shape;35;p7"/>
          <p:cNvSpPr txBox="1">
            <a:spLocks noGrp="1"/>
          </p:cNvSpPr>
          <p:nvPr>
            <p:ph type="body" idx="2"/>
          </p:nvPr>
        </p:nvSpPr>
        <p:spPr>
          <a:xfrm>
            <a:off x="2193925" y="10439400"/>
            <a:ext cx="19392900" cy="189658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6" name="Google Shape;36;p7"/>
          <p:cNvSpPr txBox="1">
            <a:spLocks noGrp="1"/>
          </p:cNvSpPr>
          <p:nvPr>
            <p:ph type="body" idx="3"/>
          </p:nvPr>
        </p:nvSpPr>
        <p:spPr>
          <a:xfrm>
            <a:off x="22296438" y="7369175"/>
            <a:ext cx="19400837" cy="3070225"/>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7" name="Google Shape;37;p7"/>
          <p:cNvSpPr txBox="1">
            <a:spLocks noGrp="1"/>
          </p:cNvSpPr>
          <p:nvPr>
            <p:ph type="body" idx="4"/>
          </p:nvPr>
        </p:nvSpPr>
        <p:spPr>
          <a:xfrm>
            <a:off x="22296438" y="10439400"/>
            <a:ext cx="19400837" cy="18965863"/>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8" name="Google Shape;38;p7"/>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40" name="Google Shape;40;p7"/>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2195513" y="1319213"/>
            <a:ext cx="39501763" cy="5486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22700" b="0"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43" name="Google Shape;43;p8"/>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44" name="Google Shape;44;p8"/>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45" name="Google Shape;45;p8"/>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9"/>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48" name="Google Shape;48;p9"/>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49" name="Google Shape;49;p9"/>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10"/>
          <p:cNvSpPr txBox="1">
            <a:spLocks noGrp="1"/>
          </p:cNvSpPr>
          <p:nvPr>
            <p:ph type="title"/>
          </p:nvPr>
        </p:nvSpPr>
        <p:spPr>
          <a:xfrm>
            <a:off x="2193925" y="1311275"/>
            <a:ext cx="14439900" cy="557688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52" name="Google Shape;52;p10"/>
          <p:cNvSpPr txBox="1">
            <a:spLocks noGrp="1"/>
          </p:cNvSpPr>
          <p:nvPr>
            <p:ph type="body" idx="1"/>
          </p:nvPr>
        </p:nvSpPr>
        <p:spPr>
          <a:xfrm>
            <a:off x="17160875" y="1311275"/>
            <a:ext cx="24536399" cy="28093989"/>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3" name="Google Shape;53;p10"/>
          <p:cNvSpPr txBox="1">
            <a:spLocks noGrp="1"/>
          </p:cNvSpPr>
          <p:nvPr>
            <p:ph type="body" idx="2"/>
          </p:nvPr>
        </p:nvSpPr>
        <p:spPr>
          <a:xfrm>
            <a:off x="2193925" y="6888163"/>
            <a:ext cx="14439900" cy="225171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4" name="Google Shape;54;p10"/>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55" name="Google Shape;55;p10"/>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56" name="Google Shape;56;p10"/>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11"/>
          <p:cNvSpPr txBox="1">
            <a:spLocks noGrp="1"/>
          </p:cNvSpPr>
          <p:nvPr>
            <p:ph type="title"/>
          </p:nvPr>
        </p:nvSpPr>
        <p:spPr>
          <a:xfrm>
            <a:off x="8602663" y="23042563"/>
            <a:ext cx="26335038" cy="272097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rtl="0">
              <a:spcBef>
                <a:spcPts val="0"/>
              </a:spcBef>
              <a:spcAft>
                <a:spcPts val="0"/>
              </a:spcAft>
              <a:buSzPts val="1400"/>
              <a:buNone/>
              <a:defRPr sz="22700" b="0" i="0" u="none" strike="noStrike" cap="none">
                <a:solidFill>
                  <a:schemeClr val="dk2"/>
                </a:solidFill>
                <a:latin typeface="Arial"/>
                <a:ea typeface="Arial"/>
                <a:cs typeface="Arial"/>
                <a:sym typeface="Arial"/>
              </a:defRPr>
            </a:lvl2pPr>
            <a:lvl3pPr marR="0" lvl="2" algn="ctr" rtl="0">
              <a:spcBef>
                <a:spcPts val="0"/>
              </a:spcBef>
              <a:spcAft>
                <a:spcPts val="0"/>
              </a:spcAft>
              <a:buSzPts val="1400"/>
              <a:buNone/>
              <a:defRPr sz="22700" b="0" i="0" u="none" strike="noStrike" cap="none">
                <a:solidFill>
                  <a:schemeClr val="dk2"/>
                </a:solidFill>
                <a:latin typeface="Arial"/>
                <a:ea typeface="Arial"/>
                <a:cs typeface="Arial"/>
                <a:sym typeface="Arial"/>
              </a:defRPr>
            </a:lvl3pPr>
            <a:lvl4pPr marR="0" lvl="3" algn="ctr" rtl="0">
              <a:spcBef>
                <a:spcPts val="0"/>
              </a:spcBef>
              <a:spcAft>
                <a:spcPts val="0"/>
              </a:spcAft>
              <a:buSzPts val="1400"/>
              <a:buNone/>
              <a:defRPr sz="22700" b="0" i="0" u="none" strike="noStrike" cap="none">
                <a:solidFill>
                  <a:schemeClr val="dk2"/>
                </a:solidFill>
                <a:latin typeface="Arial"/>
                <a:ea typeface="Arial"/>
                <a:cs typeface="Arial"/>
                <a:sym typeface="Arial"/>
              </a:defRPr>
            </a:lvl4pPr>
            <a:lvl5pPr marR="0" lvl="4" algn="ctr" rtl="0">
              <a:spcBef>
                <a:spcPts val="0"/>
              </a:spcBef>
              <a:spcAft>
                <a:spcPts val="0"/>
              </a:spcAft>
              <a:buSzPts val="1400"/>
              <a:buNone/>
              <a:defRPr sz="22700" b="0" i="0" u="none" strike="noStrike" cap="none">
                <a:solidFill>
                  <a:schemeClr val="dk2"/>
                </a:solidFill>
                <a:latin typeface="Arial"/>
                <a:ea typeface="Arial"/>
                <a:cs typeface="Arial"/>
                <a:sym typeface="Arial"/>
              </a:defRPr>
            </a:lvl5pPr>
            <a:lvl6pPr marR="0" lvl="5" algn="ctr" rtl="0">
              <a:spcBef>
                <a:spcPts val="0"/>
              </a:spcBef>
              <a:spcAft>
                <a:spcPts val="0"/>
              </a:spcAft>
              <a:buSzPts val="1400"/>
              <a:buNone/>
              <a:defRPr sz="22700" b="0" i="0" u="none" strike="noStrike" cap="none">
                <a:solidFill>
                  <a:schemeClr val="dk2"/>
                </a:solidFill>
                <a:latin typeface="Arial"/>
                <a:ea typeface="Arial"/>
                <a:cs typeface="Arial"/>
                <a:sym typeface="Arial"/>
              </a:defRPr>
            </a:lvl6pPr>
            <a:lvl7pPr marR="0" lvl="6" algn="ctr" rtl="0">
              <a:spcBef>
                <a:spcPts val="0"/>
              </a:spcBef>
              <a:spcAft>
                <a:spcPts val="0"/>
              </a:spcAft>
              <a:buSzPts val="1400"/>
              <a:buNone/>
              <a:defRPr sz="22700" b="0" i="0" u="none" strike="noStrike" cap="none">
                <a:solidFill>
                  <a:schemeClr val="dk2"/>
                </a:solidFill>
                <a:latin typeface="Arial"/>
                <a:ea typeface="Arial"/>
                <a:cs typeface="Arial"/>
                <a:sym typeface="Arial"/>
              </a:defRPr>
            </a:lvl7pPr>
            <a:lvl8pPr marR="0" lvl="7" algn="ctr" rtl="0">
              <a:spcBef>
                <a:spcPts val="0"/>
              </a:spcBef>
              <a:spcAft>
                <a:spcPts val="0"/>
              </a:spcAft>
              <a:buSzPts val="1400"/>
              <a:buNone/>
              <a:defRPr sz="22700" b="0" i="0" u="none" strike="noStrike" cap="none">
                <a:solidFill>
                  <a:schemeClr val="dk2"/>
                </a:solidFill>
                <a:latin typeface="Arial"/>
                <a:ea typeface="Arial"/>
                <a:cs typeface="Arial"/>
                <a:sym typeface="Arial"/>
              </a:defRPr>
            </a:lvl8pPr>
            <a:lvl9pPr marR="0" lvl="8" algn="ctr" rtl="0">
              <a:spcBef>
                <a:spcPts val="0"/>
              </a:spcBef>
              <a:spcAft>
                <a:spcPts val="0"/>
              </a:spcAft>
              <a:buSzPts val="1400"/>
              <a:buNone/>
              <a:defRPr sz="22700" b="0" i="0" u="none" strike="noStrike" cap="none">
                <a:solidFill>
                  <a:schemeClr val="dk2"/>
                </a:solidFill>
                <a:latin typeface="Arial"/>
                <a:ea typeface="Arial"/>
                <a:cs typeface="Arial"/>
                <a:sym typeface="Arial"/>
              </a:defRPr>
            </a:lvl9pPr>
          </a:lstStyle>
          <a:p>
            <a:endParaRPr/>
          </a:p>
        </p:txBody>
      </p:sp>
      <p:sp>
        <p:nvSpPr>
          <p:cNvPr id="59" name="Google Shape;59;p11"/>
          <p:cNvSpPr>
            <a:spLocks noGrp="1"/>
          </p:cNvSpPr>
          <p:nvPr>
            <p:ph type="pic" idx="2"/>
          </p:nvPr>
        </p:nvSpPr>
        <p:spPr>
          <a:xfrm>
            <a:off x="8602663" y="2941638"/>
            <a:ext cx="26335038" cy="19750086"/>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0" name="Google Shape;60;p11"/>
          <p:cNvSpPr txBox="1">
            <a:spLocks noGrp="1"/>
          </p:cNvSpPr>
          <p:nvPr>
            <p:ph type="body" idx="1"/>
          </p:nvPr>
        </p:nvSpPr>
        <p:spPr>
          <a:xfrm>
            <a:off x="8602663" y="25763538"/>
            <a:ext cx="26335038" cy="3862387"/>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1" name="Google Shape;61;p11"/>
          <p:cNvSpPr txBox="1">
            <a:spLocks noGrp="1"/>
          </p:cNvSpPr>
          <p:nvPr>
            <p:ph type="dt" idx="10"/>
          </p:nvPr>
        </p:nvSpPr>
        <p:spPr>
          <a:xfrm>
            <a:off x="2195513" y="29978350"/>
            <a:ext cx="102409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62" name="Google Shape;62;p11"/>
          <p:cNvSpPr txBox="1">
            <a:spLocks noGrp="1"/>
          </p:cNvSpPr>
          <p:nvPr>
            <p:ph type="ftr" idx="11"/>
          </p:nvPr>
        </p:nvSpPr>
        <p:spPr>
          <a:xfrm>
            <a:off x="14997113" y="29978350"/>
            <a:ext cx="13898562" cy="2286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30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30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30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30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30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30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30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30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3000" b="0" i="0" u="none" strike="noStrike" cap="none">
                <a:solidFill>
                  <a:schemeClr val="dk1"/>
                </a:solidFill>
                <a:latin typeface="Arial"/>
                <a:ea typeface="Arial"/>
                <a:cs typeface="Arial"/>
                <a:sym typeface="Arial"/>
              </a:defRPr>
            </a:lvl9pPr>
          </a:lstStyle>
          <a:p>
            <a:endParaRPr/>
          </a:p>
        </p:txBody>
      </p:sp>
      <p:sp>
        <p:nvSpPr>
          <p:cNvPr id="63" name="Google Shape;63;p11"/>
          <p:cNvSpPr txBox="1">
            <a:spLocks noGrp="1"/>
          </p:cNvSpPr>
          <p:nvPr>
            <p:ph type="sldNum" idx="12"/>
          </p:nvPr>
        </p:nvSpPr>
        <p:spPr>
          <a:xfrm>
            <a:off x="31456313" y="29978350"/>
            <a:ext cx="10240962" cy="2286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3000" b="0" i="0" u="none" strike="noStrike" cap="none">
                <a:solidFill>
                  <a:schemeClr val="dk1"/>
                </a:solidFill>
                <a:latin typeface="Arial"/>
                <a:ea typeface="Arial"/>
                <a:cs typeface="Arial"/>
                <a:sym typeface="Arial"/>
              </a:defRPr>
            </a:lvl1pPr>
            <a:lvl2pPr marL="0" marR="0" lvl="1" indent="0" algn="l" rtl="0">
              <a:spcBef>
                <a:spcPts val="0"/>
              </a:spcBef>
              <a:spcAft>
                <a:spcPts val="0"/>
              </a:spcAft>
              <a:buNone/>
              <a:defRPr sz="3000" b="0" i="0" u="none" strike="noStrike" cap="none">
                <a:solidFill>
                  <a:schemeClr val="dk1"/>
                </a:solidFill>
                <a:latin typeface="Arial"/>
                <a:ea typeface="Arial"/>
                <a:cs typeface="Arial"/>
                <a:sym typeface="Arial"/>
              </a:defRPr>
            </a:lvl2pPr>
            <a:lvl3pPr marL="0" marR="0" lvl="2" indent="0" algn="l" rtl="0">
              <a:spcBef>
                <a:spcPts val="0"/>
              </a:spcBef>
              <a:spcAft>
                <a:spcPts val="0"/>
              </a:spcAft>
              <a:buNone/>
              <a:defRPr sz="3000" b="0" i="0" u="none" strike="noStrike" cap="none">
                <a:solidFill>
                  <a:schemeClr val="dk1"/>
                </a:solidFill>
                <a:latin typeface="Arial"/>
                <a:ea typeface="Arial"/>
                <a:cs typeface="Arial"/>
                <a:sym typeface="Arial"/>
              </a:defRPr>
            </a:lvl3pPr>
            <a:lvl4pPr marL="0" marR="0" lvl="3" indent="0" algn="l" rtl="0">
              <a:spcBef>
                <a:spcPts val="0"/>
              </a:spcBef>
              <a:spcAft>
                <a:spcPts val="0"/>
              </a:spcAft>
              <a:buNone/>
              <a:defRPr sz="3000" b="0" i="0" u="none" strike="noStrike" cap="none">
                <a:solidFill>
                  <a:schemeClr val="dk1"/>
                </a:solidFill>
                <a:latin typeface="Arial"/>
                <a:ea typeface="Arial"/>
                <a:cs typeface="Arial"/>
                <a:sym typeface="Arial"/>
              </a:defRPr>
            </a:lvl4pPr>
            <a:lvl5pPr marL="0" marR="0" lvl="4" indent="0" algn="l" rtl="0">
              <a:spcBef>
                <a:spcPts val="0"/>
              </a:spcBef>
              <a:spcAft>
                <a:spcPts val="0"/>
              </a:spcAft>
              <a:buNone/>
              <a:defRPr sz="3000" b="0" i="0" u="none" strike="noStrike" cap="none">
                <a:solidFill>
                  <a:schemeClr val="dk1"/>
                </a:solidFill>
                <a:latin typeface="Arial"/>
                <a:ea typeface="Arial"/>
                <a:cs typeface="Arial"/>
                <a:sym typeface="Arial"/>
              </a:defRPr>
            </a:lvl5pPr>
            <a:lvl6pPr marL="0" marR="0" lvl="5" indent="0" algn="l" rtl="0">
              <a:spcBef>
                <a:spcPts val="0"/>
              </a:spcBef>
              <a:spcAft>
                <a:spcPts val="0"/>
              </a:spcAft>
              <a:buNone/>
              <a:defRPr sz="3000" b="0" i="0" u="none" strike="noStrike" cap="none">
                <a:solidFill>
                  <a:schemeClr val="dk1"/>
                </a:solidFill>
                <a:latin typeface="Arial"/>
                <a:ea typeface="Arial"/>
                <a:cs typeface="Arial"/>
                <a:sym typeface="Arial"/>
              </a:defRPr>
            </a:lvl6pPr>
            <a:lvl7pPr marL="0" marR="0" lvl="6" indent="0" algn="l" rtl="0">
              <a:spcBef>
                <a:spcPts val="0"/>
              </a:spcBef>
              <a:spcAft>
                <a:spcPts val="0"/>
              </a:spcAft>
              <a:buNone/>
              <a:defRPr sz="3000" b="0" i="0" u="none" strike="noStrike" cap="none">
                <a:solidFill>
                  <a:schemeClr val="dk1"/>
                </a:solidFill>
                <a:latin typeface="Arial"/>
                <a:ea typeface="Arial"/>
                <a:cs typeface="Arial"/>
                <a:sym typeface="Arial"/>
              </a:defRPr>
            </a:lvl7pPr>
            <a:lvl8pPr marL="0" marR="0" lvl="7" indent="0" algn="l" rtl="0">
              <a:spcBef>
                <a:spcPts val="0"/>
              </a:spcBef>
              <a:spcAft>
                <a:spcPts val="0"/>
              </a:spcAft>
              <a:buNone/>
              <a:defRPr sz="3000" b="0" i="0" u="none" strike="noStrike" cap="none">
                <a:solidFill>
                  <a:schemeClr val="dk1"/>
                </a:solidFill>
                <a:latin typeface="Arial"/>
                <a:ea typeface="Arial"/>
                <a:cs typeface="Arial"/>
                <a:sym typeface="Arial"/>
              </a:defRPr>
            </a:lvl8pPr>
            <a:lvl9pPr marL="0" marR="0" lvl="8" indent="0" algn="l" rtl="0">
              <a:spcBef>
                <a:spcPts val="0"/>
              </a:spcBef>
              <a:spcAft>
                <a:spcPts val="0"/>
              </a:spcAft>
              <a:buNone/>
              <a:defRPr sz="30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p:nvPr/>
        </p:nvSpPr>
        <p:spPr>
          <a:xfrm>
            <a:off x="0" y="0"/>
            <a:ext cx="43891199" cy="4876800"/>
          </a:xfrm>
          <a:prstGeom prst="rect">
            <a:avLst/>
          </a:prstGeom>
          <a:solidFill>
            <a:srgbClr val="183F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slideLayout" Target="../slideLayouts/slideLayout1.xml"/><Relationship Id="rId18" Type="http://schemas.openxmlformats.org/officeDocument/2006/relationships/image" Target="../media/image4.png"/><Relationship Id="rId3" Type="http://schemas.microsoft.com/office/2007/relationships/media" Target="../media/media2.mp3"/><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3.png"/><Relationship Id="rId2" Type="http://schemas.openxmlformats.org/officeDocument/2006/relationships/audio" Target="../media/media1.mp3"/><Relationship Id="rId16" Type="http://schemas.openxmlformats.org/officeDocument/2006/relationships/image" Target="../media/image2.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5" Type="http://schemas.microsoft.com/office/2007/relationships/media" Target="../media/media3.mp3"/><Relationship Id="rId15" Type="http://schemas.openxmlformats.org/officeDocument/2006/relationships/image" Target="../media/image1.png"/><Relationship Id="rId10" Type="http://schemas.openxmlformats.org/officeDocument/2006/relationships/audio" Target="../media/media5.mp3"/><Relationship Id="rId19" Type="http://schemas.openxmlformats.org/officeDocument/2006/relationships/image" Target="../media/image5.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
          <p:cNvSpPr/>
          <p:nvPr/>
        </p:nvSpPr>
        <p:spPr>
          <a:xfrm>
            <a:off x="0" y="4873000"/>
            <a:ext cx="11772900" cy="13635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3000" b="0" i="0" u="none" strike="noStrike" cap="none">
              <a:solidFill>
                <a:schemeClr val="lt1"/>
              </a:solidFill>
              <a:latin typeface="Arial"/>
              <a:ea typeface="Arial"/>
              <a:cs typeface="Arial"/>
              <a:sym typeface="Arial"/>
            </a:endParaRPr>
          </a:p>
        </p:txBody>
      </p:sp>
      <p:sp>
        <p:nvSpPr>
          <p:cNvPr id="81" name="Google Shape;81;p1"/>
          <p:cNvSpPr txBox="1"/>
          <p:nvPr/>
        </p:nvSpPr>
        <p:spPr>
          <a:xfrm>
            <a:off x="495300" y="19407950"/>
            <a:ext cx="10287000" cy="3386400"/>
          </a:xfrm>
          <a:prstGeom prst="rect">
            <a:avLst/>
          </a:prstGeom>
          <a:noFill/>
          <a:ln>
            <a:noFill/>
          </a:ln>
        </p:spPr>
        <p:txBody>
          <a:bodyPr spcFirstLastPara="1" wrap="square" lIns="137150" tIns="68575" rIns="137150" bIns="68575" anchor="t" anchorCtr="0">
            <a:spAutoFit/>
          </a:bodyPr>
          <a:lstStyle/>
          <a:p>
            <a:pPr marL="0" lvl="0" indent="0" algn="l" rtl="0">
              <a:spcBef>
                <a:spcPts val="0"/>
              </a:spcBef>
              <a:spcAft>
                <a:spcPts val="0"/>
              </a:spcAft>
              <a:buClr>
                <a:schemeClr val="dk1"/>
              </a:buClr>
              <a:buSzPts val="1100"/>
              <a:buFont typeface="Arial"/>
              <a:buNone/>
            </a:pPr>
            <a:r>
              <a:rPr lang="en-US" sz="3000" b="1">
                <a:solidFill>
                  <a:schemeClr val="dk1"/>
                </a:solidFill>
              </a:rPr>
              <a:t>The purpose of this study was to determine if iCATS can be used to identify leadership competencies among health profession students at the University of Kentucky</a:t>
            </a:r>
            <a:endParaRPr sz="3000" b="1"/>
          </a:p>
          <a:p>
            <a:pPr marL="0" marR="0" lvl="0" indent="0" algn="l" rtl="0">
              <a:lnSpc>
                <a:spcPct val="120000"/>
              </a:lnSpc>
              <a:spcBef>
                <a:spcPts val="1500"/>
              </a:spcBef>
              <a:spcAft>
                <a:spcPts val="0"/>
              </a:spcAft>
              <a:buNone/>
            </a:pPr>
            <a:endParaRPr sz="3000" b="1" i="0" u="none" strike="noStrike" cap="none">
              <a:solidFill>
                <a:schemeClr val="dk1"/>
              </a:solidFill>
            </a:endParaRPr>
          </a:p>
          <a:p>
            <a:pPr marL="0" marR="0" lvl="0" indent="0" algn="l" rtl="0">
              <a:lnSpc>
                <a:spcPct val="120000"/>
              </a:lnSpc>
              <a:spcBef>
                <a:spcPts val="1500"/>
              </a:spcBef>
              <a:spcAft>
                <a:spcPts val="0"/>
              </a:spcAft>
              <a:buNone/>
            </a:pPr>
            <a:endParaRPr sz="3000" b="0" i="0" u="none" strike="noStrike" cap="none">
              <a:solidFill>
                <a:schemeClr val="dk1"/>
              </a:solidFill>
              <a:latin typeface="Arial"/>
              <a:ea typeface="Arial"/>
              <a:cs typeface="Arial"/>
              <a:sym typeface="Arial"/>
            </a:endParaRPr>
          </a:p>
        </p:txBody>
      </p:sp>
      <p:sp>
        <p:nvSpPr>
          <p:cNvPr id="82" name="Google Shape;82;p1"/>
          <p:cNvSpPr txBox="1"/>
          <p:nvPr/>
        </p:nvSpPr>
        <p:spPr>
          <a:xfrm>
            <a:off x="114300" y="18653751"/>
            <a:ext cx="9448800" cy="754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a:solidFill>
                  <a:srgbClr val="005DAA"/>
                </a:solidFill>
                <a:latin typeface="Arial"/>
                <a:ea typeface="Arial"/>
                <a:cs typeface="Arial"/>
                <a:sym typeface="Arial"/>
              </a:rPr>
              <a:t>PURPOSE OF STUDY</a:t>
            </a:r>
            <a:endParaRPr/>
          </a:p>
        </p:txBody>
      </p:sp>
      <p:sp>
        <p:nvSpPr>
          <p:cNvPr id="83" name="Google Shape;83;p1"/>
          <p:cNvSpPr txBox="1"/>
          <p:nvPr/>
        </p:nvSpPr>
        <p:spPr>
          <a:xfrm>
            <a:off x="381000" y="21602400"/>
            <a:ext cx="10287000" cy="10866900"/>
          </a:xfrm>
          <a:prstGeom prst="rect">
            <a:avLst/>
          </a:prstGeom>
          <a:noFill/>
          <a:ln>
            <a:noFill/>
          </a:ln>
        </p:spPr>
        <p:txBody>
          <a:bodyPr spcFirstLastPara="1" wrap="square" lIns="137150" tIns="68575" rIns="137150" bIns="68575" anchor="t" anchorCtr="0">
            <a:spAutoFit/>
          </a:bodyPr>
          <a:lstStyle/>
          <a:p>
            <a:pPr marL="457200" marR="0" lvl="0" indent="0" algn="l" rtl="0">
              <a:lnSpc>
                <a:spcPct val="120000"/>
              </a:lnSpc>
              <a:spcBef>
                <a:spcPts val="0"/>
              </a:spcBef>
              <a:spcAft>
                <a:spcPts val="0"/>
              </a:spcAft>
              <a:buNone/>
            </a:pPr>
            <a:endParaRPr sz="3000">
              <a:solidFill>
                <a:schemeClr val="dk1"/>
              </a:solidFill>
            </a:endParaRPr>
          </a:p>
          <a:p>
            <a:pPr marL="457200" lvl="0" indent="-419100" algn="l" rtl="0">
              <a:lnSpc>
                <a:spcPct val="115000"/>
              </a:lnSpc>
              <a:spcBef>
                <a:spcPts val="1200"/>
              </a:spcBef>
              <a:spcAft>
                <a:spcPts val="0"/>
              </a:spcAft>
              <a:buClr>
                <a:schemeClr val="dk1"/>
              </a:buClr>
              <a:buSzPts val="3000"/>
              <a:buChar char="●"/>
            </a:pPr>
            <a:r>
              <a:rPr lang="en-US" sz="3000" b="1">
                <a:solidFill>
                  <a:schemeClr val="dk1"/>
                </a:solidFill>
              </a:rPr>
              <a:t>This is a twofold study. The first step consisted of a literature review to identify leadership competencies shown to be effective in the healthcare setting</a:t>
            </a:r>
            <a:r>
              <a:rPr lang="en-US" sz="3000">
                <a:solidFill>
                  <a:schemeClr val="dk1"/>
                </a:solidFill>
              </a:rPr>
              <a:t>.</a:t>
            </a:r>
            <a:endParaRPr sz="3000">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After thorough literature research, we identified several transformational leadership competencies, which are </a:t>
            </a:r>
            <a:r>
              <a:rPr lang="en-US" sz="3000" b="1">
                <a:solidFill>
                  <a:schemeClr val="dk1"/>
                </a:solidFill>
              </a:rPr>
              <a:t>synergym/teamwork, communication, emotional intelligence,  intellectual stimulation, pragmatism, self efficacy, and inspired motivation. </a:t>
            </a:r>
            <a:endParaRPr sz="3000" b="1">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iCATS data was obtained from the Center of Interprofessional Health Education at UK.</a:t>
            </a:r>
            <a:endParaRPr sz="3000">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The second part of the study consisted of a </a:t>
            </a:r>
            <a:r>
              <a:rPr lang="en-US" sz="3000" b="1">
                <a:solidFill>
                  <a:schemeClr val="dk1"/>
                </a:solidFill>
              </a:rPr>
              <a:t>qualitative secondary analysis of the 2017-2019 iCATS data.</a:t>
            </a:r>
            <a:endParaRPr sz="3000" b="1">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Certain items (PRE1, PRE2, and POST1) in the iCATS data were analyzed and coded for the leadership competencies identified in the literature search.</a:t>
            </a:r>
            <a:endParaRPr sz="3000">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Once the data had been coded for their respective leadership competencies, </a:t>
            </a:r>
            <a:r>
              <a:rPr lang="en-US" sz="3000" b="1">
                <a:solidFill>
                  <a:schemeClr val="dk1"/>
                </a:solidFill>
              </a:rPr>
              <a:t>a thematic analysis was completed, specifically to identify how many times each competency was present. </a:t>
            </a:r>
            <a:endParaRPr sz="3000" b="1">
              <a:solidFill>
                <a:schemeClr val="dk1"/>
              </a:solidFill>
            </a:endParaRPr>
          </a:p>
        </p:txBody>
      </p:sp>
      <p:sp>
        <p:nvSpPr>
          <p:cNvPr id="84" name="Google Shape;84;p1"/>
          <p:cNvSpPr txBox="1"/>
          <p:nvPr/>
        </p:nvSpPr>
        <p:spPr>
          <a:xfrm>
            <a:off x="221550" y="21451600"/>
            <a:ext cx="9448800" cy="754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a:solidFill>
                  <a:srgbClr val="005DAA"/>
                </a:solidFill>
                <a:latin typeface="Arial"/>
                <a:ea typeface="Arial"/>
                <a:cs typeface="Arial"/>
                <a:sym typeface="Arial"/>
              </a:rPr>
              <a:t>METHODS</a:t>
            </a:r>
            <a:endParaRPr/>
          </a:p>
        </p:txBody>
      </p:sp>
      <p:sp>
        <p:nvSpPr>
          <p:cNvPr id="85" name="Google Shape;85;p1"/>
          <p:cNvSpPr txBox="1"/>
          <p:nvPr/>
        </p:nvSpPr>
        <p:spPr>
          <a:xfrm>
            <a:off x="13211938" y="6219413"/>
            <a:ext cx="17449800" cy="8565900"/>
          </a:xfrm>
          <a:prstGeom prst="rect">
            <a:avLst/>
          </a:prstGeom>
          <a:noFill/>
          <a:ln>
            <a:noFill/>
          </a:ln>
        </p:spPr>
        <p:txBody>
          <a:bodyPr spcFirstLastPara="1" wrap="square" lIns="137150" tIns="68575" rIns="137150" bIns="68575" anchor="t" anchorCtr="0">
            <a:spAutoFit/>
          </a:bodyPr>
          <a:lstStyle/>
          <a:p>
            <a:pPr marL="457200" lvl="0" indent="-419100" algn="l" rtl="0">
              <a:lnSpc>
                <a:spcPct val="115000"/>
              </a:lnSpc>
              <a:spcBef>
                <a:spcPts val="0"/>
              </a:spcBef>
              <a:spcAft>
                <a:spcPts val="0"/>
              </a:spcAft>
              <a:buSzPts val="3000"/>
              <a:buChar char="●"/>
            </a:pPr>
            <a:r>
              <a:rPr lang="en-US" sz="3000" b="1" dirty="0">
                <a:solidFill>
                  <a:schemeClr val="dk1"/>
                </a:solidFill>
              </a:rPr>
              <a:t>PRE-1:</a:t>
            </a:r>
            <a:r>
              <a:rPr lang="en-US" sz="3000" dirty="0">
                <a:solidFill>
                  <a:schemeClr val="dk1"/>
                </a:solidFill>
              </a:rPr>
              <a:t> The most common response fell within the </a:t>
            </a:r>
            <a:r>
              <a:rPr lang="en-US" sz="3000" i="1" dirty="0">
                <a:solidFill>
                  <a:schemeClr val="dk1"/>
                </a:solidFill>
              </a:rPr>
              <a:t>communication</a:t>
            </a:r>
            <a:r>
              <a:rPr lang="en-US" sz="3000" dirty="0">
                <a:solidFill>
                  <a:schemeClr val="dk1"/>
                </a:solidFill>
              </a:rPr>
              <a:t> competency (</a:t>
            </a:r>
            <a:r>
              <a:rPr lang="en-US" sz="3000" b="1" dirty="0">
                <a:solidFill>
                  <a:schemeClr val="dk1"/>
                </a:solidFill>
              </a:rPr>
              <a:t>46.6%: 974/2089) </a:t>
            </a:r>
            <a:r>
              <a:rPr lang="en-US" sz="3000" dirty="0">
                <a:solidFill>
                  <a:schemeClr val="dk1"/>
                </a:solidFill>
              </a:rPr>
              <a:t>[Table 1]</a:t>
            </a:r>
            <a:endParaRPr sz="3000" dirty="0">
              <a:solidFill>
                <a:schemeClr val="dk1"/>
              </a:solidFill>
            </a:endParaRPr>
          </a:p>
          <a:p>
            <a:pPr marL="914400" lvl="1" indent="-419100" algn="l" rtl="0">
              <a:lnSpc>
                <a:spcPct val="115000"/>
              </a:lnSpc>
              <a:spcBef>
                <a:spcPts val="0"/>
              </a:spcBef>
              <a:spcAft>
                <a:spcPts val="0"/>
              </a:spcAft>
              <a:buClr>
                <a:schemeClr val="dk1"/>
              </a:buClr>
              <a:buSzPts val="3000"/>
              <a:buChar char="○"/>
            </a:pPr>
            <a:r>
              <a:rPr lang="en-US" sz="3000" dirty="0">
                <a:solidFill>
                  <a:schemeClr val="dk1"/>
                </a:solidFill>
              </a:rPr>
              <a:t> </a:t>
            </a:r>
            <a:r>
              <a:rPr lang="en-US" sz="3000" b="1" dirty="0">
                <a:solidFill>
                  <a:schemeClr val="dk1"/>
                </a:solidFill>
              </a:rPr>
              <a:t>A medical student from 2018 reported,</a:t>
            </a:r>
            <a:r>
              <a:rPr lang="en-US" sz="3000" dirty="0">
                <a:solidFill>
                  <a:schemeClr val="dk1"/>
                </a:solidFill>
              </a:rPr>
              <a:t> </a:t>
            </a:r>
            <a:r>
              <a:rPr lang="en-US" sz="3000" i="1" dirty="0">
                <a:solidFill>
                  <a:schemeClr val="dk1"/>
                </a:solidFill>
              </a:rPr>
              <a:t>“I hope to contribute my point of view to the different situations we look at, but I would also hope to encourage communication and collaboration. The best part is that we are in a field that allows for this team work”. </a:t>
            </a:r>
            <a:endParaRPr sz="3000" i="1" dirty="0">
              <a:solidFill>
                <a:schemeClr val="dk1"/>
              </a:solidFill>
            </a:endParaRPr>
          </a:p>
          <a:p>
            <a:pPr marL="914400" lvl="0" indent="0" algn="l" rtl="0">
              <a:lnSpc>
                <a:spcPct val="115000"/>
              </a:lnSpc>
              <a:spcBef>
                <a:spcPts val="0"/>
              </a:spcBef>
              <a:spcAft>
                <a:spcPts val="0"/>
              </a:spcAft>
              <a:buNone/>
            </a:pPr>
            <a:endParaRPr sz="3000" i="1" dirty="0">
              <a:solidFill>
                <a:schemeClr val="dk1"/>
              </a:solidFill>
            </a:endParaRPr>
          </a:p>
          <a:p>
            <a:pPr marL="457200" lvl="0" indent="-419100" algn="l" rtl="0">
              <a:lnSpc>
                <a:spcPct val="115000"/>
              </a:lnSpc>
              <a:spcBef>
                <a:spcPts val="0"/>
              </a:spcBef>
              <a:spcAft>
                <a:spcPts val="0"/>
              </a:spcAft>
              <a:buClr>
                <a:schemeClr val="dk1"/>
              </a:buClr>
              <a:buSzPts val="3000"/>
              <a:buFont typeface="Times New Roman"/>
              <a:buChar char="●"/>
            </a:pPr>
            <a:r>
              <a:rPr lang="en-US" sz="3000" b="1" dirty="0">
                <a:solidFill>
                  <a:schemeClr val="dk1"/>
                </a:solidFill>
              </a:rPr>
              <a:t>PRE-2: </a:t>
            </a:r>
            <a:r>
              <a:rPr lang="en-US" sz="3000" dirty="0">
                <a:solidFill>
                  <a:schemeClr val="dk1"/>
                </a:solidFill>
              </a:rPr>
              <a:t>The majority of responses </a:t>
            </a:r>
            <a:r>
              <a:rPr lang="en-US" sz="3000" b="1" dirty="0">
                <a:solidFill>
                  <a:schemeClr val="dk1"/>
                </a:solidFill>
              </a:rPr>
              <a:t>(52.4%: 1090/2079)</a:t>
            </a:r>
            <a:r>
              <a:rPr lang="en-US" sz="3000" dirty="0">
                <a:solidFill>
                  <a:schemeClr val="dk1"/>
                </a:solidFill>
              </a:rPr>
              <a:t> fell within the </a:t>
            </a:r>
            <a:r>
              <a:rPr lang="en-US" sz="3000" i="1" dirty="0">
                <a:solidFill>
                  <a:schemeClr val="dk1"/>
                </a:solidFill>
              </a:rPr>
              <a:t>synergism &amp; teamwork</a:t>
            </a:r>
            <a:r>
              <a:rPr lang="en-US" sz="3000" dirty="0">
                <a:solidFill>
                  <a:schemeClr val="dk1"/>
                </a:solidFill>
              </a:rPr>
              <a:t> competency [Table 1]</a:t>
            </a:r>
            <a:endParaRPr sz="3000" dirty="0">
              <a:solidFill>
                <a:schemeClr val="dk1"/>
              </a:solidFill>
            </a:endParaRPr>
          </a:p>
          <a:p>
            <a:pPr marL="914400" lvl="1" indent="-419100" algn="l" rtl="0">
              <a:lnSpc>
                <a:spcPct val="115000"/>
              </a:lnSpc>
              <a:spcBef>
                <a:spcPts val="0"/>
              </a:spcBef>
              <a:spcAft>
                <a:spcPts val="0"/>
              </a:spcAft>
              <a:buClr>
                <a:schemeClr val="dk1"/>
              </a:buClr>
              <a:buSzPts val="3000"/>
              <a:buChar char="○"/>
            </a:pPr>
            <a:r>
              <a:rPr lang="en-US" sz="3000" dirty="0">
                <a:solidFill>
                  <a:schemeClr val="dk1"/>
                </a:solidFill>
              </a:rPr>
              <a:t>A</a:t>
            </a:r>
            <a:r>
              <a:rPr lang="en-US" sz="3000" b="1" dirty="0">
                <a:solidFill>
                  <a:schemeClr val="dk1"/>
                </a:solidFill>
              </a:rPr>
              <a:t> pharmacy student from 2017 responded with</a:t>
            </a:r>
            <a:r>
              <a:rPr lang="en-US" sz="3000" dirty="0">
                <a:solidFill>
                  <a:schemeClr val="dk1"/>
                </a:solidFill>
              </a:rPr>
              <a:t>, </a:t>
            </a:r>
            <a:r>
              <a:rPr lang="en-US" sz="3000" i="1" dirty="0">
                <a:solidFill>
                  <a:schemeClr val="dk1"/>
                </a:solidFill>
              </a:rPr>
              <a:t>“Interprofessional teamwork means working with other professionals to develop the best diagnosis regarding a particular situation or a particular patient.” </a:t>
            </a:r>
            <a:endParaRPr sz="3000" i="1" dirty="0">
              <a:solidFill>
                <a:schemeClr val="dk1"/>
              </a:solidFill>
            </a:endParaRPr>
          </a:p>
          <a:p>
            <a:pPr marL="914400" lvl="0" indent="0" algn="l" rtl="0">
              <a:lnSpc>
                <a:spcPct val="115000"/>
              </a:lnSpc>
              <a:spcBef>
                <a:spcPts val="0"/>
              </a:spcBef>
              <a:spcAft>
                <a:spcPts val="0"/>
              </a:spcAft>
              <a:buNone/>
            </a:pPr>
            <a:endParaRPr sz="3000" i="1" dirty="0">
              <a:solidFill>
                <a:schemeClr val="dk1"/>
              </a:solidFill>
            </a:endParaRPr>
          </a:p>
          <a:p>
            <a:pPr marL="457200" lvl="0" indent="-419100" algn="l" rtl="0">
              <a:lnSpc>
                <a:spcPct val="115000"/>
              </a:lnSpc>
              <a:spcBef>
                <a:spcPts val="0"/>
              </a:spcBef>
              <a:spcAft>
                <a:spcPts val="0"/>
              </a:spcAft>
              <a:buClr>
                <a:schemeClr val="dk1"/>
              </a:buClr>
              <a:buSzPts val="3000"/>
              <a:buFont typeface="Times New Roman"/>
              <a:buChar char="●"/>
            </a:pPr>
            <a:r>
              <a:rPr lang="en-US" sz="3000" b="1" dirty="0">
                <a:solidFill>
                  <a:schemeClr val="dk1"/>
                </a:solidFill>
              </a:rPr>
              <a:t>POST-1: </a:t>
            </a:r>
            <a:r>
              <a:rPr lang="en-US" sz="3000" dirty="0">
                <a:solidFill>
                  <a:schemeClr val="dk1"/>
                </a:solidFill>
              </a:rPr>
              <a:t>The most frequently reported response </a:t>
            </a:r>
            <a:r>
              <a:rPr lang="en-US" sz="3000" b="1" dirty="0">
                <a:solidFill>
                  <a:schemeClr val="dk1"/>
                </a:solidFill>
              </a:rPr>
              <a:t>(41.9%: 778/1854)</a:t>
            </a:r>
            <a:r>
              <a:rPr lang="en-US" sz="3000" dirty="0">
                <a:solidFill>
                  <a:schemeClr val="dk1"/>
                </a:solidFill>
              </a:rPr>
              <a:t> fell within the </a:t>
            </a:r>
            <a:r>
              <a:rPr lang="en-US" sz="3000" i="1" dirty="0">
                <a:solidFill>
                  <a:schemeClr val="dk1"/>
                </a:solidFill>
              </a:rPr>
              <a:t>communication</a:t>
            </a:r>
            <a:r>
              <a:rPr lang="en-US" sz="3000" dirty="0">
                <a:solidFill>
                  <a:schemeClr val="dk1"/>
                </a:solidFill>
              </a:rPr>
              <a:t> competency [Table 1]</a:t>
            </a:r>
            <a:endParaRPr sz="3000" dirty="0">
              <a:solidFill>
                <a:schemeClr val="dk1"/>
              </a:solidFill>
            </a:endParaRPr>
          </a:p>
          <a:p>
            <a:pPr marL="914400" lvl="1" indent="-419100" algn="l" rtl="0">
              <a:lnSpc>
                <a:spcPct val="115000"/>
              </a:lnSpc>
              <a:spcBef>
                <a:spcPts val="0"/>
              </a:spcBef>
              <a:spcAft>
                <a:spcPts val="0"/>
              </a:spcAft>
              <a:buClr>
                <a:schemeClr val="dk1"/>
              </a:buClr>
              <a:buSzPts val="3000"/>
              <a:buChar char="○"/>
            </a:pPr>
            <a:r>
              <a:rPr lang="en-US" sz="3000" b="1">
                <a:solidFill>
                  <a:schemeClr val="dk1"/>
                </a:solidFill>
              </a:rPr>
              <a:t>A Physician Assistant student from 2019 responded with,</a:t>
            </a:r>
            <a:r>
              <a:rPr lang="en-US" sz="3000" i="1">
                <a:solidFill>
                  <a:schemeClr val="dk1"/>
                </a:solidFill>
              </a:rPr>
              <a:t> “Letting the other students know what my education and scope of practice was. </a:t>
            </a:r>
            <a:r>
              <a:rPr lang="en-US" sz="3000" i="1" dirty="0">
                <a:solidFill>
                  <a:schemeClr val="dk1"/>
                </a:solidFill>
              </a:rPr>
              <a:t>A lot of them were unaware of those things.”</a:t>
            </a:r>
            <a:r>
              <a:rPr lang="en-US" sz="3000" dirty="0">
                <a:solidFill>
                  <a:schemeClr val="dk1"/>
                </a:solidFill>
              </a:rPr>
              <a:t>  </a:t>
            </a:r>
            <a:endParaRPr sz="4900" dirty="0">
              <a:solidFill>
                <a:schemeClr val="dk1"/>
              </a:solidFill>
            </a:endParaRPr>
          </a:p>
        </p:txBody>
      </p:sp>
      <p:sp>
        <p:nvSpPr>
          <p:cNvPr id="86" name="Google Shape;86;p1"/>
          <p:cNvSpPr txBox="1"/>
          <p:nvPr/>
        </p:nvSpPr>
        <p:spPr>
          <a:xfrm>
            <a:off x="12973825" y="5179288"/>
            <a:ext cx="9448800" cy="754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a:solidFill>
                  <a:srgbClr val="005DAA"/>
                </a:solidFill>
                <a:latin typeface="Arial"/>
                <a:ea typeface="Arial"/>
                <a:cs typeface="Arial"/>
                <a:sym typeface="Arial"/>
              </a:rPr>
              <a:t>RESULTS</a:t>
            </a:r>
            <a:endParaRPr/>
          </a:p>
        </p:txBody>
      </p:sp>
      <p:sp>
        <p:nvSpPr>
          <p:cNvPr id="87" name="Google Shape;87;p1"/>
          <p:cNvSpPr txBox="1"/>
          <p:nvPr/>
        </p:nvSpPr>
        <p:spPr>
          <a:xfrm>
            <a:off x="32308800" y="6629400"/>
            <a:ext cx="9372600" cy="1051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endParaRPr/>
          </a:p>
          <a:p>
            <a:pPr marL="0" marR="0" lvl="0" indent="0" algn="l" rtl="0">
              <a:lnSpc>
                <a:spcPct val="120000"/>
              </a:lnSpc>
              <a:spcBef>
                <a:spcPts val="1500"/>
              </a:spcBef>
              <a:spcAft>
                <a:spcPts val="0"/>
              </a:spcAft>
              <a:buNone/>
            </a:pPr>
            <a:endParaRPr sz="3000" b="0" i="0" u="none" strike="noStrike" cap="none">
              <a:solidFill>
                <a:srgbClr val="000000"/>
              </a:solidFill>
              <a:latin typeface="Arial"/>
              <a:ea typeface="Arial"/>
              <a:cs typeface="Arial"/>
              <a:sym typeface="Arial"/>
            </a:endParaRPr>
          </a:p>
        </p:txBody>
      </p:sp>
      <p:sp>
        <p:nvSpPr>
          <p:cNvPr id="88" name="Google Shape;88;p1"/>
          <p:cNvSpPr txBox="1"/>
          <p:nvPr/>
        </p:nvSpPr>
        <p:spPr>
          <a:xfrm>
            <a:off x="32232600" y="5865436"/>
            <a:ext cx="9448800" cy="3540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endParaRPr/>
          </a:p>
        </p:txBody>
      </p:sp>
      <p:sp>
        <p:nvSpPr>
          <p:cNvPr id="89" name="Google Shape;89;p1"/>
          <p:cNvSpPr txBox="1"/>
          <p:nvPr/>
        </p:nvSpPr>
        <p:spPr>
          <a:xfrm>
            <a:off x="21187550" y="29717547"/>
            <a:ext cx="9448800" cy="2353500"/>
          </a:xfrm>
          <a:prstGeom prst="rect">
            <a:avLst/>
          </a:prstGeom>
          <a:noFill/>
          <a:ln>
            <a:noFill/>
          </a:ln>
        </p:spPr>
        <p:txBody>
          <a:bodyPr spcFirstLastPara="1" wrap="square" lIns="137150" tIns="68575" rIns="137150" bIns="68575" anchor="t" anchorCtr="0">
            <a:spAutoFit/>
          </a:bodyPr>
          <a:lstStyle/>
          <a:p>
            <a:pPr marL="457200" lvl="0" indent="0" algn="l" rtl="0">
              <a:lnSpc>
                <a:spcPct val="115000"/>
              </a:lnSpc>
              <a:spcBef>
                <a:spcPts val="0"/>
              </a:spcBef>
              <a:spcAft>
                <a:spcPts val="0"/>
              </a:spcAft>
              <a:buNone/>
            </a:pPr>
            <a:endParaRPr>
              <a:solidFill>
                <a:schemeClr val="dk1"/>
              </a:solidFill>
              <a:latin typeface="Times New Roman"/>
              <a:ea typeface="Times New Roman"/>
              <a:cs typeface="Times New Roman"/>
              <a:sym typeface="Times New Roman"/>
            </a:endParaRPr>
          </a:p>
          <a:p>
            <a:pPr marL="457200" lvl="0" indent="-311150" algn="l" rtl="0">
              <a:lnSpc>
                <a:spcPct val="115000"/>
              </a:lnSpc>
              <a:spcBef>
                <a:spcPts val="0"/>
              </a:spcBef>
              <a:spcAft>
                <a:spcPts val="0"/>
              </a:spcAft>
              <a:buClr>
                <a:schemeClr val="dk1"/>
              </a:buClr>
              <a:buSzPts val="1300"/>
              <a:buFont typeface="Times New Roman"/>
              <a:buAutoNum type="arabicPeriod"/>
            </a:pPr>
            <a:endParaRPr sz="3200"/>
          </a:p>
          <a:p>
            <a:pPr marL="0" marR="0" lvl="0" indent="0" algn="l" rtl="0">
              <a:lnSpc>
                <a:spcPct val="120000"/>
              </a:lnSpc>
              <a:spcBef>
                <a:spcPts val="1500"/>
              </a:spcBef>
              <a:spcAft>
                <a:spcPts val="0"/>
              </a:spcAft>
              <a:buNone/>
            </a:pPr>
            <a:endParaRPr sz="3000" b="0" i="0" u="none" strike="noStrike" cap="none">
              <a:solidFill>
                <a:srgbClr val="000000"/>
              </a:solidFill>
              <a:latin typeface="Arial"/>
              <a:ea typeface="Arial"/>
              <a:cs typeface="Arial"/>
              <a:sym typeface="Arial"/>
            </a:endParaRPr>
          </a:p>
          <a:p>
            <a:pPr marL="0" marR="0" lvl="0" indent="0" algn="l" rtl="0">
              <a:lnSpc>
                <a:spcPct val="120000"/>
              </a:lnSpc>
              <a:spcBef>
                <a:spcPts val="1500"/>
              </a:spcBef>
              <a:spcAft>
                <a:spcPts val="0"/>
              </a:spcAft>
              <a:buNone/>
            </a:pPr>
            <a:endParaRPr sz="3000" b="0" i="0" u="none" strike="noStrike" cap="none">
              <a:solidFill>
                <a:srgbClr val="000000"/>
              </a:solidFill>
              <a:latin typeface="Arial"/>
              <a:ea typeface="Arial"/>
              <a:cs typeface="Arial"/>
              <a:sym typeface="Arial"/>
            </a:endParaRPr>
          </a:p>
        </p:txBody>
      </p:sp>
      <p:sp>
        <p:nvSpPr>
          <p:cNvPr id="90" name="Google Shape;90;p1"/>
          <p:cNvSpPr txBox="1"/>
          <p:nvPr/>
        </p:nvSpPr>
        <p:spPr>
          <a:xfrm>
            <a:off x="32106288" y="28775606"/>
            <a:ext cx="9448800" cy="6774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3500" b="1" i="0" u="none" strike="noStrike" cap="none">
                <a:solidFill>
                  <a:srgbClr val="005DAA"/>
                </a:solidFill>
                <a:latin typeface="Arial"/>
                <a:ea typeface="Arial"/>
                <a:cs typeface="Arial"/>
                <a:sym typeface="Arial"/>
              </a:rPr>
              <a:t>REFERENCES</a:t>
            </a:r>
            <a:endParaRPr sz="900"/>
          </a:p>
        </p:txBody>
      </p:sp>
      <p:cxnSp>
        <p:nvCxnSpPr>
          <p:cNvPr id="91" name="Google Shape;91;p1"/>
          <p:cNvCxnSpPr/>
          <p:nvPr/>
        </p:nvCxnSpPr>
        <p:spPr>
          <a:xfrm>
            <a:off x="11731925" y="4872997"/>
            <a:ext cx="0" cy="28045500"/>
          </a:xfrm>
          <a:prstGeom prst="straightConnector1">
            <a:avLst/>
          </a:prstGeom>
          <a:noFill/>
          <a:ln w="50800" cap="flat" cmpd="sng">
            <a:solidFill>
              <a:srgbClr val="005DAA"/>
            </a:solidFill>
            <a:prstDash val="solid"/>
            <a:round/>
            <a:headEnd type="none" w="sm" len="sm"/>
            <a:tailEnd type="none" w="sm" len="sm"/>
          </a:ln>
          <a:effectLst>
            <a:outerShdw blurRad="40000" dist="23000" dir="5400000" rotWithShape="0">
              <a:srgbClr val="000000">
                <a:alpha val="34901"/>
              </a:srgbClr>
            </a:outerShdw>
          </a:effectLst>
        </p:spPr>
      </p:cxnSp>
      <p:sp>
        <p:nvSpPr>
          <p:cNvPr id="92" name="Google Shape;92;p1"/>
          <p:cNvSpPr txBox="1"/>
          <p:nvPr/>
        </p:nvSpPr>
        <p:spPr>
          <a:xfrm>
            <a:off x="6886700" y="542100"/>
            <a:ext cx="31013400" cy="26598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9000"/>
              <a:buFont typeface="Arial"/>
              <a:buNone/>
            </a:pPr>
            <a:r>
              <a:rPr lang="en-US" sz="6200" b="1">
                <a:solidFill>
                  <a:schemeClr val="lt1"/>
                </a:solidFill>
              </a:rPr>
              <a:t>Does Interprofessional Education Identify  </a:t>
            </a:r>
            <a:endParaRPr sz="6200" b="1">
              <a:solidFill>
                <a:schemeClr val="lt1"/>
              </a:solidFill>
            </a:endParaRPr>
          </a:p>
          <a:p>
            <a:pPr marL="0" marR="0" lvl="0" indent="0" algn="ctr" rtl="0">
              <a:spcBef>
                <a:spcPts val="0"/>
              </a:spcBef>
              <a:spcAft>
                <a:spcPts val="0"/>
              </a:spcAft>
              <a:buClr>
                <a:schemeClr val="lt1"/>
              </a:buClr>
              <a:buSzPts val="9000"/>
              <a:buFont typeface="Arial"/>
              <a:buNone/>
            </a:pPr>
            <a:r>
              <a:rPr lang="en-US" sz="6200" b="1">
                <a:solidFill>
                  <a:schemeClr val="lt1"/>
                </a:solidFill>
              </a:rPr>
              <a:t>Leadership Competencies Among Health Professions Students?</a:t>
            </a:r>
            <a:r>
              <a:rPr lang="en-US" sz="6000" b="1">
                <a:solidFill>
                  <a:schemeClr val="lt1"/>
                </a:solidFill>
              </a:rPr>
              <a:t> </a:t>
            </a:r>
            <a:endParaRPr sz="6000" b="1" i="0" u="none" strike="noStrike" cap="none">
              <a:solidFill>
                <a:schemeClr val="lt1"/>
              </a:solidFill>
              <a:latin typeface="Arial"/>
              <a:ea typeface="Arial"/>
              <a:cs typeface="Arial"/>
              <a:sym typeface="Arial"/>
            </a:endParaRPr>
          </a:p>
        </p:txBody>
      </p:sp>
      <p:sp>
        <p:nvSpPr>
          <p:cNvPr id="93" name="Google Shape;93;p1"/>
          <p:cNvSpPr txBox="1"/>
          <p:nvPr/>
        </p:nvSpPr>
        <p:spPr>
          <a:xfrm>
            <a:off x="10668000" y="3014775"/>
            <a:ext cx="24183300" cy="1295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lt1"/>
              </a:buClr>
              <a:buSzPts val="3600"/>
              <a:buFont typeface="Arial"/>
              <a:buNone/>
            </a:pPr>
            <a:r>
              <a:rPr lang="en-US" sz="3600" b="1">
                <a:solidFill>
                  <a:schemeClr val="lt1"/>
                </a:solidFill>
              </a:rPr>
              <a:t>Josh Benner, PA-S, Daniela Fawson, PA-S,  Kathryn Hardesty, PA-S, Ron Karcz, PA-S,  Jenna Stephens, PA-S, Ndeye Thiaw,</a:t>
            </a:r>
            <a:r>
              <a:rPr lang="en-US" sz="3600" b="1" i="0" u="none" strike="noStrike" cap="none">
                <a:solidFill>
                  <a:schemeClr val="lt1"/>
                </a:solidFill>
                <a:latin typeface="Arial"/>
                <a:ea typeface="Arial"/>
                <a:cs typeface="Arial"/>
                <a:sym typeface="Arial"/>
              </a:rPr>
              <a:t> PA-S, </a:t>
            </a:r>
            <a:r>
              <a:rPr lang="en-US" sz="3600" b="1">
                <a:solidFill>
                  <a:schemeClr val="lt1"/>
                </a:solidFill>
              </a:rPr>
              <a:t>Kevin Schuer DRPH, PA-C</a:t>
            </a:r>
            <a:endParaRPr/>
          </a:p>
        </p:txBody>
      </p:sp>
      <p:pic>
        <p:nvPicPr>
          <p:cNvPr id="94" name="Google Shape;94;p1"/>
          <p:cNvPicPr preferRelativeResize="0"/>
          <p:nvPr/>
        </p:nvPicPr>
        <p:blipFill rotWithShape="1">
          <a:blip r:embed="rId15">
            <a:alphaModFix/>
          </a:blip>
          <a:srcRect/>
          <a:stretch/>
        </p:blipFill>
        <p:spPr>
          <a:xfrm>
            <a:off x="495300" y="1385768"/>
            <a:ext cx="7453508" cy="3186232"/>
          </a:xfrm>
          <a:prstGeom prst="rect">
            <a:avLst/>
          </a:prstGeom>
          <a:noFill/>
          <a:ln>
            <a:noFill/>
          </a:ln>
        </p:spPr>
      </p:pic>
      <p:sp>
        <p:nvSpPr>
          <p:cNvPr id="95" name="Google Shape;95;p1"/>
          <p:cNvSpPr txBox="1"/>
          <p:nvPr/>
        </p:nvSpPr>
        <p:spPr>
          <a:xfrm>
            <a:off x="32308825" y="6534350"/>
            <a:ext cx="10744200" cy="14407200"/>
          </a:xfrm>
          <a:prstGeom prst="rect">
            <a:avLst/>
          </a:prstGeom>
          <a:noFill/>
          <a:ln>
            <a:noFill/>
          </a:ln>
        </p:spPr>
        <p:txBody>
          <a:bodyPr spcFirstLastPara="1" wrap="square" lIns="137150" tIns="68575" rIns="137150" bIns="68575" anchor="t" anchorCtr="0">
            <a:spAutoFit/>
          </a:bodyPr>
          <a:lstStyle/>
          <a:p>
            <a:pPr marL="457200" lvl="0" indent="-419100" algn="l" rtl="0">
              <a:lnSpc>
                <a:spcPct val="115000"/>
              </a:lnSpc>
              <a:spcBef>
                <a:spcPts val="0"/>
              </a:spcBef>
              <a:spcAft>
                <a:spcPts val="0"/>
              </a:spcAft>
              <a:buSzPts val="3000"/>
              <a:buChar char="●"/>
            </a:pPr>
            <a:r>
              <a:rPr lang="en-US" sz="3000">
                <a:solidFill>
                  <a:schemeClr val="dk1"/>
                </a:solidFill>
              </a:rPr>
              <a:t>This study found a substantial relationship between participation in IPE and the identification of two leadership competencies -- communication and synergism/teamwork. </a:t>
            </a:r>
            <a:endParaRPr sz="3000">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Communication and synergism/teamwork are at the core of effective interprofessional collaboration. </a:t>
            </a:r>
            <a:endParaRPr sz="3000">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Communication is necessary for successful periodic leadership and is a major component of overcoming the fragmented nature of the healthcare system that has been an issue for decades. </a:t>
            </a:r>
            <a:endParaRPr sz="3000">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Communication between various providers and health professionals improves continuity of care, which is safer for the patients and leads to better outcomes.</a:t>
            </a:r>
            <a:endParaRPr sz="3000">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Teamwork is a fundamental component of bridging the gap between disciplines and fully adopting a team-based approach to patient care. </a:t>
            </a:r>
            <a:r>
              <a:rPr lang="en-US" sz="3000" b="1">
                <a:solidFill>
                  <a:schemeClr val="dk1"/>
                </a:solidFill>
              </a:rPr>
              <a:t>If students can develop skills necessary for effective teamwork/synergism in an interprofessional setting before going out into practice, they will be more equipped to make meaningful contributions to an interprofessional team and can lead these teams to optimizing patient care.</a:t>
            </a:r>
            <a:endParaRPr sz="3000" b="1">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This study demonstrates that participation in IPE leads to development of some of the most fundamental leadership qualities among health profession students.</a:t>
            </a:r>
            <a:r>
              <a:rPr lang="en-US" sz="3000" b="1">
                <a:solidFill>
                  <a:schemeClr val="dk1"/>
                </a:solidFill>
              </a:rPr>
              <a:t> Participation in IPE will make students more equipped to emerge as leaders within interprofessional teams, which will lead to optimal patient care, improved outcomes, job satisfaction, and decreased burnout. </a:t>
            </a:r>
            <a:endParaRPr sz="3000" b="1" i="0" u="none" strike="noStrike" cap="none">
              <a:solidFill>
                <a:srgbClr val="000000"/>
              </a:solidFill>
            </a:endParaRPr>
          </a:p>
        </p:txBody>
      </p:sp>
      <p:sp>
        <p:nvSpPr>
          <p:cNvPr id="96" name="Google Shape;96;p1"/>
          <p:cNvSpPr txBox="1"/>
          <p:nvPr/>
        </p:nvSpPr>
        <p:spPr>
          <a:xfrm>
            <a:off x="32232600" y="5451288"/>
            <a:ext cx="9448800" cy="754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a:solidFill>
                  <a:srgbClr val="005DAA"/>
                </a:solidFill>
                <a:latin typeface="Arial"/>
                <a:ea typeface="Arial"/>
                <a:cs typeface="Arial"/>
                <a:sym typeface="Arial"/>
              </a:rPr>
              <a:t>DISCUSSION</a:t>
            </a:r>
            <a:endParaRPr/>
          </a:p>
        </p:txBody>
      </p:sp>
      <p:sp>
        <p:nvSpPr>
          <p:cNvPr id="97" name="Google Shape;97;p1"/>
          <p:cNvSpPr txBox="1"/>
          <p:nvPr/>
        </p:nvSpPr>
        <p:spPr>
          <a:xfrm>
            <a:off x="31992925" y="21695750"/>
            <a:ext cx="10503000" cy="9574200"/>
          </a:xfrm>
          <a:prstGeom prst="rect">
            <a:avLst/>
          </a:prstGeom>
          <a:noFill/>
          <a:ln>
            <a:noFill/>
          </a:ln>
        </p:spPr>
        <p:txBody>
          <a:bodyPr spcFirstLastPara="1" wrap="square" lIns="137150" tIns="68575" rIns="137150" bIns="68575" anchor="t" anchorCtr="0">
            <a:spAutoFit/>
          </a:bodyPr>
          <a:lstStyle/>
          <a:p>
            <a:pPr marL="457200" marR="0" lvl="0" indent="-419100" algn="l" rtl="0">
              <a:lnSpc>
                <a:spcPct val="120000"/>
              </a:lnSpc>
              <a:spcBef>
                <a:spcPts val="0"/>
              </a:spcBef>
              <a:spcAft>
                <a:spcPts val="0"/>
              </a:spcAft>
              <a:buClr>
                <a:srgbClr val="000000"/>
              </a:buClr>
              <a:buSzPts val="3000"/>
              <a:buChar char="●"/>
            </a:pPr>
            <a:r>
              <a:rPr lang="en-US" sz="3000">
                <a:solidFill>
                  <a:schemeClr val="dk1"/>
                </a:solidFill>
              </a:rPr>
              <a:t>It was found that </a:t>
            </a:r>
            <a:r>
              <a:rPr lang="en-US" sz="3000" b="1">
                <a:solidFill>
                  <a:schemeClr val="dk1"/>
                </a:solidFill>
              </a:rPr>
              <a:t>communication, synergism and teamwork </a:t>
            </a:r>
            <a:r>
              <a:rPr lang="en-US" sz="3000">
                <a:solidFill>
                  <a:schemeClr val="dk1"/>
                </a:solidFill>
              </a:rPr>
              <a:t>were the most common competencies present among participants. </a:t>
            </a:r>
            <a:endParaRPr sz="3000">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Implementation of IPE programs within other universities could improve interprofessional collaboration and identify leaders within interprofessional teams. </a:t>
            </a:r>
            <a:endParaRPr sz="3000">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a:solidFill>
                  <a:schemeClr val="dk1"/>
                </a:solidFill>
              </a:rPr>
              <a:t>Limitations to this study include possible coding bias and unequal healthcare profession representation in the data set. </a:t>
            </a:r>
            <a:endParaRPr sz="3000">
              <a:solidFill>
                <a:schemeClr val="dk1"/>
              </a:solidFill>
            </a:endParaRPr>
          </a:p>
          <a:p>
            <a:pPr marL="457200" lvl="0" indent="-419100" algn="l" rtl="0">
              <a:lnSpc>
                <a:spcPct val="115000"/>
              </a:lnSpc>
              <a:spcBef>
                <a:spcPts val="0"/>
              </a:spcBef>
              <a:spcAft>
                <a:spcPts val="0"/>
              </a:spcAft>
              <a:buClr>
                <a:schemeClr val="dk1"/>
              </a:buClr>
              <a:buSzPts val="3000"/>
              <a:buChar char="●"/>
            </a:pPr>
            <a:r>
              <a:rPr lang="en-US" sz="3000" b="1">
                <a:solidFill>
                  <a:schemeClr val="dk1"/>
                </a:solidFill>
              </a:rPr>
              <a:t>Implication for future studies include:</a:t>
            </a:r>
            <a:endParaRPr sz="3000" b="1">
              <a:solidFill>
                <a:schemeClr val="dk1"/>
              </a:solidFill>
            </a:endParaRPr>
          </a:p>
          <a:p>
            <a:pPr marL="457200" lvl="0" indent="0" algn="l" rtl="0">
              <a:lnSpc>
                <a:spcPct val="115000"/>
              </a:lnSpc>
              <a:spcBef>
                <a:spcPts val="0"/>
              </a:spcBef>
              <a:spcAft>
                <a:spcPts val="0"/>
              </a:spcAft>
              <a:buNone/>
            </a:pPr>
            <a:r>
              <a:rPr lang="en-US" sz="3000">
                <a:solidFill>
                  <a:schemeClr val="dk1"/>
                </a:solidFill>
              </a:rPr>
              <a:t>1. Studying the benefits of longer IPE programs</a:t>
            </a:r>
            <a:endParaRPr sz="3000">
              <a:solidFill>
                <a:schemeClr val="dk1"/>
              </a:solidFill>
            </a:endParaRPr>
          </a:p>
          <a:p>
            <a:pPr marL="457200" lvl="0" indent="0" algn="l" rtl="0">
              <a:lnSpc>
                <a:spcPct val="115000"/>
              </a:lnSpc>
              <a:spcBef>
                <a:spcPts val="0"/>
              </a:spcBef>
              <a:spcAft>
                <a:spcPts val="0"/>
              </a:spcAft>
              <a:buNone/>
            </a:pPr>
            <a:r>
              <a:rPr lang="en-US" sz="3000">
                <a:solidFill>
                  <a:schemeClr val="dk1"/>
                </a:solidFill>
              </a:rPr>
              <a:t>2. Analyzing IPE leadership competencies in a population of equally represented health professions.</a:t>
            </a:r>
            <a:endParaRPr sz="3000">
              <a:solidFill>
                <a:schemeClr val="dk1"/>
              </a:solidFill>
            </a:endParaRPr>
          </a:p>
          <a:p>
            <a:pPr marL="457200" lvl="0" indent="0" algn="l" rtl="0">
              <a:lnSpc>
                <a:spcPct val="115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3000">
              <a:solidFill>
                <a:schemeClr val="dk1"/>
              </a:solidFill>
              <a:latin typeface="Times New Roman"/>
              <a:ea typeface="Times New Roman"/>
              <a:cs typeface="Times New Roman"/>
              <a:sym typeface="Times New Roman"/>
            </a:endParaRPr>
          </a:p>
          <a:p>
            <a:pPr marL="0" marR="0" lvl="0" indent="0" algn="l" rtl="0">
              <a:lnSpc>
                <a:spcPct val="120000"/>
              </a:lnSpc>
              <a:spcBef>
                <a:spcPts val="1500"/>
              </a:spcBef>
              <a:spcAft>
                <a:spcPts val="0"/>
              </a:spcAft>
              <a:buNone/>
            </a:pPr>
            <a:endParaRPr sz="3000" b="0" i="0" u="none" strike="noStrike" cap="none">
              <a:solidFill>
                <a:srgbClr val="000000"/>
              </a:solidFill>
              <a:latin typeface="Arial"/>
              <a:ea typeface="Arial"/>
              <a:cs typeface="Arial"/>
              <a:sym typeface="Arial"/>
            </a:endParaRPr>
          </a:p>
          <a:p>
            <a:pPr marL="0" marR="0" lvl="0" indent="0" algn="l" rtl="0">
              <a:lnSpc>
                <a:spcPct val="120000"/>
              </a:lnSpc>
              <a:spcBef>
                <a:spcPts val="1500"/>
              </a:spcBef>
              <a:spcAft>
                <a:spcPts val="0"/>
              </a:spcAft>
              <a:buNone/>
            </a:pPr>
            <a:endParaRPr sz="3000" b="0" i="0" u="none" strike="noStrike" cap="none">
              <a:solidFill>
                <a:srgbClr val="000000"/>
              </a:solidFill>
              <a:latin typeface="Arial"/>
              <a:ea typeface="Arial"/>
              <a:cs typeface="Arial"/>
              <a:sym typeface="Arial"/>
            </a:endParaRPr>
          </a:p>
        </p:txBody>
      </p:sp>
      <p:sp>
        <p:nvSpPr>
          <p:cNvPr id="98" name="Google Shape;98;p1"/>
          <p:cNvSpPr txBox="1"/>
          <p:nvPr/>
        </p:nvSpPr>
        <p:spPr>
          <a:xfrm>
            <a:off x="32437275" y="20941540"/>
            <a:ext cx="9448800" cy="754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a:solidFill>
                  <a:srgbClr val="005DAA"/>
                </a:solidFill>
                <a:latin typeface="Arial"/>
                <a:ea typeface="Arial"/>
                <a:cs typeface="Arial"/>
                <a:sym typeface="Arial"/>
              </a:rPr>
              <a:t>CONCLUSION</a:t>
            </a:r>
            <a:endParaRPr/>
          </a:p>
        </p:txBody>
      </p:sp>
      <p:sp>
        <p:nvSpPr>
          <p:cNvPr id="99" name="Google Shape;99;p1"/>
          <p:cNvSpPr txBox="1"/>
          <p:nvPr/>
        </p:nvSpPr>
        <p:spPr>
          <a:xfrm>
            <a:off x="1143000" y="6554496"/>
            <a:ext cx="9220200" cy="17979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endParaRPr/>
          </a:p>
          <a:p>
            <a:pPr marL="0" marR="0" lvl="0" indent="0" algn="l" rtl="0">
              <a:lnSpc>
                <a:spcPct val="120000"/>
              </a:lnSpc>
              <a:spcBef>
                <a:spcPts val="1500"/>
              </a:spcBef>
              <a:spcAft>
                <a:spcPts val="0"/>
              </a:spcAft>
              <a:buNone/>
            </a:pPr>
            <a:endParaRPr sz="3000" b="0" i="0" u="none" strike="noStrike" cap="none">
              <a:solidFill>
                <a:schemeClr val="lt1"/>
              </a:solidFill>
              <a:latin typeface="Arial"/>
              <a:ea typeface="Arial"/>
              <a:cs typeface="Arial"/>
              <a:sym typeface="Arial"/>
            </a:endParaRPr>
          </a:p>
          <a:p>
            <a:pPr marL="0" marR="0" lvl="0" indent="0" algn="l" rtl="0">
              <a:lnSpc>
                <a:spcPct val="120000"/>
              </a:lnSpc>
              <a:spcBef>
                <a:spcPts val="1500"/>
              </a:spcBef>
              <a:spcAft>
                <a:spcPts val="0"/>
              </a:spcAft>
              <a:buNone/>
            </a:pPr>
            <a:endParaRPr sz="3000" b="0" i="0" u="none" strike="noStrike" cap="none">
              <a:solidFill>
                <a:schemeClr val="lt1"/>
              </a:solidFill>
              <a:latin typeface="Arial"/>
              <a:ea typeface="Arial"/>
              <a:cs typeface="Arial"/>
              <a:sym typeface="Arial"/>
            </a:endParaRPr>
          </a:p>
        </p:txBody>
      </p:sp>
      <p:sp>
        <p:nvSpPr>
          <p:cNvPr id="100" name="Google Shape;100;p1"/>
          <p:cNvSpPr txBox="1"/>
          <p:nvPr/>
        </p:nvSpPr>
        <p:spPr>
          <a:xfrm>
            <a:off x="563450" y="5432875"/>
            <a:ext cx="10744200" cy="13114200"/>
          </a:xfrm>
          <a:prstGeom prst="rect">
            <a:avLst/>
          </a:prstGeom>
          <a:noFill/>
          <a:ln>
            <a:noFill/>
          </a:ln>
        </p:spPr>
        <p:txBody>
          <a:bodyPr spcFirstLastPara="1" wrap="square" lIns="137150" tIns="68575" rIns="137150" bIns="68575" anchor="t" anchorCtr="0">
            <a:spAutoFit/>
          </a:bodyPr>
          <a:lstStyle/>
          <a:p>
            <a:pPr marL="0" marR="0" lvl="0" indent="0" algn="l" rtl="0">
              <a:lnSpc>
                <a:spcPct val="120000"/>
              </a:lnSpc>
              <a:spcBef>
                <a:spcPts val="0"/>
              </a:spcBef>
              <a:spcAft>
                <a:spcPts val="0"/>
              </a:spcAft>
              <a:buNone/>
            </a:pPr>
            <a:r>
              <a:rPr lang="en-US" sz="4000" b="1" i="0" u="none" strike="noStrike" cap="none" dirty="0">
                <a:solidFill>
                  <a:srgbClr val="1155CC"/>
                </a:solidFill>
                <a:latin typeface="Arial"/>
                <a:ea typeface="Arial"/>
                <a:cs typeface="Arial"/>
                <a:sym typeface="Arial"/>
              </a:rPr>
              <a:t>INTRODUCTION</a:t>
            </a:r>
            <a:endParaRPr sz="4000" b="1" i="0" u="none" strike="noStrike" cap="none" dirty="0">
              <a:solidFill>
                <a:srgbClr val="1155CC"/>
              </a:solidFill>
              <a:latin typeface="Arial"/>
              <a:ea typeface="Arial"/>
              <a:cs typeface="Arial"/>
              <a:sym typeface="Arial"/>
            </a:endParaRPr>
          </a:p>
          <a:p>
            <a:pPr marL="457200" lvl="0" indent="-419100" algn="l" rtl="0">
              <a:lnSpc>
                <a:spcPct val="115000"/>
              </a:lnSpc>
              <a:spcBef>
                <a:spcPts val="0"/>
              </a:spcBef>
              <a:spcAft>
                <a:spcPts val="0"/>
              </a:spcAft>
              <a:buSzPts val="3000"/>
              <a:buChar char="●"/>
            </a:pPr>
            <a:r>
              <a:rPr lang="en-US" sz="3000" dirty="0"/>
              <a:t>Healthcare delivery is fragmented by nature, and the bridging of multiple disciplines is essential for optimizing patient care through interprofessional teamwork.</a:t>
            </a:r>
            <a:r>
              <a:rPr lang="en-US" sz="3000" baseline="30000" dirty="0"/>
              <a:t>1</a:t>
            </a:r>
            <a:endParaRPr sz="3000" baseline="30000" dirty="0"/>
          </a:p>
          <a:p>
            <a:pPr marL="457200" marR="0" lvl="0" indent="-419100" algn="l" rtl="0">
              <a:lnSpc>
                <a:spcPct val="120000"/>
              </a:lnSpc>
              <a:spcBef>
                <a:spcPts val="0"/>
              </a:spcBef>
              <a:spcAft>
                <a:spcPts val="0"/>
              </a:spcAft>
              <a:buSzPts val="3000"/>
              <a:buChar char="●"/>
            </a:pPr>
            <a:r>
              <a:rPr lang="en-US" sz="3000" b="1" dirty="0"/>
              <a:t>Studies suggests that beginning Interprofessional Education (IPE) early in didactic training ultimately prepares students to effectively engage in interprofessional teamwork in a clinical setting.</a:t>
            </a:r>
            <a:r>
              <a:rPr lang="en-US" sz="3000" baseline="30000" dirty="0">
                <a:solidFill>
                  <a:schemeClr val="dk1"/>
                </a:solidFill>
              </a:rPr>
              <a:t>1,2</a:t>
            </a:r>
            <a:endParaRPr sz="4000" b="1" dirty="0"/>
          </a:p>
          <a:p>
            <a:pPr marL="457200" lvl="0" indent="-419100" algn="l" rtl="0">
              <a:lnSpc>
                <a:spcPct val="115000"/>
              </a:lnSpc>
              <a:spcBef>
                <a:spcPts val="0"/>
              </a:spcBef>
              <a:spcAft>
                <a:spcPts val="0"/>
              </a:spcAft>
              <a:buSzPts val="3000"/>
              <a:buChar char="●"/>
            </a:pPr>
            <a:r>
              <a:rPr lang="en-US" sz="3000" dirty="0"/>
              <a:t>Based on circumstance, the leader of an interprofessional team can vary; this is referred to as periodic leadership. Periodic leadership within an interprofessional team is critical for effective team performance; therefore, it is imperative that healthcare students develop skills needed to lead in interprofessional teams. </a:t>
            </a:r>
            <a:endParaRPr sz="3000" dirty="0"/>
          </a:p>
          <a:p>
            <a:pPr marL="457200" lvl="0" indent="-419100" algn="l" rtl="0">
              <a:lnSpc>
                <a:spcPct val="115000"/>
              </a:lnSpc>
              <a:spcBef>
                <a:spcPts val="0"/>
              </a:spcBef>
              <a:spcAft>
                <a:spcPts val="0"/>
              </a:spcAft>
              <a:buSzPts val="3000"/>
              <a:buChar char="●"/>
            </a:pPr>
            <a:r>
              <a:rPr lang="en-US" sz="3000" dirty="0"/>
              <a:t>The Interprofessional Collaboration and Team Skills </a:t>
            </a:r>
            <a:r>
              <a:rPr lang="en-US" sz="3000" b="1" dirty="0"/>
              <a:t>(</a:t>
            </a:r>
            <a:r>
              <a:rPr lang="en-US" sz="3000" b="1" dirty="0" err="1"/>
              <a:t>iCATS</a:t>
            </a:r>
            <a:r>
              <a:rPr lang="en-US" sz="3000" b="1" dirty="0"/>
              <a:t>) i</a:t>
            </a:r>
            <a:r>
              <a:rPr lang="en-US" sz="3000" dirty="0"/>
              <a:t>s an IPE program at the University of Kentucky that allows healthcare students, early in their didactic education, the opportunity to “establish a foundation for the collaboration and communication needed in teamwork to facilitate positive patient and population outcomes”. </a:t>
            </a:r>
            <a:r>
              <a:rPr lang="en-US" sz="3000" baseline="30000" dirty="0"/>
              <a:t>3</a:t>
            </a:r>
            <a:r>
              <a:rPr lang="en-US" sz="3000" dirty="0"/>
              <a:t> </a:t>
            </a:r>
            <a:endParaRPr sz="3000" dirty="0"/>
          </a:p>
          <a:p>
            <a:pPr marL="457200" lvl="0" indent="-419100" algn="l" rtl="0">
              <a:lnSpc>
                <a:spcPct val="115000"/>
              </a:lnSpc>
              <a:spcBef>
                <a:spcPts val="0"/>
              </a:spcBef>
              <a:spcAft>
                <a:spcPts val="0"/>
              </a:spcAft>
              <a:buSzPts val="3000"/>
              <a:buChar char="●"/>
            </a:pPr>
            <a:r>
              <a:rPr lang="en-US" sz="3000" b="1" dirty="0"/>
              <a:t>Transformational leadership style has been evaluated as an effective form of leadership in the healthcare setting.</a:t>
            </a:r>
            <a:endParaRPr sz="3000" b="1" dirty="0"/>
          </a:p>
          <a:p>
            <a:pPr marL="457200" lvl="0" indent="0" algn="l" rtl="0">
              <a:lnSpc>
                <a:spcPct val="115000"/>
              </a:lnSpc>
              <a:spcBef>
                <a:spcPts val="0"/>
              </a:spcBef>
              <a:spcAft>
                <a:spcPts val="0"/>
              </a:spcAft>
              <a:buNone/>
            </a:pPr>
            <a:endParaRPr sz="3000" dirty="0">
              <a:solidFill>
                <a:srgbClr val="FFFFFF"/>
              </a:solidFill>
            </a:endParaRPr>
          </a:p>
        </p:txBody>
      </p:sp>
      <p:pic>
        <p:nvPicPr>
          <p:cNvPr id="101" name="Google Shape;101;p1"/>
          <p:cNvPicPr preferRelativeResize="0"/>
          <p:nvPr/>
        </p:nvPicPr>
        <p:blipFill rotWithShape="1">
          <a:blip r:embed="rId16">
            <a:alphaModFix/>
          </a:blip>
          <a:srcRect/>
          <a:stretch/>
        </p:blipFill>
        <p:spPr>
          <a:xfrm>
            <a:off x="35343211" y="1385775"/>
            <a:ext cx="8375415" cy="2924400"/>
          </a:xfrm>
          <a:prstGeom prst="rect">
            <a:avLst/>
          </a:prstGeom>
          <a:noFill/>
          <a:ln>
            <a:noFill/>
          </a:ln>
        </p:spPr>
      </p:pic>
      <p:graphicFrame>
        <p:nvGraphicFramePr>
          <p:cNvPr id="102" name="Google Shape;102;p1"/>
          <p:cNvGraphicFramePr/>
          <p:nvPr/>
        </p:nvGraphicFramePr>
        <p:xfrm>
          <a:off x="12214988" y="21602400"/>
          <a:ext cx="19410550" cy="5156250"/>
        </p:xfrm>
        <a:graphic>
          <a:graphicData uri="http://schemas.openxmlformats.org/drawingml/2006/table">
            <a:tbl>
              <a:tblPr>
                <a:noFill/>
                <a:tableStyleId>{29D9D14C-EBFD-4A23-9C55-2E86DC42B9DB}</a:tableStyleId>
              </a:tblPr>
              <a:tblGrid>
                <a:gridCol w="3131275">
                  <a:extLst>
                    <a:ext uri="{9D8B030D-6E8A-4147-A177-3AD203B41FA5}">
                      <a16:colId xmlns:a16="http://schemas.microsoft.com/office/drawing/2014/main" val="20000"/>
                    </a:ext>
                  </a:extLst>
                </a:gridCol>
                <a:gridCol w="2348000">
                  <a:extLst>
                    <a:ext uri="{9D8B030D-6E8A-4147-A177-3AD203B41FA5}">
                      <a16:colId xmlns:a16="http://schemas.microsoft.com/office/drawing/2014/main" val="20001"/>
                    </a:ext>
                  </a:extLst>
                </a:gridCol>
                <a:gridCol w="1670975">
                  <a:extLst>
                    <a:ext uri="{9D8B030D-6E8A-4147-A177-3AD203B41FA5}">
                      <a16:colId xmlns:a16="http://schemas.microsoft.com/office/drawing/2014/main" val="20002"/>
                    </a:ext>
                  </a:extLst>
                </a:gridCol>
                <a:gridCol w="1670975">
                  <a:extLst>
                    <a:ext uri="{9D8B030D-6E8A-4147-A177-3AD203B41FA5}">
                      <a16:colId xmlns:a16="http://schemas.microsoft.com/office/drawing/2014/main" val="20003"/>
                    </a:ext>
                  </a:extLst>
                </a:gridCol>
                <a:gridCol w="1651550">
                  <a:extLst>
                    <a:ext uri="{9D8B030D-6E8A-4147-A177-3AD203B41FA5}">
                      <a16:colId xmlns:a16="http://schemas.microsoft.com/office/drawing/2014/main" val="20004"/>
                    </a:ext>
                  </a:extLst>
                </a:gridCol>
                <a:gridCol w="1651550">
                  <a:extLst>
                    <a:ext uri="{9D8B030D-6E8A-4147-A177-3AD203B41FA5}">
                      <a16:colId xmlns:a16="http://schemas.microsoft.com/office/drawing/2014/main" val="20005"/>
                    </a:ext>
                  </a:extLst>
                </a:gridCol>
                <a:gridCol w="1690400">
                  <a:extLst>
                    <a:ext uri="{9D8B030D-6E8A-4147-A177-3AD203B41FA5}">
                      <a16:colId xmlns:a16="http://schemas.microsoft.com/office/drawing/2014/main" val="20006"/>
                    </a:ext>
                  </a:extLst>
                </a:gridCol>
                <a:gridCol w="1865250">
                  <a:extLst>
                    <a:ext uri="{9D8B030D-6E8A-4147-A177-3AD203B41FA5}">
                      <a16:colId xmlns:a16="http://schemas.microsoft.com/office/drawing/2014/main" val="20007"/>
                    </a:ext>
                  </a:extLst>
                </a:gridCol>
                <a:gridCol w="3730575">
                  <a:extLst>
                    <a:ext uri="{9D8B030D-6E8A-4147-A177-3AD203B41FA5}">
                      <a16:colId xmlns:a16="http://schemas.microsoft.com/office/drawing/2014/main" val="20008"/>
                    </a:ext>
                  </a:extLst>
                </a:gridCol>
              </a:tblGrid>
              <a:tr h="755925">
                <a:tc>
                  <a:txBody>
                    <a:bodyPr/>
                    <a:lstStyle/>
                    <a:p>
                      <a:pPr marL="0" lvl="0" indent="0" algn="l" rtl="0">
                        <a:spcBef>
                          <a:spcPts val="0"/>
                        </a:spcBef>
                        <a:spcAft>
                          <a:spcPts val="0"/>
                        </a:spcAft>
                        <a:buNone/>
                      </a:pPr>
                      <a:r>
                        <a:rPr lang="en-US" sz="3000"/>
                        <a:t> </a:t>
                      </a:r>
                      <a:endParaRPr sz="3000"/>
                    </a:p>
                  </a:txBody>
                  <a:tcPr marL="9525" marR="9525" marT="9525" marB="91425" anchor="b">
                    <a:lnB w="6350" cap="flat" cmpd="sng">
                      <a:solidFill>
                        <a:srgbClr val="000000"/>
                      </a:solidFill>
                      <a:prstDash val="solid"/>
                      <a:round/>
                      <a:headEnd type="none" w="sm" len="sm"/>
                      <a:tailEnd type="none" w="sm" len="sm"/>
                    </a:lnB>
                  </a:tcPr>
                </a:tc>
                <a:tc gridSpan="8">
                  <a:txBody>
                    <a:bodyPr/>
                    <a:lstStyle/>
                    <a:p>
                      <a:pPr marL="0" lvl="0" indent="0" algn="l" rtl="0">
                        <a:lnSpc>
                          <a:spcPct val="115000"/>
                        </a:lnSpc>
                        <a:spcBef>
                          <a:spcPts val="0"/>
                        </a:spcBef>
                        <a:spcAft>
                          <a:spcPts val="0"/>
                        </a:spcAft>
                        <a:buNone/>
                      </a:pPr>
                      <a:r>
                        <a:rPr lang="en-US" sz="3000" b="1"/>
                        <a:t>                              </a:t>
                      </a:r>
                      <a:r>
                        <a:rPr lang="en-US" sz="3200" b="1"/>
                        <a:t>Table 2: iCATS STUDY PARTICIPANTS</a:t>
                      </a:r>
                      <a:endParaRPr sz="3200" b="1"/>
                    </a:p>
                  </a:txBody>
                  <a:tcPr marL="9525" marR="9525" marT="9525" marB="91425" anchor="b">
                    <a:lnB w="63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76625">
                <a:tc>
                  <a:txBody>
                    <a:bodyPr/>
                    <a:lstStyle/>
                    <a:p>
                      <a:pPr marL="0" lvl="0" indent="0" algn="ctr" rtl="0">
                        <a:lnSpc>
                          <a:spcPct val="115000"/>
                        </a:lnSpc>
                        <a:spcBef>
                          <a:spcPts val="0"/>
                        </a:spcBef>
                        <a:spcAft>
                          <a:spcPts val="0"/>
                        </a:spcAft>
                        <a:buNone/>
                      </a:pPr>
                      <a:r>
                        <a:rPr lang="en-US" sz="3000">
                          <a:solidFill>
                            <a:srgbClr val="FFFFFF"/>
                          </a:solidFill>
                        </a:rPr>
                        <a:t> </a:t>
                      </a:r>
                      <a:endParaRPr sz="3000">
                        <a:solidFill>
                          <a:srgbClr val="FFFFFF"/>
                        </a:solidFill>
                      </a:endParaRPr>
                    </a:p>
                  </a:txBody>
                  <a:tcPr marL="9525" marR="9525" marT="9525" marB="91425"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14F8B"/>
                    </a:solidFill>
                  </a:tcPr>
                </a:tc>
                <a:tc>
                  <a:txBody>
                    <a:bodyPr/>
                    <a:lstStyle/>
                    <a:p>
                      <a:pPr marL="0" lvl="0" indent="0" algn="ctr" rtl="0">
                        <a:lnSpc>
                          <a:spcPct val="115000"/>
                        </a:lnSpc>
                        <a:spcBef>
                          <a:spcPts val="0"/>
                        </a:spcBef>
                        <a:spcAft>
                          <a:spcPts val="0"/>
                        </a:spcAft>
                        <a:buNone/>
                      </a:pPr>
                      <a:r>
                        <a:rPr lang="en-US" sz="2500">
                          <a:solidFill>
                            <a:srgbClr val="FFFFFF"/>
                          </a:solidFill>
                        </a:rPr>
                        <a:t>Communication</a:t>
                      </a:r>
                      <a:endParaRPr sz="2500">
                        <a:solidFill>
                          <a:srgbClr val="FFFFFF"/>
                        </a:solidFill>
                      </a:endParaRPr>
                    </a:p>
                  </a:txBody>
                  <a:tcPr marL="9525" marR="9525" marT="9525" marB="91425"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14F8B"/>
                    </a:solidFill>
                  </a:tcPr>
                </a:tc>
                <a:tc>
                  <a:txBody>
                    <a:bodyPr/>
                    <a:lstStyle/>
                    <a:p>
                      <a:pPr marL="0" lvl="0" indent="0" algn="ctr" rtl="0">
                        <a:lnSpc>
                          <a:spcPct val="115000"/>
                        </a:lnSpc>
                        <a:spcBef>
                          <a:spcPts val="0"/>
                        </a:spcBef>
                        <a:spcAft>
                          <a:spcPts val="0"/>
                        </a:spcAft>
                        <a:buNone/>
                      </a:pPr>
                      <a:r>
                        <a:rPr lang="en-US" sz="2500">
                          <a:solidFill>
                            <a:srgbClr val="FFFFFF"/>
                          </a:solidFill>
                        </a:rPr>
                        <a:t>Nursing</a:t>
                      </a:r>
                      <a:endParaRPr sz="2500">
                        <a:solidFill>
                          <a:srgbClr val="FFFFFF"/>
                        </a:solidFill>
                      </a:endParaRPr>
                    </a:p>
                  </a:txBody>
                  <a:tcPr marL="9525" marR="9525" marT="9525" marB="91425"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14F8B"/>
                    </a:solidFill>
                  </a:tcPr>
                </a:tc>
                <a:tc>
                  <a:txBody>
                    <a:bodyPr/>
                    <a:lstStyle/>
                    <a:p>
                      <a:pPr marL="0" lvl="0" indent="0" algn="ctr" rtl="0">
                        <a:lnSpc>
                          <a:spcPct val="115000"/>
                        </a:lnSpc>
                        <a:spcBef>
                          <a:spcPts val="0"/>
                        </a:spcBef>
                        <a:spcAft>
                          <a:spcPts val="0"/>
                        </a:spcAft>
                        <a:buNone/>
                      </a:pPr>
                      <a:r>
                        <a:rPr lang="en-US" sz="2500">
                          <a:solidFill>
                            <a:srgbClr val="FFFFFF"/>
                          </a:solidFill>
                        </a:rPr>
                        <a:t>Pharmacy</a:t>
                      </a:r>
                      <a:endParaRPr sz="2500">
                        <a:solidFill>
                          <a:srgbClr val="FFFFFF"/>
                        </a:solidFill>
                      </a:endParaRPr>
                    </a:p>
                  </a:txBody>
                  <a:tcPr marL="9525" marR="9525" marT="9525" marB="91425"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14F8B"/>
                    </a:solidFill>
                  </a:tcPr>
                </a:tc>
                <a:tc>
                  <a:txBody>
                    <a:bodyPr/>
                    <a:lstStyle/>
                    <a:p>
                      <a:pPr marL="0" lvl="0" indent="0" algn="ctr" rtl="0">
                        <a:lnSpc>
                          <a:spcPct val="115000"/>
                        </a:lnSpc>
                        <a:spcBef>
                          <a:spcPts val="0"/>
                        </a:spcBef>
                        <a:spcAft>
                          <a:spcPts val="0"/>
                        </a:spcAft>
                        <a:buNone/>
                      </a:pPr>
                      <a:r>
                        <a:rPr lang="en-US" sz="2500">
                          <a:solidFill>
                            <a:srgbClr val="FFFFFF"/>
                          </a:solidFill>
                        </a:rPr>
                        <a:t>PT</a:t>
                      </a:r>
                      <a:endParaRPr sz="2500">
                        <a:solidFill>
                          <a:srgbClr val="FFFFFF"/>
                        </a:solidFill>
                      </a:endParaRPr>
                    </a:p>
                  </a:txBody>
                  <a:tcPr marL="9525" marR="9525" marT="9525" marB="91425"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14F8B"/>
                    </a:solidFill>
                  </a:tcPr>
                </a:tc>
                <a:tc>
                  <a:txBody>
                    <a:bodyPr/>
                    <a:lstStyle/>
                    <a:p>
                      <a:pPr marL="0" lvl="0" indent="0" algn="ctr" rtl="0">
                        <a:lnSpc>
                          <a:spcPct val="115000"/>
                        </a:lnSpc>
                        <a:spcBef>
                          <a:spcPts val="0"/>
                        </a:spcBef>
                        <a:spcAft>
                          <a:spcPts val="0"/>
                        </a:spcAft>
                        <a:buNone/>
                      </a:pPr>
                      <a:r>
                        <a:rPr lang="en-US" sz="2500">
                          <a:solidFill>
                            <a:srgbClr val="FFFFFF"/>
                          </a:solidFill>
                        </a:rPr>
                        <a:t>PA</a:t>
                      </a:r>
                      <a:endParaRPr sz="2500">
                        <a:solidFill>
                          <a:srgbClr val="FFFFFF"/>
                        </a:solidFill>
                      </a:endParaRPr>
                    </a:p>
                  </a:txBody>
                  <a:tcPr marL="9525" marR="9525" marT="9525" marB="91425"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14F8B"/>
                    </a:solidFill>
                  </a:tcPr>
                </a:tc>
                <a:tc>
                  <a:txBody>
                    <a:bodyPr/>
                    <a:lstStyle/>
                    <a:p>
                      <a:pPr marL="0" lvl="0" indent="0" algn="ctr" rtl="0">
                        <a:lnSpc>
                          <a:spcPct val="115000"/>
                        </a:lnSpc>
                        <a:spcBef>
                          <a:spcPts val="0"/>
                        </a:spcBef>
                        <a:spcAft>
                          <a:spcPts val="0"/>
                        </a:spcAft>
                        <a:buNone/>
                      </a:pPr>
                      <a:r>
                        <a:rPr lang="en-US" sz="2500">
                          <a:solidFill>
                            <a:srgbClr val="FFFFFF"/>
                          </a:solidFill>
                        </a:rPr>
                        <a:t>Social Work</a:t>
                      </a:r>
                      <a:endParaRPr sz="2500">
                        <a:solidFill>
                          <a:srgbClr val="FFFFFF"/>
                        </a:solidFill>
                      </a:endParaRPr>
                    </a:p>
                  </a:txBody>
                  <a:tcPr marL="9525" marR="9525" marT="9525" marB="91425"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14F8B"/>
                    </a:solidFill>
                  </a:tcPr>
                </a:tc>
                <a:tc>
                  <a:txBody>
                    <a:bodyPr/>
                    <a:lstStyle/>
                    <a:p>
                      <a:pPr marL="0" lvl="0" indent="0" algn="ctr" rtl="0">
                        <a:lnSpc>
                          <a:spcPct val="115000"/>
                        </a:lnSpc>
                        <a:spcBef>
                          <a:spcPts val="0"/>
                        </a:spcBef>
                        <a:spcAft>
                          <a:spcPts val="0"/>
                        </a:spcAft>
                        <a:buNone/>
                      </a:pPr>
                      <a:r>
                        <a:rPr lang="en-US" sz="2500">
                          <a:solidFill>
                            <a:srgbClr val="FFFFFF"/>
                          </a:solidFill>
                        </a:rPr>
                        <a:t>Public Health</a:t>
                      </a:r>
                      <a:endParaRPr sz="2500">
                        <a:solidFill>
                          <a:srgbClr val="FFFFFF"/>
                        </a:solidFill>
                      </a:endParaRPr>
                    </a:p>
                  </a:txBody>
                  <a:tcPr marL="9525" marR="9525" marT="9525" marB="91425"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14F8B"/>
                    </a:solidFill>
                  </a:tcPr>
                </a:tc>
                <a:tc>
                  <a:txBody>
                    <a:bodyPr/>
                    <a:lstStyle/>
                    <a:p>
                      <a:pPr marL="0" lvl="0" indent="0" algn="ctr" rtl="0">
                        <a:lnSpc>
                          <a:spcPct val="115000"/>
                        </a:lnSpc>
                        <a:spcBef>
                          <a:spcPts val="0"/>
                        </a:spcBef>
                        <a:spcAft>
                          <a:spcPts val="0"/>
                        </a:spcAft>
                        <a:buNone/>
                      </a:pPr>
                      <a:r>
                        <a:rPr lang="en-US" sz="2500">
                          <a:solidFill>
                            <a:srgbClr val="FFFFFF"/>
                          </a:solidFill>
                        </a:rPr>
                        <a:t>TOTAL STUDENTS</a:t>
                      </a:r>
                      <a:endParaRPr sz="2500">
                        <a:solidFill>
                          <a:srgbClr val="FFFFFF"/>
                        </a:solidFill>
                      </a:endParaRPr>
                    </a:p>
                  </a:txBody>
                  <a:tcPr marL="9525" marR="9525" marT="9525" marB="91425"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14F8B"/>
                    </a:solidFill>
                  </a:tcPr>
                </a:tc>
                <a:extLst>
                  <a:ext uri="{0D108BD9-81ED-4DB2-BD59-A6C34878D82A}">
                    <a16:rowId xmlns:a16="http://schemas.microsoft.com/office/drawing/2014/main" val="10001"/>
                  </a:ext>
                </a:extLst>
              </a:tr>
              <a:tr h="755925">
                <a:tc>
                  <a:txBody>
                    <a:bodyPr/>
                    <a:lstStyle/>
                    <a:p>
                      <a:pPr marL="0" lvl="0" indent="0" algn="ctr" rtl="0">
                        <a:lnSpc>
                          <a:spcPct val="115000"/>
                        </a:lnSpc>
                        <a:spcBef>
                          <a:spcPts val="0"/>
                        </a:spcBef>
                        <a:spcAft>
                          <a:spcPts val="0"/>
                        </a:spcAft>
                        <a:buNone/>
                      </a:pPr>
                      <a:r>
                        <a:rPr lang="en-US" sz="3000">
                          <a:solidFill>
                            <a:srgbClr val="FFFFFF"/>
                          </a:solidFill>
                        </a:rPr>
                        <a:t>2017</a:t>
                      </a:r>
                      <a:endParaRPr sz="3000">
                        <a:solidFill>
                          <a:srgbClr val="FFFFFF"/>
                        </a:solidFill>
                      </a:endParaRPr>
                    </a:p>
                  </a:txBody>
                  <a:tcPr marL="9525" marR="9525" marT="9525" marB="91425" anchor="b">
                    <a:lnT w="6350" cap="flat" cmpd="sng">
                      <a:solidFill>
                        <a:srgbClr val="000000"/>
                      </a:solidFill>
                      <a:prstDash val="solid"/>
                      <a:round/>
                      <a:headEnd type="none" w="sm" len="sm"/>
                      <a:tailEnd type="none" w="sm" len="sm"/>
                    </a:lnT>
                    <a:solidFill>
                      <a:srgbClr val="014F8B"/>
                    </a:solidFill>
                  </a:tcPr>
                </a:tc>
                <a:tc>
                  <a:txBody>
                    <a:bodyPr/>
                    <a:lstStyle/>
                    <a:p>
                      <a:pPr marL="0" lvl="0" indent="0" algn="ctr" rtl="0">
                        <a:lnSpc>
                          <a:spcPct val="115000"/>
                        </a:lnSpc>
                        <a:spcBef>
                          <a:spcPts val="0"/>
                        </a:spcBef>
                        <a:spcAft>
                          <a:spcPts val="0"/>
                        </a:spcAft>
                        <a:buNone/>
                      </a:pPr>
                      <a:r>
                        <a:rPr lang="en-US" sz="3000"/>
                        <a:t>31</a:t>
                      </a:r>
                      <a:endParaRPr sz="3000"/>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ctr" rtl="0">
                        <a:lnSpc>
                          <a:spcPct val="115000"/>
                        </a:lnSpc>
                        <a:spcBef>
                          <a:spcPts val="0"/>
                        </a:spcBef>
                        <a:spcAft>
                          <a:spcPts val="0"/>
                        </a:spcAft>
                        <a:buNone/>
                      </a:pPr>
                      <a:r>
                        <a:rPr lang="en-US" sz="3000"/>
                        <a:t>224</a:t>
                      </a:r>
                      <a:endParaRPr sz="3000"/>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ctr" rtl="0">
                        <a:lnSpc>
                          <a:spcPct val="115000"/>
                        </a:lnSpc>
                        <a:spcBef>
                          <a:spcPts val="0"/>
                        </a:spcBef>
                        <a:spcAft>
                          <a:spcPts val="0"/>
                        </a:spcAft>
                        <a:buNone/>
                      </a:pPr>
                      <a:r>
                        <a:rPr lang="en-US" sz="3000"/>
                        <a:t>139</a:t>
                      </a:r>
                      <a:endParaRPr sz="3000"/>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ctr" rtl="0">
                        <a:lnSpc>
                          <a:spcPct val="115000"/>
                        </a:lnSpc>
                        <a:spcBef>
                          <a:spcPts val="0"/>
                        </a:spcBef>
                        <a:spcAft>
                          <a:spcPts val="0"/>
                        </a:spcAft>
                        <a:buNone/>
                      </a:pPr>
                      <a:r>
                        <a:rPr lang="en-US" sz="3000"/>
                        <a:t>68</a:t>
                      </a:r>
                      <a:endParaRPr sz="3000"/>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ctr" rtl="0">
                        <a:lnSpc>
                          <a:spcPct val="115000"/>
                        </a:lnSpc>
                        <a:spcBef>
                          <a:spcPts val="0"/>
                        </a:spcBef>
                        <a:spcAft>
                          <a:spcPts val="0"/>
                        </a:spcAft>
                        <a:buNone/>
                      </a:pPr>
                      <a:r>
                        <a:rPr lang="en-US" sz="3000"/>
                        <a:t>38</a:t>
                      </a:r>
                      <a:endParaRPr sz="3000"/>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ctr" rtl="0">
                        <a:lnSpc>
                          <a:spcPct val="115000"/>
                        </a:lnSpc>
                        <a:spcBef>
                          <a:spcPts val="0"/>
                        </a:spcBef>
                        <a:spcAft>
                          <a:spcPts val="0"/>
                        </a:spcAft>
                        <a:buNone/>
                      </a:pPr>
                      <a:r>
                        <a:rPr lang="en-US" sz="3000"/>
                        <a:t>0</a:t>
                      </a:r>
                      <a:endParaRPr sz="3000"/>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ctr" rtl="0">
                        <a:lnSpc>
                          <a:spcPct val="115000"/>
                        </a:lnSpc>
                        <a:spcBef>
                          <a:spcPts val="0"/>
                        </a:spcBef>
                        <a:spcAft>
                          <a:spcPts val="0"/>
                        </a:spcAft>
                        <a:buNone/>
                      </a:pPr>
                      <a:r>
                        <a:rPr lang="en-US" sz="3000"/>
                        <a:t>0</a:t>
                      </a:r>
                      <a:endParaRPr sz="3000"/>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ctr" rtl="0">
                        <a:lnSpc>
                          <a:spcPct val="115000"/>
                        </a:lnSpc>
                        <a:spcBef>
                          <a:spcPts val="0"/>
                        </a:spcBef>
                        <a:spcAft>
                          <a:spcPts val="0"/>
                        </a:spcAft>
                        <a:buNone/>
                      </a:pPr>
                      <a:r>
                        <a:rPr lang="en-US" sz="3000" b="1"/>
                        <a:t>698</a:t>
                      </a:r>
                      <a:endParaRPr sz="3000" b="1"/>
                    </a:p>
                  </a:txBody>
                  <a:tcPr marL="9525" marR="9525" marT="9525" marB="91425" anchor="b">
                    <a:lnT w="6350" cap="flat" cmpd="sng">
                      <a:solidFill>
                        <a:srgbClr val="000000"/>
                      </a:solidFill>
                      <a:prstDash val="solid"/>
                      <a:round/>
                      <a:headEnd type="none" w="sm" len="sm"/>
                      <a:tailEnd type="none" w="sm" len="sm"/>
                    </a:lnT>
                  </a:tcPr>
                </a:tc>
                <a:extLst>
                  <a:ext uri="{0D108BD9-81ED-4DB2-BD59-A6C34878D82A}">
                    <a16:rowId xmlns:a16="http://schemas.microsoft.com/office/drawing/2014/main" val="10002"/>
                  </a:ext>
                </a:extLst>
              </a:tr>
              <a:tr h="755925">
                <a:tc>
                  <a:txBody>
                    <a:bodyPr/>
                    <a:lstStyle/>
                    <a:p>
                      <a:pPr marL="0" lvl="0" indent="0" algn="ctr" rtl="0">
                        <a:lnSpc>
                          <a:spcPct val="115000"/>
                        </a:lnSpc>
                        <a:spcBef>
                          <a:spcPts val="0"/>
                        </a:spcBef>
                        <a:spcAft>
                          <a:spcPts val="0"/>
                        </a:spcAft>
                        <a:buNone/>
                      </a:pPr>
                      <a:r>
                        <a:rPr lang="en-US" sz="3000">
                          <a:solidFill>
                            <a:srgbClr val="FFFFFF"/>
                          </a:solidFill>
                        </a:rPr>
                        <a:t>2018</a:t>
                      </a:r>
                      <a:endParaRPr sz="3000">
                        <a:solidFill>
                          <a:srgbClr val="FFFFFF"/>
                        </a:solidFill>
                      </a:endParaRPr>
                    </a:p>
                  </a:txBody>
                  <a:tcPr marL="9525" marR="9525" marT="9525" marB="91425" anchor="b">
                    <a:solidFill>
                      <a:srgbClr val="014F8B"/>
                    </a:solidFill>
                  </a:tcPr>
                </a:tc>
                <a:tc>
                  <a:txBody>
                    <a:bodyPr/>
                    <a:lstStyle/>
                    <a:p>
                      <a:pPr marL="0" lvl="0" indent="0" algn="ctr" rtl="0">
                        <a:lnSpc>
                          <a:spcPct val="115000"/>
                        </a:lnSpc>
                        <a:spcBef>
                          <a:spcPts val="0"/>
                        </a:spcBef>
                        <a:spcAft>
                          <a:spcPts val="0"/>
                        </a:spcAft>
                        <a:buNone/>
                      </a:pPr>
                      <a:r>
                        <a:rPr lang="en-US" sz="3000"/>
                        <a:t>30</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244</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140</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63</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39</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4</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0</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b="1"/>
                        <a:t>716</a:t>
                      </a:r>
                      <a:endParaRPr sz="3000" b="1"/>
                    </a:p>
                  </a:txBody>
                  <a:tcPr marL="9525" marR="9525" marT="9525" marB="91425" anchor="b"/>
                </a:tc>
                <a:extLst>
                  <a:ext uri="{0D108BD9-81ED-4DB2-BD59-A6C34878D82A}">
                    <a16:rowId xmlns:a16="http://schemas.microsoft.com/office/drawing/2014/main" val="10003"/>
                  </a:ext>
                </a:extLst>
              </a:tr>
              <a:tr h="755925">
                <a:tc>
                  <a:txBody>
                    <a:bodyPr/>
                    <a:lstStyle/>
                    <a:p>
                      <a:pPr marL="0" lvl="0" indent="0" algn="ctr" rtl="0">
                        <a:lnSpc>
                          <a:spcPct val="115000"/>
                        </a:lnSpc>
                        <a:spcBef>
                          <a:spcPts val="0"/>
                        </a:spcBef>
                        <a:spcAft>
                          <a:spcPts val="0"/>
                        </a:spcAft>
                        <a:buNone/>
                      </a:pPr>
                      <a:r>
                        <a:rPr lang="en-US" sz="3000">
                          <a:solidFill>
                            <a:srgbClr val="FFFFFF"/>
                          </a:solidFill>
                        </a:rPr>
                        <a:t>2019</a:t>
                      </a:r>
                      <a:endParaRPr sz="3000">
                        <a:solidFill>
                          <a:srgbClr val="FFFFFF"/>
                        </a:solidFill>
                      </a:endParaRPr>
                    </a:p>
                  </a:txBody>
                  <a:tcPr marL="9525" marR="9525" marT="9525" marB="91425" anchor="b">
                    <a:solidFill>
                      <a:srgbClr val="014F8B"/>
                    </a:solidFill>
                  </a:tcPr>
                </a:tc>
                <a:tc>
                  <a:txBody>
                    <a:bodyPr/>
                    <a:lstStyle/>
                    <a:p>
                      <a:pPr marL="0" lvl="0" indent="0" algn="ctr" rtl="0">
                        <a:lnSpc>
                          <a:spcPct val="115000"/>
                        </a:lnSpc>
                        <a:spcBef>
                          <a:spcPts val="0"/>
                        </a:spcBef>
                        <a:spcAft>
                          <a:spcPts val="0"/>
                        </a:spcAft>
                        <a:buNone/>
                      </a:pPr>
                      <a:r>
                        <a:rPr lang="en-US" sz="3000"/>
                        <a:t>29</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193</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127</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67</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41</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24</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a:t>1</a:t>
                      </a:r>
                      <a:endParaRPr sz="3000"/>
                    </a:p>
                  </a:txBody>
                  <a:tcPr marL="9525" marR="9525" marT="9525" marB="91425" anchor="b"/>
                </a:tc>
                <a:tc>
                  <a:txBody>
                    <a:bodyPr/>
                    <a:lstStyle/>
                    <a:p>
                      <a:pPr marL="0" lvl="0" indent="0" algn="ctr" rtl="0">
                        <a:lnSpc>
                          <a:spcPct val="115000"/>
                        </a:lnSpc>
                        <a:spcBef>
                          <a:spcPts val="0"/>
                        </a:spcBef>
                        <a:spcAft>
                          <a:spcPts val="0"/>
                        </a:spcAft>
                        <a:buNone/>
                      </a:pPr>
                      <a:r>
                        <a:rPr lang="en-US" sz="3000" b="1"/>
                        <a:t>674</a:t>
                      </a:r>
                      <a:endParaRPr sz="3000" b="1"/>
                    </a:p>
                  </a:txBody>
                  <a:tcPr marL="9525" marR="9525" marT="9525" marB="91425" anchor="b"/>
                </a:tc>
                <a:extLst>
                  <a:ext uri="{0D108BD9-81ED-4DB2-BD59-A6C34878D82A}">
                    <a16:rowId xmlns:a16="http://schemas.microsoft.com/office/drawing/2014/main" val="10004"/>
                  </a:ext>
                </a:extLst>
              </a:tr>
              <a:tr h="755925">
                <a:tc>
                  <a:txBody>
                    <a:bodyPr/>
                    <a:lstStyle/>
                    <a:p>
                      <a:pPr marL="0" lvl="0" indent="0" algn="ctr" rtl="0">
                        <a:lnSpc>
                          <a:spcPct val="115000"/>
                        </a:lnSpc>
                        <a:spcBef>
                          <a:spcPts val="0"/>
                        </a:spcBef>
                        <a:spcAft>
                          <a:spcPts val="0"/>
                        </a:spcAft>
                        <a:buNone/>
                      </a:pPr>
                      <a:r>
                        <a:rPr lang="en-US" sz="3000">
                          <a:solidFill>
                            <a:srgbClr val="FFFFFF"/>
                          </a:solidFill>
                        </a:rPr>
                        <a:t>TOTAL</a:t>
                      </a:r>
                      <a:endParaRPr sz="3000">
                        <a:solidFill>
                          <a:srgbClr val="FFFFFF"/>
                        </a:solidFill>
                      </a:endParaRPr>
                    </a:p>
                  </a:txBody>
                  <a:tcPr marL="9525" marR="9525" marT="9525" marB="91425" anchor="b">
                    <a:lnB w="6350" cap="flat" cmpd="sng">
                      <a:solidFill>
                        <a:srgbClr val="000000"/>
                      </a:solidFill>
                      <a:prstDash val="solid"/>
                      <a:round/>
                      <a:headEnd type="none" w="sm" len="sm"/>
                      <a:tailEnd type="none" w="sm" len="sm"/>
                    </a:lnB>
                    <a:solidFill>
                      <a:srgbClr val="014F8B"/>
                    </a:solidFill>
                  </a:tcPr>
                </a:tc>
                <a:tc>
                  <a:txBody>
                    <a:bodyPr/>
                    <a:lstStyle/>
                    <a:p>
                      <a:pPr marL="0" lvl="0" indent="0" algn="ctr" rtl="0">
                        <a:lnSpc>
                          <a:spcPct val="115000"/>
                        </a:lnSpc>
                        <a:spcBef>
                          <a:spcPts val="0"/>
                        </a:spcBef>
                        <a:spcAft>
                          <a:spcPts val="0"/>
                        </a:spcAft>
                        <a:buNone/>
                      </a:pPr>
                      <a:r>
                        <a:rPr lang="en-US" sz="3000"/>
                        <a:t>90</a:t>
                      </a:r>
                      <a:endParaRPr sz="3000"/>
                    </a:p>
                  </a:txBody>
                  <a:tcPr marL="9525" marR="9525" marT="9525" marB="91425" anchor="b">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3000"/>
                        <a:t>661</a:t>
                      </a:r>
                      <a:endParaRPr sz="3000"/>
                    </a:p>
                  </a:txBody>
                  <a:tcPr marL="9525" marR="9525" marT="9525" marB="91425" anchor="b">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3000"/>
                        <a:t>406</a:t>
                      </a:r>
                      <a:endParaRPr sz="3000"/>
                    </a:p>
                  </a:txBody>
                  <a:tcPr marL="9525" marR="9525" marT="9525" marB="91425" anchor="b">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3000"/>
                        <a:t>198</a:t>
                      </a:r>
                      <a:endParaRPr sz="3000"/>
                    </a:p>
                  </a:txBody>
                  <a:tcPr marL="9525" marR="9525" marT="9525" marB="91425" anchor="b">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3000"/>
                        <a:t>118</a:t>
                      </a:r>
                      <a:endParaRPr sz="3000"/>
                    </a:p>
                  </a:txBody>
                  <a:tcPr marL="9525" marR="9525" marT="9525" marB="91425" anchor="b">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3000"/>
                        <a:t>28</a:t>
                      </a:r>
                      <a:endParaRPr sz="3000"/>
                    </a:p>
                  </a:txBody>
                  <a:tcPr marL="9525" marR="9525" marT="9525" marB="91425" anchor="b">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3000"/>
                        <a:t>1</a:t>
                      </a:r>
                      <a:endParaRPr sz="3000"/>
                    </a:p>
                  </a:txBody>
                  <a:tcPr marL="9525" marR="9525" marT="9525" marB="91425" anchor="b">
                    <a:lnB w="6350"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US" sz="3000" b="1"/>
                        <a:t>2088</a:t>
                      </a:r>
                      <a:endParaRPr sz="3000" b="1"/>
                    </a:p>
                  </a:txBody>
                  <a:tcPr marL="9525" marR="9525" marT="9525" marB="91425" anchor="b">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103" name="Google Shape;103;p1"/>
          <p:cNvGraphicFramePr/>
          <p:nvPr>
            <p:extLst>
              <p:ext uri="{D42A27DB-BD31-4B8C-83A1-F6EECF244321}">
                <p14:modId xmlns:p14="http://schemas.microsoft.com/office/powerpoint/2010/main" val="201200775"/>
              </p:ext>
            </p:extLst>
          </p:nvPr>
        </p:nvGraphicFramePr>
        <p:xfrm>
          <a:off x="12156188" y="15349413"/>
          <a:ext cx="19312125" cy="6226650"/>
        </p:xfrm>
        <a:graphic>
          <a:graphicData uri="http://schemas.openxmlformats.org/drawingml/2006/table">
            <a:tbl>
              <a:tblPr>
                <a:noFill/>
                <a:tableStyleId>{29D9D14C-EBFD-4A23-9C55-2E86DC42B9DB}</a:tableStyleId>
              </a:tblPr>
              <a:tblGrid>
                <a:gridCol w="5461650">
                  <a:extLst>
                    <a:ext uri="{9D8B030D-6E8A-4147-A177-3AD203B41FA5}">
                      <a16:colId xmlns:a16="http://schemas.microsoft.com/office/drawing/2014/main" val="20000"/>
                    </a:ext>
                  </a:extLst>
                </a:gridCol>
                <a:gridCol w="3569700">
                  <a:extLst>
                    <a:ext uri="{9D8B030D-6E8A-4147-A177-3AD203B41FA5}">
                      <a16:colId xmlns:a16="http://schemas.microsoft.com/office/drawing/2014/main" val="20001"/>
                    </a:ext>
                  </a:extLst>
                </a:gridCol>
                <a:gridCol w="3426925">
                  <a:extLst>
                    <a:ext uri="{9D8B030D-6E8A-4147-A177-3AD203B41FA5}">
                      <a16:colId xmlns:a16="http://schemas.microsoft.com/office/drawing/2014/main" val="20002"/>
                    </a:ext>
                  </a:extLst>
                </a:gridCol>
                <a:gridCol w="3426925">
                  <a:extLst>
                    <a:ext uri="{9D8B030D-6E8A-4147-A177-3AD203B41FA5}">
                      <a16:colId xmlns:a16="http://schemas.microsoft.com/office/drawing/2014/main" val="20003"/>
                    </a:ext>
                  </a:extLst>
                </a:gridCol>
                <a:gridCol w="3426925">
                  <a:extLst>
                    <a:ext uri="{9D8B030D-6E8A-4147-A177-3AD203B41FA5}">
                      <a16:colId xmlns:a16="http://schemas.microsoft.com/office/drawing/2014/main" val="20004"/>
                    </a:ext>
                  </a:extLst>
                </a:gridCol>
              </a:tblGrid>
              <a:tr h="621900">
                <a:tc gridSpan="5">
                  <a:txBody>
                    <a:bodyPr/>
                    <a:lstStyle/>
                    <a:p>
                      <a:pPr marL="0" lvl="0" indent="0" algn="ctr" rtl="0">
                        <a:lnSpc>
                          <a:spcPct val="115000"/>
                        </a:lnSpc>
                        <a:spcBef>
                          <a:spcPts val="0"/>
                        </a:spcBef>
                        <a:spcAft>
                          <a:spcPts val="0"/>
                        </a:spcAft>
                        <a:buNone/>
                      </a:pPr>
                      <a:r>
                        <a:rPr lang="en-US" sz="3000" b="1" dirty="0"/>
                        <a:t> </a:t>
                      </a:r>
                      <a:r>
                        <a:rPr lang="en-US" sz="3200" b="1" dirty="0"/>
                        <a:t>Table 1: SUMMARY OF FINDINGS</a:t>
                      </a:r>
                      <a:endParaRPr sz="3200" b="1" dirty="0"/>
                    </a:p>
                  </a:txBody>
                  <a:tcPr marL="9525" marR="9525" marT="9525" marB="91425" anchor="b">
                    <a:lnB w="6350" cap="flat" cmpd="sng">
                      <a:solidFill>
                        <a:srgbClr val="000000"/>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21900">
                <a:tc gridSpan="2">
                  <a:txBody>
                    <a:bodyPr/>
                    <a:lstStyle/>
                    <a:p>
                      <a:pPr marL="0" lvl="0" indent="0" algn="ctr" rtl="0">
                        <a:lnSpc>
                          <a:spcPct val="115000"/>
                        </a:lnSpc>
                        <a:spcBef>
                          <a:spcPts val="0"/>
                        </a:spcBef>
                        <a:spcAft>
                          <a:spcPts val="0"/>
                        </a:spcAft>
                        <a:buNone/>
                      </a:pPr>
                      <a:r>
                        <a:rPr lang="en-US" sz="3000" b="1" dirty="0">
                          <a:solidFill>
                            <a:srgbClr val="FFFFFF"/>
                          </a:solidFill>
                        </a:rPr>
                        <a:t>Leadership Competency</a:t>
                      </a:r>
                      <a:endParaRPr sz="3000" b="1" dirty="0">
                        <a:solidFill>
                          <a:srgbClr val="FFFFFF"/>
                        </a:solidFill>
                      </a:endParaRPr>
                    </a:p>
                  </a:txBody>
                  <a:tcPr marL="9525" marR="9525" marT="9525" marB="91425"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14F8B"/>
                    </a:solidFill>
                  </a:tcPr>
                </a:tc>
                <a:tc hMerge="1">
                  <a:txBody>
                    <a:bodyPr/>
                    <a:lstStyle/>
                    <a:p>
                      <a:endParaRPr lang="en-US"/>
                    </a:p>
                  </a:txBody>
                  <a:tcPr/>
                </a:tc>
                <a:tc gridSpan="3">
                  <a:txBody>
                    <a:bodyPr/>
                    <a:lstStyle/>
                    <a:p>
                      <a:pPr marL="0" lvl="0" indent="0" algn="ctr" rtl="0">
                        <a:lnSpc>
                          <a:spcPct val="115000"/>
                        </a:lnSpc>
                        <a:spcBef>
                          <a:spcPts val="0"/>
                        </a:spcBef>
                        <a:spcAft>
                          <a:spcPts val="0"/>
                        </a:spcAft>
                        <a:buNone/>
                      </a:pPr>
                      <a:r>
                        <a:rPr lang="en-US" sz="3000" b="1">
                          <a:solidFill>
                            <a:srgbClr val="FFFFFF"/>
                          </a:solidFill>
                        </a:rPr>
                        <a:t>Number of times Competency found</a:t>
                      </a:r>
                      <a:endParaRPr sz="3000" b="1">
                        <a:solidFill>
                          <a:srgbClr val="FFFFFF"/>
                        </a:solidFill>
                      </a:endParaRPr>
                    </a:p>
                  </a:txBody>
                  <a:tcPr marL="9525" marR="9525" marT="9525" marB="91425" anchor="b">
                    <a:lnT w="6350" cap="flat" cmpd="sng">
                      <a:solidFill>
                        <a:srgbClr val="000000"/>
                      </a:solidFill>
                      <a:prstDash val="solid"/>
                      <a:round/>
                      <a:headEnd type="none" w="sm" len="sm"/>
                      <a:tailEnd type="none" w="sm" len="sm"/>
                    </a:lnT>
                    <a:lnB w="6350" cap="flat" cmpd="sng">
                      <a:solidFill>
                        <a:srgbClr val="000000"/>
                      </a:solidFill>
                      <a:prstDash val="solid"/>
                      <a:round/>
                      <a:headEnd type="none" w="sm" len="sm"/>
                      <a:tailEnd type="none" w="sm" len="sm"/>
                    </a:lnB>
                    <a:solidFill>
                      <a:srgbClr val="014F8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21900">
                <a:tc gridSpan="2">
                  <a:txBody>
                    <a:bodyPr/>
                    <a:lstStyle/>
                    <a:p>
                      <a:pPr marL="0" lvl="0" indent="0" algn="ctr" rtl="0">
                        <a:lnSpc>
                          <a:spcPct val="115000"/>
                        </a:lnSpc>
                        <a:spcBef>
                          <a:spcPts val="0"/>
                        </a:spcBef>
                        <a:spcAft>
                          <a:spcPts val="0"/>
                        </a:spcAft>
                        <a:buNone/>
                      </a:pPr>
                      <a:r>
                        <a:rPr lang="en-US" sz="3000" b="1">
                          <a:solidFill>
                            <a:srgbClr val="FFFFFF"/>
                          </a:solidFill>
                        </a:rPr>
                        <a:t>Synergism/Teamwork</a:t>
                      </a:r>
                      <a:endParaRPr sz="3000" b="1">
                        <a:solidFill>
                          <a:srgbClr val="FFFFFF"/>
                        </a:solidFill>
                      </a:endParaRPr>
                    </a:p>
                  </a:txBody>
                  <a:tcPr marL="9525" marR="9525" marT="9525" marB="91425" anchor="b">
                    <a:lnT w="6350" cap="flat" cmpd="sng">
                      <a:solidFill>
                        <a:srgbClr val="000000"/>
                      </a:solidFill>
                      <a:prstDash val="solid"/>
                      <a:round/>
                      <a:headEnd type="none" w="sm" len="sm"/>
                      <a:tailEnd type="none" w="sm" len="sm"/>
                    </a:lnT>
                    <a:solidFill>
                      <a:srgbClr val="014F8B"/>
                    </a:solidFill>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3000"/>
                        <a:t>296</a:t>
                      </a:r>
                      <a:endParaRPr sz="3000"/>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r" rtl="0">
                        <a:lnSpc>
                          <a:spcPct val="115000"/>
                        </a:lnSpc>
                        <a:spcBef>
                          <a:spcPts val="0"/>
                        </a:spcBef>
                        <a:spcAft>
                          <a:spcPts val="0"/>
                        </a:spcAft>
                        <a:buNone/>
                      </a:pPr>
                      <a:r>
                        <a:rPr lang="en-US" sz="3000" b="1"/>
                        <a:t>1090</a:t>
                      </a:r>
                      <a:endParaRPr sz="3000" b="1"/>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r" rtl="0">
                        <a:lnSpc>
                          <a:spcPct val="115000"/>
                        </a:lnSpc>
                        <a:spcBef>
                          <a:spcPts val="0"/>
                        </a:spcBef>
                        <a:spcAft>
                          <a:spcPts val="0"/>
                        </a:spcAft>
                        <a:buNone/>
                      </a:pPr>
                      <a:r>
                        <a:rPr lang="en-US" sz="3000"/>
                        <a:t>305</a:t>
                      </a:r>
                      <a:endParaRPr sz="3000"/>
                    </a:p>
                  </a:txBody>
                  <a:tcPr marL="9525" marR="9525" marT="9525" marB="91425" anchor="b">
                    <a:lnT w="6350" cap="flat" cmpd="sng">
                      <a:solidFill>
                        <a:srgbClr val="000000"/>
                      </a:solidFill>
                      <a:prstDash val="solid"/>
                      <a:round/>
                      <a:headEnd type="none" w="sm" len="sm"/>
                      <a:tailEnd type="none" w="sm" len="sm"/>
                    </a:lnT>
                  </a:tcPr>
                </a:tc>
                <a:extLst>
                  <a:ext uri="{0D108BD9-81ED-4DB2-BD59-A6C34878D82A}">
                    <a16:rowId xmlns:a16="http://schemas.microsoft.com/office/drawing/2014/main" val="10002"/>
                  </a:ext>
                </a:extLst>
              </a:tr>
              <a:tr h="621900">
                <a:tc gridSpan="2">
                  <a:txBody>
                    <a:bodyPr/>
                    <a:lstStyle/>
                    <a:p>
                      <a:pPr marL="0" lvl="0" indent="0" algn="ctr" rtl="0">
                        <a:lnSpc>
                          <a:spcPct val="115000"/>
                        </a:lnSpc>
                        <a:spcBef>
                          <a:spcPts val="0"/>
                        </a:spcBef>
                        <a:spcAft>
                          <a:spcPts val="0"/>
                        </a:spcAft>
                        <a:buNone/>
                      </a:pPr>
                      <a:r>
                        <a:rPr lang="en-US" sz="3000" b="1">
                          <a:solidFill>
                            <a:srgbClr val="FFFFFF"/>
                          </a:solidFill>
                        </a:rPr>
                        <a:t>Communication</a:t>
                      </a:r>
                      <a:endParaRPr sz="3000" b="1">
                        <a:solidFill>
                          <a:srgbClr val="FFFFFF"/>
                        </a:solidFill>
                      </a:endParaRPr>
                    </a:p>
                  </a:txBody>
                  <a:tcPr marL="9525" marR="9525" marT="9525" marB="91425" anchor="b">
                    <a:solidFill>
                      <a:srgbClr val="014F8B"/>
                    </a:solidFill>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3000" b="1"/>
                        <a:t>974</a:t>
                      </a:r>
                      <a:endParaRPr sz="3000" b="1"/>
                    </a:p>
                  </a:txBody>
                  <a:tcPr marL="9525" marR="9525" marT="9525" marB="91425" anchor="b"/>
                </a:tc>
                <a:tc>
                  <a:txBody>
                    <a:bodyPr/>
                    <a:lstStyle/>
                    <a:p>
                      <a:pPr marL="0" lvl="0" indent="0" algn="r" rtl="0">
                        <a:lnSpc>
                          <a:spcPct val="115000"/>
                        </a:lnSpc>
                        <a:spcBef>
                          <a:spcPts val="0"/>
                        </a:spcBef>
                        <a:spcAft>
                          <a:spcPts val="0"/>
                        </a:spcAft>
                        <a:buNone/>
                      </a:pPr>
                      <a:r>
                        <a:rPr lang="en-US" sz="3000"/>
                        <a:t>108</a:t>
                      </a:r>
                      <a:endParaRPr sz="3000"/>
                    </a:p>
                  </a:txBody>
                  <a:tcPr marL="9525" marR="9525" marT="9525" marB="91425" anchor="b"/>
                </a:tc>
                <a:tc>
                  <a:txBody>
                    <a:bodyPr/>
                    <a:lstStyle/>
                    <a:p>
                      <a:pPr marL="0" lvl="0" indent="0" algn="r" rtl="0">
                        <a:lnSpc>
                          <a:spcPct val="115000"/>
                        </a:lnSpc>
                        <a:spcBef>
                          <a:spcPts val="0"/>
                        </a:spcBef>
                        <a:spcAft>
                          <a:spcPts val="0"/>
                        </a:spcAft>
                        <a:buNone/>
                      </a:pPr>
                      <a:r>
                        <a:rPr lang="en-US" sz="3000" b="1"/>
                        <a:t>778</a:t>
                      </a:r>
                      <a:endParaRPr sz="3000" b="1"/>
                    </a:p>
                  </a:txBody>
                  <a:tcPr marL="9525" marR="9525" marT="9525" marB="91425" anchor="b"/>
                </a:tc>
                <a:extLst>
                  <a:ext uri="{0D108BD9-81ED-4DB2-BD59-A6C34878D82A}">
                    <a16:rowId xmlns:a16="http://schemas.microsoft.com/office/drawing/2014/main" val="10003"/>
                  </a:ext>
                </a:extLst>
              </a:tr>
              <a:tr h="621900">
                <a:tc gridSpan="2">
                  <a:txBody>
                    <a:bodyPr/>
                    <a:lstStyle/>
                    <a:p>
                      <a:pPr marL="0" lvl="0" indent="0" algn="ctr" rtl="0">
                        <a:lnSpc>
                          <a:spcPct val="115000"/>
                        </a:lnSpc>
                        <a:spcBef>
                          <a:spcPts val="0"/>
                        </a:spcBef>
                        <a:spcAft>
                          <a:spcPts val="0"/>
                        </a:spcAft>
                        <a:buNone/>
                      </a:pPr>
                      <a:r>
                        <a:rPr lang="en-US" sz="3000" b="1">
                          <a:solidFill>
                            <a:srgbClr val="FFFFFF"/>
                          </a:solidFill>
                        </a:rPr>
                        <a:t>Emotional Intelligence</a:t>
                      </a:r>
                      <a:endParaRPr sz="3000" b="1">
                        <a:solidFill>
                          <a:srgbClr val="FFFFFF"/>
                        </a:solidFill>
                      </a:endParaRPr>
                    </a:p>
                  </a:txBody>
                  <a:tcPr marL="9525" marR="9525" marT="9525" marB="91425" anchor="b">
                    <a:solidFill>
                      <a:srgbClr val="014F8B"/>
                    </a:solidFill>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3000" dirty="0"/>
                        <a:t>406</a:t>
                      </a:r>
                      <a:endParaRPr sz="3000" dirty="0"/>
                    </a:p>
                  </a:txBody>
                  <a:tcPr marL="9525" marR="9525" marT="9525" marB="91425" anchor="b"/>
                </a:tc>
                <a:tc>
                  <a:txBody>
                    <a:bodyPr/>
                    <a:lstStyle/>
                    <a:p>
                      <a:pPr marL="0" lvl="0" indent="0" algn="r" rtl="0">
                        <a:lnSpc>
                          <a:spcPct val="115000"/>
                        </a:lnSpc>
                        <a:spcBef>
                          <a:spcPts val="0"/>
                        </a:spcBef>
                        <a:spcAft>
                          <a:spcPts val="0"/>
                        </a:spcAft>
                        <a:buNone/>
                      </a:pPr>
                      <a:r>
                        <a:rPr lang="en-US" sz="3000"/>
                        <a:t>138</a:t>
                      </a:r>
                      <a:endParaRPr sz="3000"/>
                    </a:p>
                  </a:txBody>
                  <a:tcPr marL="9525" marR="9525" marT="9525" marB="91425" anchor="b"/>
                </a:tc>
                <a:tc>
                  <a:txBody>
                    <a:bodyPr/>
                    <a:lstStyle/>
                    <a:p>
                      <a:pPr marL="0" lvl="0" indent="0" algn="r" rtl="0">
                        <a:lnSpc>
                          <a:spcPct val="115000"/>
                        </a:lnSpc>
                        <a:spcBef>
                          <a:spcPts val="0"/>
                        </a:spcBef>
                        <a:spcAft>
                          <a:spcPts val="0"/>
                        </a:spcAft>
                        <a:buNone/>
                      </a:pPr>
                      <a:r>
                        <a:rPr lang="en-US" sz="3000"/>
                        <a:t>399</a:t>
                      </a:r>
                      <a:endParaRPr sz="3000"/>
                    </a:p>
                  </a:txBody>
                  <a:tcPr marL="9525" marR="9525" marT="9525" marB="91425" anchor="b"/>
                </a:tc>
                <a:extLst>
                  <a:ext uri="{0D108BD9-81ED-4DB2-BD59-A6C34878D82A}">
                    <a16:rowId xmlns:a16="http://schemas.microsoft.com/office/drawing/2014/main" val="10004"/>
                  </a:ext>
                </a:extLst>
              </a:tr>
              <a:tr h="621900">
                <a:tc gridSpan="2">
                  <a:txBody>
                    <a:bodyPr/>
                    <a:lstStyle/>
                    <a:p>
                      <a:pPr marL="0" lvl="0" indent="0" algn="ctr" rtl="0">
                        <a:lnSpc>
                          <a:spcPct val="115000"/>
                        </a:lnSpc>
                        <a:spcBef>
                          <a:spcPts val="0"/>
                        </a:spcBef>
                        <a:spcAft>
                          <a:spcPts val="0"/>
                        </a:spcAft>
                        <a:buNone/>
                      </a:pPr>
                      <a:r>
                        <a:rPr lang="en-US" sz="3000" b="1">
                          <a:solidFill>
                            <a:srgbClr val="FFFFFF"/>
                          </a:solidFill>
                        </a:rPr>
                        <a:t>Intellectual Stimulation</a:t>
                      </a:r>
                      <a:endParaRPr sz="3000" b="1">
                        <a:solidFill>
                          <a:srgbClr val="FFFFFF"/>
                        </a:solidFill>
                      </a:endParaRPr>
                    </a:p>
                  </a:txBody>
                  <a:tcPr marL="9525" marR="9525" marT="9525" marB="91425" anchor="b">
                    <a:solidFill>
                      <a:srgbClr val="014F8B"/>
                    </a:solidFill>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3000"/>
                        <a:t>10</a:t>
                      </a:r>
                      <a:endParaRPr sz="3000"/>
                    </a:p>
                  </a:txBody>
                  <a:tcPr marL="9525" marR="9525" marT="9525" marB="91425" anchor="b"/>
                </a:tc>
                <a:tc>
                  <a:txBody>
                    <a:bodyPr/>
                    <a:lstStyle/>
                    <a:p>
                      <a:pPr marL="0" lvl="0" indent="0" algn="r" rtl="0">
                        <a:lnSpc>
                          <a:spcPct val="115000"/>
                        </a:lnSpc>
                        <a:spcBef>
                          <a:spcPts val="0"/>
                        </a:spcBef>
                        <a:spcAft>
                          <a:spcPts val="0"/>
                        </a:spcAft>
                        <a:buNone/>
                      </a:pPr>
                      <a:r>
                        <a:rPr lang="en-US" sz="3000"/>
                        <a:t>41</a:t>
                      </a:r>
                      <a:endParaRPr sz="3000"/>
                    </a:p>
                  </a:txBody>
                  <a:tcPr marL="9525" marR="9525" marT="9525" marB="91425" anchor="b"/>
                </a:tc>
                <a:tc>
                  <a:txBody>
                    <a:bodyPr/>
                    <a:lstStyle/>
                    <a:p>
                      <a:pPr marL="0" lvl="0" indent="0" algn="r" rtl="0">
                        <a:lnSpc>
                          <a:spcPct val="115000"/>
                        </a:lnSpc>
                        <a:spcBef>
                          <a:spcPts val="0"/>
                        </a:spcBef>
                        <a:spcAft>
                          <a:spcPts val="0"/>
                        </a:spcAft>
                        <a:buNone/>
                      </a:pPr>
                      <a:r>
                        <a:rPr lang="en-US" sz="3000"/>
                        <a:t>20</a:t>
                      </a:r>
                      <a:endParaRPr sz="3000"/>
                    </a:p>
                  </a:txBody>
                  <a:tcPr marL="9525" marR="9525" marT="9525" marB="91425" anchor="b"/>
                </a:tc>
                <a:extLst>
                  <a:ext uri="{0D108BD9-81ED-4DB2-BD59-A6C34878D82A}">
                    <a16:rowId xmlns:a16="http://schemas.microsoft.com/office/drawing/2014/main" val="10005"/>
                  </a:ext>
                </a:extLst>
              </a:tr>
              <a:tr h="621900">
                <a:tc gridSpan="2">
                  <a:txBody>
                    <a:bodyPr/>
                    <a:lstStyle/>
                    <a:p>
                      <a:pPr marL="0" lvl="0" indent="0" algn="ctr" rtl="0">
                        <a:lnSpc>
                          <a:spcPct val="115000"/>
                        </a:lnSpc>
                        <a:spcBef>
                          <a:spcPts val="0"/>
                        </a:spcBef>
                        <a:spcAft>
                          <a:spcPts val="0"/>
                        </a:spcAft>
                        <a:buNone/>
                      </a:pPr>
                      <a:r>
                        <a:rPr lang="en-US" sz="3000" b="1">
                          <a:solidFill>
                            <a:srgbClr val="FFFFFF"/>
                          </a:solidFill>
                        </a:rPr>
                        <a:t>Pragmatism</a:t>
                      </a:r>
                      <a:endParaRPr sz="3000" b="1">
                        <a:solidFill>
                          <a:srgbClr val="FFFFFF"/>
                        </a:solidFill>
                      </a:endParaRPr>
                    </a:p>
                  </a:txBody>
                  <a:tcPr marL="9525" marR="9525" marT="9525" marB="91425" anchor="b">
                    <a:solidFill>
                      <a:srgbClr val="014F8B"/>
                    </a:solidFill>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3000"/>
                        <a:t>66</a:t>
                      </a:r>
                      <a:endParaRPr sz="3000"/>
                    </a:p>
                  </a:txBody>
                  <a:tcPr marL="9525" marR="9525" marT="9525" marB="91425" anchor="b"/>
                </a:tc>
                <a:tc>
                  <a:txBody>
                    <a:bodyPr/>
                    <a:lstStyle/>
                    <a:p>
                      <a:pPr marL="0" lvl="0" indent="0" algn="r" rtl="0">
                        <a:lnSpc>
                          <a:spcPct val="115000"/>
                        </a:lnSpc>
                        <a:spcBef>
                          <a:spcPts val="0"/>
                        </a:spcBef>
                        <a:spcAft>
                          <a:spcPts val="0"/>
                        </a:spcAft>
                        <a:buNone/>
                      </a:pPr>
                      <a:r>
                        <a:rPr lang="en-US" sz="3000"/>
                        <a:t>688</a:t>
                      </a:r>
                      <a:endParaRPr sz="3000"/>
                    </a:p>
                  </a:txBody>
                  <a:tcPr marL="9525" marR="9525" marT="9525" marB="91425" anchor="b"/>
                </a:tc>
                <a:tc>
                  <a:txBody>
                    <a:bodyPr/>
                    <a:lstStyle/>
                    <a:p>
                      <a:pPr marL="0" lvl="0" indent="0" algn="r" rtl="0">
                        <a:lnSpc>
                          <a:spcPct val="115000"/>
                        </a:lnSpc>
                        <a:spcBef>
                          <a:spcPts val="0"/>
                        </a:spcBef>
                        <a:spcAft>
                          <a:spcPts val="0"/>
                        </a:spcAft>
                        <a:buNone/>
                      </a:pPr>
                      <a:r>
                        <a:rPr lang="en-US" sz="3000"/>
                        <a:t>23</a:t>
                      </a:r>
                      <a:endParaRPr sz="3000"/>
                    </a:p>
                  </a:txBody>
                  <a:tcPr marL="9525" marR="9525" marT="9525" marB="91425" anchor="b"/>
                </a:tc>
                <a:extLst>
                  <a:ext uri="{0D108BD9-81ED-4DB2-BD59-A6C34878D82A}">
                    <a16:rowId xmlns:a16="http://schemas.microsoft.com/office/drawing/2014/main" val="10006"/>
                  </a:ext>
                </a:extLst>
              </a:tr>
              <a:tr h="621900">
                <a:tc gridSpan="2">
                  <a:txBody>
                    <a:bodyPr/>
                    <a:lstStyle/>
                    <a:p>
                      <a:pPr marL="0" lvl="0" indent="0" algn="ctr" rtl="0">
                        <a:lnSpc>
                          <a:spcPct val="115000"/>
                        </a:lnSpc>
                        <a:spcBef>
                          <a:spcPts val="0"/>
                        </a:spcBef>
                        <a:spcAft>
                          <a:spcPts val="0"/>
                        </a:spcAft>
                        <a:buNone/>
                      </a:pPr>
                      <a:r>
                        <a:rPr lang="en-US" sz="3000" b="1">
                          <a:solidFill>
                            <a:srgbClr val="FFFFFF"/>
                          </a:solidFill>
                        </a:rPr>
                        <a:t>Self-Efficacy</a:t>
                      </a:r>
                      <a:endParaRPr sz="3000" b="1">
                        <a:solidFill>
                          <a:srgbClr val="FFFFFF"/>
                        </a:solidFill>
                      </a:endParaRPr>
                    </a:p>
                  </a:txBody>
                  <a:tcPr marL="9525" marR="9525" marT="9525" marB="91425" anchor="b">
                    <a:solidFill>
                      <a:srgbClr val="014F8B"/>
                    </a:solidFill>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3000"/>
                        <a:t>315</a:t>
                      </a:r>
                      <a:endParaRPr sz="3000"/>
                    </a:p>
                  </a:txBody>
                  <a:tcPr marL="9525" marR="9525" marT="9525" marB="91425" anchor="b"/>
                </a:tc>
                <a:tc>
                  <a:txBody>
                    <a:bodyPr/>
                    <a:lstStyle/>
                    <a:p>
                      <a:pPr marL="0" lvl="0" indent="0" algn="r" rtl="0">
                        <a:lnSpc>
                          <a:spcPct val="115000"/>
                        </a:lnSpc>
                        <a:spcBef>
                          <a:spcPts val="0"/>
                        </a:spcBef>
                        <a:spcAft>
                          <a:spcPts val="0"/>
                        </a:spcAft>
                        <a:buNone/>
                      </a:pPr>
                      <a:r>
                        <a:rPr lang="en-US" sz="3000"/>
                        <a:t>9</a:t>
                      </a:r>
                      <a:endParaRPr sz="3000"/>
                    </a:p>
                  </a:txBody>
                  <a:tcPr marL="9525" marR="9525" marT="9525" marB="91425" anchor="b"/>
                </a:tc>
                <a:tc>
                  <a:txBody>
                    <a:bodyPr/>
                    <a:lstStyle/>
                    <a:p>
                      <a:pPr marL="0" lvl="0" indent="0" algn="r" rtl="0">
                        <a:lnSpc>
                          <a:spcPct val="115000"/>
                        </a:lnSpc>
                        <a:spcBef>
                          <a:spcPts val="0"/>
                        </a:spcBef>
                        <a:spcAft>
                          <a:spcPts val="0"/>
                        </a:spcAft>
                        <a:buNone/>
                      </a:pPr>
                      <a:r>
                        <a:rPr lang="en-US" sz="3000"/>
                        <a:t>325</a:t>
                      </a:r>
                      <a:endParaRPr sz="3000"/>
                    </a:p>
                  </a:txBody>
                  <a:tcPr marL="9525" marR="9525" marT="9525" marB="91425" anchor="b"/>
                </a:tc>
                <a:extLst>
                  <a:ext uri="{0D108BD9-81ED-4DB2-BD59-A6C34878D82A}">
                    <a16:rowId xmlns:a16="http://schemas.microsoft.com/office/drawing/2014/main" val="10007"/>
                  </a:ext>
                </a:extLst>
              </a:tr>
              <a:tr h="621900">
                <a:tc gridSpan="2">
                  <a:txBody>
                    <a:bodyPr/>
                    <a:lstStyle/>
                    <a:p>
                      <a:pPr marL="0" lvl="0" indent="0" algn="ctr" rtl="0">
                        <a:lnSpc>
                          <a:spcPct val="115000"/>
                        </a:lnSpc>
                        <a:spcBef>
                          <a:spcPts val="0"/>
                        </a:spcBef>
                        <a:spcAft>
                          <a:spcPts val="0"/>
                        </a:spcAft>
                        <a:buNone/>
                      </a:pPr>
                      <a:r>
                        <a:rPr lang="en-US" sz="3000" b="1" dirty="0">
                          <a:solidFill>
                            <a:srgbClr val="FFFFFF"/>
                          </a:solidFill>
                        </a:rPr>
                        <a:t>Inspired Motivation</a:t>
                      </a:r>
                      <a:endParaRPr sz="3000" b="1" dirty="0">
                        <a:solidFill>
                          <a:srgbClr val="FFFFFF"/>
                        </a:solidFill>
                      </a:endParaRPr>
                    </a:p>
                  </a:txBody>
                  <a:tcPr marL="9525" marR="9525" marT="9525" marB="91425" anchor="b">
                    <a:lnB w="6350" cap="flat" cmpd="sng">
                      <a:solidFill>
                        <a:srgbClr val="000000"/>
                      </a:solidFill>
                      <a:prstDash val="solid"/>
                      <a:round/>
                      <a:headEnd type="none" w="sm" len="sm"/>
                      <a:tailEnd type="none" w="sm" len="sm"/>
                    </a:lnB>
                    <a:solidFill>
                      <a:srgbClr val="014F8B"/>
                    </a:solidFill>
                  </a:tcPr>
                </a:tc>
                <a:tc hMerge="1">
                  <a:txBody>
                    <a:bodyPr/>
                    <a:lstStyle/>
                    <a:p>
                      <a:endParaRPr lang="en-US"/>
                    </a:p>
                  </a:txBody>
                  <a:tcPr/>
                </a:tc>
                <a:tc>
                  <a:txBody>
                    <a:bodyPr/>
                    <a:lstStyle/>
                    <a:p>
                      <a:pPr marL="0" lvl="0" indent="0" algn="r" rtl="0">
                        <a:lnSpc>
                          <a:spcPct val="115000"/>
                        </a:lnSpc>
                        <a:spcBef>
                          <a:spcPts val="0"/>
                        </a:spcBef>
                        <a:spcAft>
                          <a:spcPts val="0"/>
                        </a:spcAft>
                        <a:buNone/>
                      </a:pPr>
                      <a:r>
                        <a:rPr lang="en-US" sz="3000"/>
                        <a:t>22</a:t>
                      </a:r>
                      <a:endParaRPr sz="3000"/>
                    </a:p>
                  </a:txBody>
                  <a:tcPr marL="9525" marR="9525" marT="9525" marB="91425" anchor="b">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3000"/>
                        <a:t>5</a:t>
                      </a:r>
                      <a:endParaRPr sz="3000"/>
                    </a:p>
                  </a:txBody>
                  <a:tcPr marL="9525" marR="9525" marT="9525" marB="91425" anchor="b">
                    <a:lnB w="6350" cap="flat" cmpd="sng">
                      <a:solidFill>
                        <a:srgbClr val="000000"/>
                      </a:solidFill>
                      <a:prstDash val="solid"/>
                      <a:round/>
                      <a:headEnd type="none" w="sm" len="sm"/>
                      <a:tailEnd type="none" w="sm" len="sm"/>
                    </a:lnB>
                  </a:tcPr>
                </a:tc>
                <a:tc>
                  <a:txBody>
                    <a:bodyPr/>
                    <a:lstStyle/>
                    <a:p>
                      <a:pPr marL="0" lvl="0" indent="0" algn="r" rtl="0">
                        <a:lnSpc>
                          <a:spcPct val="115000"/>
                        </a:lnSpc>
                        <a:spcBef>
                          <a:spcPts val="0"/>
                        </a:spcBef>
                        <a:spcAft>
                          <a:spcPts val="0"/>
                        </a:spcAft>
                        <a:buNone/>
                      </a:pPr>
                      <a:r>
                        <a:rPr lang="en-US" sz="3000"/>
                        <a:t>4</a:t>
                      </a:r>
                      <a:endParaRPr sz="3000"/>
                    </a:p>
                  </a:txBody>
                  <a:tcPr marL="9525" marR="9525" marT="9525" marB="91425" anchor="b">
                    <a:lnB w="6350"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629550">
                <a:tc>
                  <a:txBody>
                    <a:bodyPr/>
                    <a:lstStyle/>
                    <a:p>
                      <a:pPr marL="0" lvl="0" indent="0" algn="l" rtl="0">
                        <a:spcBef>
                          <a:spcPts val="0"/>
                        </a:spcBef>
                        <a:spcAft>
                          <a:spcPts val="0"/>
                        </a:spcAft>
                        <a:buNone/>
                      </a:pPr>
                      <a:endParaRPr sz="3000"/>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l" rtl="0">
                        <a:spcBef>
                          <a:spcPts val="0"/>
                        </a:spcBef>
                        <a:spcAft>
                          <a:spcPts val="0"/>
                        </a:spcAft>
                        <a:buNone/>
                      </a:pPr>
                      <a:endParaRPr sz="3000" dirty="0"/>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r" rtl="0">
                        <a:spcBef>
                          <a:spcPts val="0"/>
                        </a:spcBef>
                        <a:spcAft>
                          <a:spcPts val="0"/>
                        </a:spcAft>
                        <a:buNone/>
                      </a:pPr>
                      <a:r>
                        <a:rPr lang="en-US" sz="3000" b="1"/>
                        <a:t>PRE-1</a:t>
                      </a:r>
                      <a:endParaRPr sz="3000" b="1"/>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r" rtl="0">
                        <a:spcBef>
                          <a:spcPts val="0"/>
                        </a:spcBef>
                        <a:spcAft>
                          <a:spcPts val="0"/>
                        </a:spcAft>
                        <a:buNone/>
                      </a:pPr>
                      <a:r>
                        <a:rPr lang="en-US" sz="3000" b="1"/>
                        <a:t>PRE-2</a:t>
                      </a:r>
                      <a:endParaRPr sz="3000" b="1"/>
                    </a:p>
                  </a:txBody>
                  <a:tcPr marL="9525" marR="9525" marT="9525" marB="91425" anchor="b">
                    <a:lnT w="6350" cap="flat" cmpd="sng">
                      <a:solidFill>
                        <a:srgbClr val="000000"/>
                      </a:solidFill>
                      <a:prstDash val="solid"/>
                      <a:round/>
                      <a:headEnd type="none" w="sm" len="sm"/>
                      <a:tailEnd type="none" w="sm" len="sm"/>
                    </a:lnT>
                  </a:tcPr>
                </a:tc>
                <a:tc>
                  <a:txBody>
                    <a:bodyPr/>
                    <a:lstStyle/>
                    <a:p>
                      <a:pPr marL="0" lvl="0" indent="0" algn="r" rtl="0">
                        <a:spcBef>
                          <a:spcPts val="0"/>
                        </a:spcBef>
                        <a:spcAft>
                          <a:spcPts val="0"/>
                        </a:spcAft>
                        <a:buNone/>
                      </a:pPr>
                      <a:r>
                        <a:rPr lang="en-US" sz="3000" b="1" dirty="0"/>
                        <a:t>POST-1</a:t>
                      </a:r>
                      <a:endParaRPr sz="3000" b="1" dirty="0"/>
                    </a:p>
                  </a:txBody>
                  <a:tcPr marL="9525" marR="9525" marT="9525" marB="91425" anchor="b">
                    <a:lnT w="6350" cap="flat" cmpd="sng">
                      <a:solidFill>
                        <a:srgbClr val="000000"/>
                      </a:solidFill>
                      <a:prstDash val="solid"/>
                      <a:round/>
                      <a:headEnd type="none" w="sm" len="sm"/>
                      <a:tailEnd type="none" w="sm" len="sm"/>
                    </a:lnT>
                  </a:tcPr>
                </a:tc>
                <a:extLst>
                  <a:ext uri="{0D108BD9-81ED-4DB2-BD59-A6C34878D82A}">
                    <a16:rowId xmlns:a16="http://schemas.microsoft.com/office/drawing/2014/main" val="10009"/>
                  </a:ext>
                </a:extLst>
              </a:tr>
            </a:tbl>
          </a:graphicData>
        </a:graphic>
      </p:graphicFrame>
      <p:sp>
        <p:nvSpPr>
          <p:cNvPr id="104" name="Google Shape;104;p1"/>
          <p:cNvSpPr txBox="1"/>
          <p:nvPr/>
        </p:nvSpPr>
        <p:spPr>
          <a:xfrm>
            <a:off x="31952800" y="29453000"/>
            <a:ext cx="10503000" cy="2924400"/>
          </a:xfrm>
          <a:prstGeom prst="rect">
            <a:avLst/>
          </a:prstGeom>
          <a:noFill/>
          <a:ln>
            <a:noFill/>
          </a:ln>
        </p:spPr>
        <p:txBody>
          <a:bodyPr spcFirstLastPara="1" wrap="square" lIns="91425" tIns="91425" rIns="91425" bIns="91425" anchor="t" anchorCtr="0">
            <a:normAutofit fontScale="62500" lnSpcReduction="10000"/>
          </a:bodyPr>
          <a:lstStyle/>
          <a:p>
            <a:pPr marL="457200" lvl="0" indent="-292100" algn="l" rtl="0">
              <a:lnSpc>
                <a:spcPct val="115000"/>
              </a:lnSpc>
              <a:spcBef>
                <a:spcPts val="0"/>
              </a:spcBef>
              <a:spcAft>
                <a:spcPts val="0"/>
              </a:spcAft>
              <a:buClr>
                <a:schemeClr val="dk1"/>
              </a:buClr>
              <a:buSzPct val="100000"/>
              <a:buFont typeface="Times New Roman"/>
              <a:buAutoNum type="arabicPeriod"/>
            </a:pPr>
            <a:r>
              <a:rPr lang="en-US" sz="1600">
                <a:solidFill>
                  <a:schemeClr val="dk1"/>
                </a:solidFill>
                <a:latin typeface="Times New Roman"/>
                <a:ea typeface="Times New Roman"/>
                <a:cs typeface="Times New Roman"/>
                <a:sym typeface="Times New Roman"/>
              </a:rPr>
              <a:t>Reeves S, Macmillan K, Soeren MV. Leadership of interprofessional health and social care teams: a socio-historical analysis. </a:t>
            </a:r>
            <a:r>
              <a:rPr lang="en-US" sz="1600" i="1">
                <a:solidFill>
                  <a:schemeClr val="dk1"/>
                </a:solidFill>
                <a:latin typeface="Times New Roman"/>
                <a:ea typeface="Times New Roman"/>
                <a:cs typeface="Times New Roman"/>
                <a:sym typeface="Times New Roman"/>
              </a:rPr>
              <a:t>Journal of Nursing Management</a:t>
            </a:r>
            <a:r>
              <a:rPr lang="en-US" sz="1600">
                <a:solidFill>
                  <a:schemeClr val="dk1"/>
                </a:solidFill>
                <a:latin typeface="Times New Roman"/>
                <a:ea typeface="Times New Roman"/>
                <a:cs typeface="Times New Roman"/>
                <a:sym typeface="Times New Roman"/>
              </a:rPr>
              <a:t>. 2010;18(3):258-264. doi:10.1111/j.1365-2834.2010.01077.x</a:t>
            </a:r>
            <a:endParaRPr sz="1600">
              <a:solidFill>
                <a:schemeClr val="dk1"/>
              </a:solidFill>
              <a:latin typeface="Times New Roman"/>
              <a:ea typeface="Times New Roman"/>
              <a:cs typeface="Times New Roman"/>
              <a:sym typeface="Times New Roman"/>
            </a:endParaRPr>
          </a:p>
          <a:p>
            <a:pPr marL="457200" lvl="0" indent="-292100" algn="l" rtl="0">
              <a:lnSpc>
                <a:spcPct val="115000"/>
              </a:lnSpc>
              <a:spcBef>
                <a:spcPts val="0"/>
              </a:spcBef>
              <a:spcAft>
                <a:spcPts val="0"/>
              </a:spcAft>
              <a:buClr>
                <a:schemeClr val="dk1"/>
              </a:buClr>
              <a:buSzPct val="100000"/>
              <a:buFont typeface="Times New Roman"/>
              <a:buAutoNum type="arabicPeriod"/>
            </a:pPr>
            <a:r>
              <a:rPr lang="en-US" sz="1600">
                <a:solidFill>
                  <a:schemeClr val="dk1"/>
                </a:solidFill>
                <a:latin typeface="Times New Roman"/>
                <a:ea typeface="Times New Roman"/>
                <a:cs typeface="Times New Roman"/>
                <a:sym typeface="Times New Roman"/>
              </a:rPr>
              <a:t>Bridges D, Davidson RA, Odegard PS, Maki IV, Tomkowiak J. Interprofessional collaboration: three best practice models of interprofessional education. </a:t>
            </a:r>
            <a:r>
              <a:rPr lang="en-US" sz="1600" i="1">
                <a:solidFill>
                  <a:schemeClr val="dk1"/>
                </a:solidFill>
                <a:latin typeface="Times New Roman"/>
                <a:ea typeface="Times New Roman"/>
                <a:cs typeface="Times New Roman"/>
                <a:sym typeface="Times New Roman"/>
              </a:rPr>
              <a:t>Medical Education Online</a:t>
            </a:r>
            <a:r>
              <a:rPr lang="en-US" sz="1600">
                <a:solidFill>
                  <a:schemeClr val="dk1"/>
                </a:solidFill>
                <a:latin typeface="Times New Roman"/>
                <a:ea typeface="Times New Roman"/>
                <a:cs typeface="Times New Roman"/>
                <a:sym typeface="Times New Roman"/>
              </a:rPr>
              <a:t>. 2011;16(1):6035. doi:10.3402/meo.v16i0.6035</a:t>
            </a:r>
            <a:endParaRPr sz="1600">
              <a:solidFill>
                <a:schemeClr val="dk1"/>
              </a:solidFill>
              <a:latin typeface="Times New Roman"/>
              <a:ea typeface="Times New Roman"/>
              <a:cs typeface="Times New Roman"/>
              <a:sym typeface="Times New Roman"/>
            </a:endParaRPr>
          </a:p>
          <a:p>
            <a:pPr marL="457200" lvl="0" indent="-292100" algn="l" rtl="0">
              <a:lnSpc>
                <a:spcPct val="115000"/>
              </a:lnSpc>
              <a:spcBef>
                <a:spcPts val="0"/>
              </a:spcBef>
              <a:spcAft>
                <a:spcPts val="0"/>
              </a:spcAft>
              <a:buClr>
                <a:schemeClr val="dk1"/>
              </a:buClr>
              <a:buSzPct val="100000"/>
              <a:buFont typeface="Times New Roman"/>
              <a:buAutoNum type="arabicPeriod"/>
            </a:pPr>
            <a:r>
              <a:rPr lang="en-US" sz="1600">
                <a:solidFill>
                  <a:schemeClr val="dk1"/>
                </a:solidFill>
                <a:latin typeface="Times New Roman"/>
                <a:ea typeface="Times New Roman"/>
                <a:cs typeface="Times New Roman"/>
                <a:sym typeface="Times New Roman"/>
              </a:rPr>
              <a:t>CANVAS iCATS. Canvas | University of Kentucky. https://uk.instructure.com/courses/1985269. Accessed April 19, 2021. </a:t>
            </a:r>
            <a:endParaRPr sz="1600">
              <a:solidFill>
                <a:schemeClr val="dk1"/>
              </a:solidFill>
              <a:latin typeface="Times New Roman"/>
              <a:ea typeface="Times New Roman"/>
              <a:cs typeface="Times New Roman"/>
              <a:sym typeface="Times New Roman"/>
            </a:endParaRPr>
          </a:p>
          <a:p>
            <a:pPr marL="457200" lvl="0" indent="-292100" algn="l" rtl="0">
              <a:lnSpc>
                <a:spcPct val="115000"/>
              </a:lnSpc>
              <a:spcBef>
                <a:spcPts val="0"/>
              </a:spcBef>
              <a:spcAft>
                <a:spcPts val="0"/>
              </a:spcAft>
              <a:buClr>
                <a:schemeClr val="dk1"/>
              </a:buClr>
              <a:buSzPct val="100000"/>
              <a:buFont typeface="Times New Roman"/>
              <a:buAutoNum type="arabicPeriod"/>
            </a:pPr>
            <a:r>
              <a:rPr lang="en-US" sz="1600">
                <a:solidFill>
                  <a:schemeClr val="dk1"/>
                </a:solidFill>
                <a:latin typeface="Times New Roman"/>
                <a:ea typeface="Times New Roman"/>
                <a:cs typeface="Times New Roman"/>
                <a:sym typeface="Times New Roman"/>
              </a:rPr>
              <a:t>Krepia, V., Katsaragakis, S., Kaitelidou, D. and Prezerakos, P., 2018. Transformational leadership and its evolution in nursing. Progress in Health Sciences , 8, p.185.</a:t>
            </a:r>
            <a:endParaRPr sz="1600">
              <a:solidFill>
                <a:schemeClr val="dk1"/>
              </a:solidFill>
              <a:latin typeface="Times New Roman"/>
              <a:ea typeface="Times New Roman"/>
              <a:cs typeface="Times New Roman"/>
              <a:sym typeface="Times New Roman"/>
            </a:endParaRPr>
          </a:p>
          <a:p>
            <a:pPr marL="457200" lvl="0" indent="-292100" algn="l" rtl="0">
              <a:lnSpc>
                <a:spcPct val="115000"/>
              </a:lnSpc>
              <a:spcBef>
                <a:spcPts val="0"/>
              </a:spcBef>
              <a:spcAft>
                <a:spcPts val="0"/>
              </a:spcAft>
              <a:buClr>
                <a:schemeClr val="dk1"/>
              </a:buClr>
              <a:buSzPct val="100000"/>
              <a:buFont typeface="Times New Roman"/>
              <a:buAutoNum type="arabicPeriod"/>
            </a:pPr>
            <a:r>
              <a:rPr lang="en-US" sz="1600">
                <a:solidFill>
                  <a:schemeClr val="dk1"/>
                </a:solidFill>
                <a:latin typeface="Times New Roman"/>
                <a:ea typeface="Times New Roman"/>
                <a:cs typeface="Times New Roman"/>
                <a:sym typeface="Times New Roman"/>
              </a:rPr>
              <a:t>Ross SM, Offermann LR. Transformational Leaders: Measurement of Personality Attributes and Work Group Performance. Personality and Social Psychology Bulletin. 1997;23(10):1078-1086. Doi:10.1177/01461672972310008</a:t>
            </a:r>
            <a:endParaRPr sz="1600">
              <a:solidFill>
                <a:schemeClr val="dk1"/>
              </a:solidFill>
              <a:latin typeface="Times New Roman"/>
              <a:ea typeface="Times New Roman"/>
              <a:cs typeface="Times New Roman"/>
              <a:sym typeface="Times New Roman"/>
            </a:endParaRPr>
          </a:p>
          <a:p>
            <a:pPr marL="457200" lvl="0" indent="-292100" algn="l" rtl="0">
              <a:lnSpc>
                <a:spcPct val="115000"/>
              </a:lnSpc>
              <a:spcBef>
                <a:spcPts val="0"/>
              </a:spcBef>
              <a:spcAft>
                <a:spcPts val="0"/>
              </a:spcAft>
              <a:buClr>
                <a:schemeClr val="dk1"/>
              </a:buClr>
              <a:buSzPct val="100000"/>
              <a:buFont typeface="Times New Roman"/>
              <a:buAutoNum type="arabicPeriod"/>
            </a:pPr>
            <a:r>
              <a:rPr lang="en-US" sz="1600">
                <a:solidFill>
                  <a:schemeClr val="dk1"/>
                </a:solidFill>
                <a:latin typeface="Times New Roman"/>
                <a:ea typeface="Times New Roman"/>
                <a:cs typeface="Times New Roman"/>
                <a:sym typeface="Times New Roman"/>
              </a:rPr>
              <a:t>Syadina, Khansa Putri, Purnomo, Ratno, and Anggraeni, Ade Irma. "The Impact of Transformational Leadership and Perceived Organizational Support on Organizational Commitment: The Mediating Role of Employee Engagement." JOURNAL OF RESEARCH IN MANAGEMENT 1.4 (2019): JOURNAL OF RESEARCH IN MANAGEMENT, 2019-03-03, Vol.1 (4). Web.</a:t>
            </a:r>
            <a:endParaRPr sz="1600">
              <a:solidFill>
                <a:schemeClr val="dk1"/>
              </a:solidFill>
              <a:latin typeface="Times New Roman"/>
              <a:ea typeface="Times New Roman"/>
              <a:cs typeface="Times New Roman"/>
              <a:sym typeface="Times New Roman"/>
            </a:endParaRPr>
          </a:p>
          <a:p>
            <a:pPr marL="457200" lvl="0" indent="-292100" algn="l" rtl="0">
              <a:lnSpc>
                <a:spcPct val="115000"/>
              </a:lnSpc>
              <a:spcBef>
                <a:spcPts val="0"/>
              </a:spcBef>
              <a:spcAft>
                <a:spcPts val="0"/>
              </a:spcAft>
              <a:buClr>
                <a:schemeClr val="dk1"/>
              </a:buClr>
              <a:buSzPct val="100000"/>
              <a:buFont typeface="Times New Roman"/>
              <a:buAutoNum type="arabicPeriod"/>
            </a:pPr>
            <a:r>
              <a:rPr lang="en-US" sz="1600">
                <a:solidFill>
                  <a:schemeClr val="dk1"/>
                </a:solidFill>
                <a:latin typeface="Times New Roman"/>
                <a:ea typeface="Times New Roman"/>
                <a:cs typeface="Times New Roman"/>
                <a:sym typeface="Times New Roman"/>
              </a:rPr>
              <a:t>Nielsen, K., Yarker, J., Randall, R. and Munir, F., 2009. The mediating effects of team and self-efficacy on the relationship between transformational leadership, and job satisfaction and psychological well-being in healthcare professionals: A cross-sectional questionnaire survey. International Journal of Nursing Studies , 46(9), pp.1236-1244.</a:t>
            </a:r>
            <a:endParaRPr sz="1600">
              <a:solidFill>
                <a:schemeClr val="dk1"/>
              </a:solidFill>
              <a:latin typeface="Times New Roman"/>
              <a:ea typeface="Times New Roman"/>
              <a:cs typeface="Times New Roman"/>
              <a:sym typeface="Times New Roman"/>
            </a:endParaRPr>
          </a:p>
          <a:p>
            <a:pPr marL="457200" lvl="0" indent="-292100" algn="l" rtl="0">
              <a:lnSpc>
                <a:spcPct val="115000"/>
              </a:lnSpc>
              <a:spcBef>
                <a:spcPts val="0"/>
              </a:spcBef>
              <a:spcAft>
                <a:spcPts val="0"/>
              </a:spcAft>
              <a:buClr>
                <a:schemeClr val="dk1"/>
              </a:buClr>
              <a:buSzPct val="100000"/>
              <a:buFont typeface="Times New Roman"/>
              <a:buAutoNum type="arabicPeriod"/>
            </a:pPr>
            <a:r>
              <a:rPr lang="en-US" sz="1600">
                <a:solidFill>
                  <a:schemeClr val="dk1"/>
                </a:solidFill>
                <a:latin typeface="Times New Roman"/>
                <a:ea typeface="Times New Roman"/>
                <a:cs typeface="Times New Roman"/>
                <a:sym typeface="Times New Roman"/>
              </a:rPr>
              <a:t>Saravo B, Netzel J, Kiesewetter J. The need for strong clinical leaders - Transformational and transactional leadership as a framework for resident leadership training. PLoS One. 2017;12(8):e0183019. Published 2017 Aug 25. doi:10.1371/journal.pone.0183019</a:t>
            </a:r>
            <a:endParaRPr sz="1600">
              <a:solidFill>
                <a:schemeClr val="dk1"/>
              </a:solidFill>
              <a:latin typeface="Times New Roman"/>
              <a:ea typeface="Times New Roman"/>
              <a:cs typeface="Times New Roman"/>
              <a:sym typeface="Times New Roman"/>
            </a:endParaRPr>
          </a:p>
          <a:p>
            <a:pPr marL="457200" lvl="0" indent="-292100" algn="l" rtl="0">
              <a:lnSpc>
                <a:spcPct val="115000"/>
              </a:lnSpc>
              <a:spcBef>
                <a:spcPts val="0"/>
              </a:spcBef>
              <a:spcAft>
                <a:spcPts val="0"/>
              </a:spcAft>
              <a:buClr>
                <a:schemeClr val="dk1"/>
              </a:buClr>
              <a:buSzPct val="100000"/>
              <a:buFont typeface="Times New Roman"/>
              <a:buAutoNum type="arabicPeriod"/>
            </a:pPr>
            <a:r>
              <a:rPr lang="en-US" sz="1600">
                <a:solidFill>
                  <a:schemeClr val="dk1"/>
                </a:solidFill>
                <a:latin typeface="Times New Roman"/>
                <a:ea typeface="Times New Roman"/>
                <a:cs typeface="Times New Roman"/>
                <a:sym typeface="Times New Roman"/>
              </a:rPr>
              <a:t>Watters, Colm, Reedy, Gabriel, Ross, Alastair, Morgan, Nicola J, Handslip, Rhodri, and Jaye, Peter. "Does Interprofessional Simulation Increase Self-efficacy: A Comparative Study." BMJ Open 5.1 (2015): E005472. Web.</a:t>
            </a:r>
            <a:endParaRPr sz="16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1600">
              <a:solidFill>
                <a:schemeClr val="dk1"/>
              </a:solidFill>
              <a:latin typeface="Times New Roman"/>
              <a:ea typeface="Times New Roman"/>
              <a:cs typeface="Times New Roman"/>
              <a:sym typeface="Times New Roman"/>
            </a:endParaRPr>
          </a:p>
        </p:txBody>
      </p:sp>
      <p:cxnSp>
        <p:nvCxnSpPr>
          <p:cNvPr id="105" name="Google Shape;105;p1"/>
          <p:cNvCxnSpPr/>
          <p:nvPr/>
        </p:nvCxnSpPr>
        <p:spPr>
          <a:xfrm>
            <a:off x="31952800" y="5008097"/>
            <a:ext cx="0" cy="28045500"/>
          </a:xfrm>
          <a:prstGeom prst="straightConnector1">
            <a:avLst/>
          </a:prstGeom>
          <a:noFill/>
          <a:ln w="50800" cap="flat" cmpd="sng">
            <a:solidFill>
              <a:srgbClr val="005DAA"/>
            </a:solidFill>
            <a:prstDash val="solid"/>
            <a:round/>
            <a:headEnd type="none" w="sm" len="sm"/>
            <a:tailEnd type="none" w="sm" len="sm"/>
          </a:ln>
          <a:effectLst>
            <a:outerShdw blurRad="40000" dist="23000" dir="5400000" rotWithShape="0">
              <a:srgbClr val="000000">
                <a:alpha val="34900"/>
              </a:srgbClr>
            </a:outerShdw>
          </a:effectLst>
        </p:spPr>
      </p:cxnSp>
      <p:pic>
        <p:nvPicPr>
          <p:cNvPr id="106" name="Google Shape;106;p1"/>
          <p:cNvPicPr preferRelativeResize="0"/>
          <p:nvPr/>
        </p:nvPicPr>
        <p:blipFill>
          <a:blip r:embed="rId17">
            <a:alphaModFix/>
          </a:blip>
          <a:stretch>
            <a:fillRect/>
          </a:stretch>
        </p:blipFill>
        <p:spPr>
          <a:xfrm>
            <a:off x="12215000" y="27063550"/>
            <a:ext cx="6621018" cy="5854950"/>
          </a:xfrm>
          <a:prstGeom prst="rect">
            <a:avLst/>
          </a:prstGeom>
          <a:noFill/>
          <a:ln>
            <a:noFill/>
          </a:ln>
        </p:spPr>
      </p:pic>
      <p:pic>
        <p:nvPicPr>
          <p:cNvPr id="107" name="Google Shape;107;p1"/>
          <p:cNvPicPr preferRelativeResize="0"/>
          <p:nvPr/>
        </p:nvPicPr>
        <p:blipFill>
          <a:blip r:embed="rId18">
            <a:alphaModFix/>
          </a:blip>
          <a:stretch>
            <a:fillRect/>
          </a:stretch>
        </p:blipFill>
        <p:spPr>
          <a:xfrm>
            <a:off x="23925649" y="27270501"/>
            <a:ext cx="7214050" cy="5410526"/>
          </a:xfrm>
          <a:prstGeom prst="rect">
            <a:avLst/>
          </a:prstGeom>
          <a:noFill/>
          <a:ln>
            <a:noFill/>
          </a:ln>
        </p:spPr>
      </p:pic>
      <p:pic>
        <p:nvPicPr>
          <p:cNvPr id="2" name="Research recording">
            <a:hlinkClick r:id="" action="ppaction://media"/>
            <a:extLst>
              <a:ext uri="{FF2B5EF4-FFF2-40B4-BE49-F238E27FC236}">
                <a16:creationId xmlns:a16="http://schemas.microsoft.com/office/drawing/2014/main" id="{3FC491C4-3451-4640-B69C-D6F6B90EEC0F}"/>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4838700" y="5305013"/>
            <a:ext cx="914400" cy="914400"/>
          </a:xfrm>
          <a:prstGeom prst="rect">
            <a:avLst/>
          </a:prstGeom>
          <a:solidFill>
            <a:schemeClr val="bg1"/>
          </a:solidFill>
        </p:spPr>
      </p:pic>
      <p:pic>
        <p:nvPicPr>
          <p:cNvPr id="3" name="New Recording 14">
            <a:hlinkClick r:id="" action="ppaction://media"/>
            <a:extLst>
              <a:ext uri="{FF2B5EF4-FFF2-40B4-BE49-F238E27FC236}">
                <a16:creationId xmlns:a16="http://schemas.microsoft.com/office/drawing/2014/main" id="{738E7893-0373-4D29-B19C-D6501C5E189E}"/>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5638800" y="18532491"/>
            <a:ext cx="914400" cy="914400"/>
          </a:xfrm>
          <a:prstGeom prst="rect">
            <a:avLst/>
          </a:prstGeom>
        </p:spPr>
      </p:pic>
      <p:pic>
        <p:nvPicPr>
          <p:cNvPr id="4" name="3413 Laredo Dr 2">
            <a:hlinkClick r:id="" action="ppaction://media"/>
            <a:extLst>
              <a:ext uri="{FF2B5EF4-FFF2-40B4-BE49-F238E27FC236}">
                <a16:creationId xmlns:a16="http://schemas.microsoft.com/office/drawing/2014/main" id="{8E12FC37-E44A-41EA-95D9-6F901B1AF845}"/>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36150200" y="20861445"/>
            <a:ext cx="914400" cy="914400"/>
          </a:xfrm>
          <a:prstGeom prst="rect">
            <a:avLst/>
          </a:prstGeom>
        </p:spPr>
      </p:pic>
      <p:pic>
        <p:nvPicPr>
          <p:cNvPr id="5" name="iCATS Results">
            <a:hlinkClick r:id="" action="ppaction://media"/>
            <a:extLst>
              <a:ext uri="{FF2B5EF4-FFF2-40B4-BE49-F238E27FC236}">
                <a16:creationId xmlns:a16="http://schemas.microsoft.com/office/drawing/2014/main" id="{9AC5139E-BFB4-4D97-9197-3CAD261B24AD}"/>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5697200" y="5128036"/>
            <a:ext cx="914400" cy="914400"/>
          </a:xfrm>
          <a:prstGeom prst="rect">
            <a:avLst/>
          </a:prstGeom>
        </p:spPr>
      </p:pic>
      <p:pic>
        <p:nvPicPr>
          <p:cNvPr id="6" name="MastersProjDiscussion (1)">
            <a:hlinkClick r:id="" action="ppaction://media"/>
            <a:extLst>
              <a:ext uri="{FF2B5EF4-FFF2-40B4-BE49-F238E27FC236}">
                <a16:creationId xmlns:a16="http://schemas.microsoft.com/office/drawing/2014/main" id="{0A9F178B-ADA7-4162-8274-0EA23E212CCF}"/>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35688367" y="5408236"/>
            <a:ext cx="914400" cy="914400"/>
          </a:xfrm>
          <a:prstGeom prst="rect">
            <a:avLst/>
          </a:prstGeom>
        </p:spPr>
      </p:pic>
      <p:pic>
        <p:nvPicPr>
          <p:cNvPr id="7" name="Methods Recording">
            <a:hlinkClick r:id="" action="ppaction://media"/>
            <a:extLst>
              <a:ext uri="{FF2B5EF4-FFF2-40B4-BE49-F238E27FC236}">
                <a16:creationId xmlns:a16="http://schemas.microsoft.com/office/drawing/2014/main" id="{3B44DE0C-A5FB-46A7-B325-06924C877F5C}"/>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3172788" y="21371500"/>
            <a:ext cx="914400" cy="914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60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216" fill="hold"/>
                                        <p:tgtEl>
                                          <p:spTgt spid="3"/>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13360" fill="hold"/>
                                        <p:tgtEl>
                                          <p:spTgt spid="4"/>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3784" fill="hold"/>
                                        <p:tgtEl>
                                          <p:spTgt spid="5"/>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379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29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2"/>
                </p:tgtEl>
              </p:cMediaNode>
            </p:audio>
            <p:audio>
              <p:cMediaNode vol="80000">
                <p:cTn id="28" fill="hold" display="0">
                  <p:stCondLst>
                    <p:cond delay="indefinite"/>
                  </p:stCondLst>
                  <p:endCondLst>
                    <p:cond evt="onStopAudio" delay="0">
                      <p:tgtEl>
                        <p:sldTgt/>
                      </p:tgtEl>
                    </p:cond>
                  </p:endCondLst>
                </p:cTn>
                <p:tgtEl>
                  <p:spTgt spid="3"/>
                </p:tgtEl>
              </p:cMediaNode>
            </p:audio>
            <p:audio>
              <p:cMediaNode vol="80000">
                <p:cTn id="29" fill="hold" display="0">
                  <p:stCondLst>
                    <p:cond delay="indefinite"/>
                  </p:stCondLst>
                  <p:endCondLst>
                    <p:cond evt="onStopAudio" delay="0">
                      <p:tgtEl>
                        <p:sldTgt/>
                      </p:tgtEl>
                    </p:cond>
                  </p:endCondLst>
                </p:cTn>
                <p:tgtEl>
                  <p:spTgt spid="4"/>
                </p:tgtEl>
              </p:cMediaNode>
            </p:audio>
            <p:audio>
              <p:cMediaNode vol="80000">
                <p:cTn id="30" fill="hold" display="0">
                  <p:stCondLst>
                    <p:cond delay="indefinite"/>
                  </p:stCondLst>
                  <p:endCondLst>
                    <p:cond evt="onStopAudio" delay="0">
                      <p:tgtEl>
                        <p:sldTgt/>
                      </p:tgtEl>
                    </p:cond>
                  </p:endCondLst>
                </p:cTn>
                <p:tgtEl>
                  <p:spTgt spid="5"/>
                </p:tgtEl>
              </p:cMediaNode>
            </p:audio>
            <p:audio>
              <p:cMediaNode vol="80000">
                <p:cTn id="31" fill="hold" display="0">
                  <p:stCondLst>
                    <p:cond delay="indefinite"/>
                  </p:stCondLst>
                  <p:endCondLst>
                    <p:cond evt="onStopAudio" delay="0">
                      <p:tgtEl>
                        <p:sldTgt/>
                      </p:tgtEl>
                    </p:cond>
                  </p:endCondLst>
                </p:cTn>
                <p:tgtEl>
                  <p:spTgt spid="6"/>
                </p:tgtEl>
              </p:cMediaNode>
            </p:audio>
            <p:audio>
              <p:cMediaNode vol="80000">
                <p:cTn id="32"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Default Design">
  <a:themeElements>
    <a:clrScheme name="Verve">
      <a:dk1>
        <a:srgbClr val="000000"/>
      </a:dk1>
      <a:lt1>
        <a:srgbClr val="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1331</Words>
  <Application>Microsoft Office PowerPoint</Application>
  <PresentationFormat>Custom</PresentationFormat>
  <Paragraphs>139</Paragraphs>
  <Slides>1</Slides>
  <Notes>1</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Times New Roman</vt: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Graphicsland/MakeSigns.com</dc:creator>
  <cp:lastModifiedBy>Woltenberg, Leslie N.</cp:lastModifiedBy>
  <cp:revision>3</cp:revision>
  <dcterms:created xsi:type="dcterms:W3CDTF">2004-07-27T19:46:06Z</dcterms:created>
  <dcterms:modified xsi:type="dcterms:W3CDTF">2021-04-20T01:17:18Z</dcterms:modified>
</cp:coreProperties>
</file>