
<file path=[Content_Types].xml><?xml version="1.0" encoding="utf-8"?>
<Types xmlns="http://schemas.openxmlformats.org/package/2006/content-types">
  <Default Extension="mp3" ContentType="audio/mpeg"/>
  <Default Extension="png" ContentType="image/png"/>
  <Default Extension="m4a" ContentType="audio/mp4"/>
  <Default Extension="wma" ContentType="audio/x-ms-wma"/>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3891200" cy="32918400"/>
  <p:notesSz cx="6858000" cy="9144000"/>
  <p:embeddedFontLst>
    <p:embeddedFont>
      <p:font typeface="Calibri" panose="020F0502020204030204" pitchFamily="34" charset="0"/>
      <p:regular r:id="rId4"/>
      <p:bold r:id="rId5"/>
      <p:italic r:id="rId6"/>
      <p:boldItalic r:id="rId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0+Rt9ql6AfYdzry19O8HS7pEs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9D253A-1EC8-4FB8-A694-BB71C749CE21}">
  <a:tblStyle styleId="{F29D253A-1EC8-4FB8-A694-BB71C749CE21}"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6" d="100"/>
          <a:sy n="26" d="100"/>
        </p:scale>
        <p:origin x="1338" y="19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customschemas.google.com/relationships/presentationmetadata" Target="metadata"/><Relationship Id="rId3" Type="http://schemas.openxmlformats.org/officeDocument/2006/relationships/notesMaster" Target="notesMasters/notesMaster1.xml"/><Relationship Id="rId7"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5" Type="http://schemas.openxmlformats.org/officeDocument/2006/relationships/font" Target="fonts/font2.fntdata"/><Relationship Id="rId15" Type="http://schemas.openxmlformats.org/officeDocument/2006/relationships/viewProps" Target="viewProps.xml"/><Relationship Id="rId4" Type="http://schemas.openxmlformats.org/officeDocument/2006/relationships/font" Target="fonts/font1.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291840" y="10226042"/>
            <a:ext cx="37307519" cy="7056120"/>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6583680" y="18653759"/>
            <a:ext cx="30723839" cy="8412480"/>
          </a:xfrm>
          <a:prstGeom prst="rect">
            <a:avLst/>
          </a:prstGeom>
          <a:noFill/>
          <a:ln>
            <a:noFill/>
          </a:ln>
        </p:spPr>
        <p:txBody>
          <a:bodyPr spcFirstLastPara="1" wrap="square" lIns="438900" tIns="219450" rIns="438900" bIns="219450" anchor="t" anchorCtr="0">
            <a:normAutofit/>
          </a:bodyPr>
          <a:lstStyle>
            <a:lvl1pPr lvl="0" algn="ctr">
              <a:spcBef>
                <a:spcPts val="3080"/>
              </a:spcBef>
              <a:spcAft>
                <a:spcPts val="0"/>
              </a:spcAft>
              <a:buClr>
                <a:srgbClr val="888888"/>
              </a:buClr>
              <a:buSzPts val="15400"/>
              <a:buNone/>
              <a:defRPr>
                <a:solidFill>
                  <a:srgbClr val="888888"/>
                </a:solidFill>
              </a:defRPr>
            </a:lvl1pPr>
            <a:lvl2pPr lvl="1" algn="ctr">
              <a:spcBef>
                <a:spcPts val="2680"/>
              </a:spcBef>
              <a:spcAft>
                <a:spcPts val="0"/>
              </a:spcAft>
              <a:buClr>
                <a:srgbClr val="888888"/>
              </a:buClr>
              <a:buSzPts val="13400"/>
              <a:buNone/>
              <a:defRPr>
                <a:solidFill>
                  <a:srgbClr val="888888"/>
                </a:solidFill>
              </a:defRPr>
            </a:lvl2pPr>
            <a:lvl3pPr lvl="2" algn="ctr">
              <a:spcBef>
                <a:spcPts val="2300"/>
              </a:spcBef>
              <a:spcAft>
                <a:spcPts val="0"/>
              </a:spcAft>
              <a:buClr>
                <a:srgbClr val="888888"/>
              </a:buClr>
              <a:buSzPts val="11500"/>
              <a:buNone/>
              <a:defRPr>
                <a:solidFill>
                  <a:srgbClr val="888888"/>
                </a:solidFill>
              </a:defRPr>
            </a:lvl3pPr>
            <a:lvl4pPr lvl="3" algn="ctr">
              <a:spcBef>
                <a:spcPts val="1920"/>
              </a:spcBef>
              <a:spcAft>
                <a:spcPts val="0"/>
              </a:spcAft>
              <a:buClr>
                <a:srgbClr val="888888"/>
              </a:buClr>
              <a:buSzPts val="9600"/>
              <a:buNone/>
              <a:defRPr>
                <a:solidFill>
                  <a:srgbClr val="888888"/>
                </a:solidFill>
              </a:defRPr>
            </a:lvl4pPr>
            <a:lvl5pPr lvl="4" algn="ctr">
              <a:spcBef>
                <a:spcPts val="1920"/>
              </a:spcBef>
              <a:spcAft>
                <a:spcPts val="0"/>
              </a:spcAft>
              <a:buClr>
                <a:srgbClr val="888888"/>
              </a:buClr>
              <a:buSzPts val="9600"/>
              <a:buNone/>
              <a:defRPr>
                <a:solidFill>
                  <a:srgbClr val="888888"/>
                </a:solidFill>
              </a:defRPr>
            </a:lvl5pPr>
            <a:lvl6pPr lvl="5" algn="ctr">
              <a:spcBef>
                <a:spcPts val="1920"/>
              </a:spcBef>
              <a:spcAft>
                <a:spcPts val="0"/>
              </a:spcAft>
              <a:buClr>
                <a:srgbClr val="888888"/>
              </a:buClr>
              <a:buSzPts val="9600"/>
              <a:buNone/>
              <a:defRPr>
                <a:solidFill>
                  <a:srgbClr val="888888"/>
                </a:solidFill>
              </a:defRPr>
            </a:lvl6pPr>
            <a:lvl7pPr lvl="6" algn="ctr">
              <a:spcBef>
                <a:spcPts val="1920"/>
              </a:spcBef>
              <a:spcAft>
                <a:spcPts val="0"/>
              </a:spcAft>
              <a:buClr>
                <a:srgbClr val="888888"/>
              </a:buClr>
              <a:buSzPts val="9600"/>
              <a:buNone/>
              <a:defRPr>
                <a:solidFill>
                  <a:srgbClr val="888888"/>
                </a:solidFill>
              </a:defRPr>
            </a:lvl7pPr>
            <a:lvl8pPr lvl="7" algn="ctr">
              <a:spcBef>
                <a:spcPts val="1920"/>
              </a:spcBef>
              <a:spcAft>
                <a:spcPts val="0"/>
              </a:spcAft>
              <a:buClr>
                <a:srgbClr val="888888"/>
              </a:buClr>
              <a:buSzPts val="9600"/>
              <a:buNone/>
              <a:defRPr>
                <a:solidFill>
                  <a:srgbClr val="888888"/>
                </a:solidFill>
              </a:defRPr>
            </a:lvl8pPr>
            <a:lvl9pPr lvl="8" algn="ctr">
              <a:spcBef>
                <a:spcPts val="1920"/>
              </a:spcBef>
              <a:spcAft>
                <a:spcPts val="0"/>
              </a:spcAft>
              <a:buClr>
                <a:srgbClr val="888888"/>
              </a:buClr>
              <a:buSzPts val="9600"/>
              <a:buNone/>
              <a:defRPr>
                <a:solidFill>
                  <a:srgbClr val="888888"/>
                </a:solidFill>
              </a:defRPr>
            </a:lvl9pPr>
          </a:lstStyle>
          <a:p>
            <a:endParaRPr/>
          </a:p>
        </p:txBody>
      </p:sp>
      <p:sp>
        <p:nvSpPr>
          <p:cNvPr id="14" name="Google Shape;14;p3"/>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109034586" y="50032921"/>
            <a:ext cx="134820660" cy="47404017"/>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3860789" y="2994661"/>
            <a:ext cx="134820660" cy="141480537"/>
          </a:xfrm>
          <a:prstGeom prst="rect">
            <a:avLst/>
          </a:prstGeom>
          <a:noFill/>
          <a:ln>
            <a:noFill/>
          </a:ln>
        </p:spPr>
        <p:txBody>
          <a:bodyPr spcFirstLastPara="1" wrap="square" lIns="438900" tIns="219450" rIns="438900" bIns="21945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467102" y="21153122"/>
            <a:ext cx="37307519" cy="6537960"/>
          </a:xfrm>
          <a:prstGeom prst="rect">
            <a:avLst/>
          </a:prstGeom>
          <a:noFill/>
          <a:ln>
            <a:noFill/>
          </a:ln>
        </p:spPr>
        <p:txBody>
          <a:bodyPr spcFirstLastPara="1" wrap="square" lIns="438900" tIns="219450" rIns="438900" bIns="219450" anchor="t" anchorCtr="0">
            <a:normAutofit/>
          </a:bodyPr>
          <a:lstStyle>
            <a:lvl1pPr lvl="0" algn="l">
              <a:spcBef>
                <a:spcPts val="0"/>
              </a:spcBef>
              <a:spcAft>
                <a:spcPts val="0"/>
              </a:spcAft>
              <a:buClr>
                <a:schemeClr val="dk1"/>
              </a:buClr>
              <a:buSzPts val="19200"/>
              <a:buFont typeface="Calibri"/>
              <a:buNone/>
              <a:defRPr sz="19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3467102" y="13952225"/>
            <a:ext cx="37307519" cy="7200898"/>
          </a:xfrm>
          <a:prstGeom prst="rect">
            <a:avLst/>
          </a:prstGeom>
          <a:noFill/>
          <a:ln>
            <a:noFill/>
          </a:ln>
        </p:spPr>
        <p:txBody>
          <a:bodyPr spcFirstLastPara="1" wrap="square" lIns="438900" tIns="219450" rIns="438900" bIns="219450" anchor="b" anchorCtr="0">
            <a:normAutofit/>
          </a:bodyPr>
          <a:lstStyle>
            <a:lvl1pPr marL="457200" lvl="0" indent="-228600" algn="l">
              <a:spcBef>
                <a:spcPts val="1920"/>
              </a:spcBef>
              <a:spcAft>
                <a:spcPts val="0"/>
              </a:spcAft>
              <a:buClr>
                <a:srgbClr val="888888"/>
              </a:buClr>
              <a:buSzPts val="9600"/>
              <a:buNone/>
              <a:defRPr sz="9600">
                <a:solidFill>
                  <a:srgbClr val="888888"/>
                </a:solidFill>
              </a:defRPr>
            </a:lvl1pPr>
            <a:lvl2pPr marL="914400" lvl="1" indent="-228600" algn="l">
              <a:spcBef>
                <a:spcPts val="1720"/>
              </a:spcBef>
              <a:spcAft>
                <a:spcPts val="0"/>
              </a:spcAft>
              <a:buClr>
                <a:srgbClr val="888888"/>
              </a:buClr>
              <a:buSzPts val="8600"/>
              <a:buNone/>
              <a:defRPr sz="8600">
                <a:solidFill>
                  <a:srgbClr val="888888"/>
                </a:solidFill>
              </a:defRPr>
            </a:lvl2pPr>
            <a:lvl3pPr marL="1371600" lvl="2" indent="-228600" algn="l">
              <a:spcBef>
                <a:spcPts val="1540"/>
              </a:spcBef>
              <a:spcAft>
                <a:spcPts val="0"/>
              </a:spcAft>
              <a:buClr>
                <a:srgbClr val="888888"/>
              </a:buClr>
              <a:buSzPts val="7700"/>
              <a:buNone/>
              <a:defRPr sz="7700">
                <a:solidFill>
                  <a:srgbClr val="888888"/>
                </a:solidFill>
              </a:defRPr>
            </a:lvl3pPr>
            <a:lvl4pPr marL="1828800" lvl="3" indent="-228600" algn="l">
              <a:spcBef>
                <a:spcPts val="1340"/>
              </a:spcBef>
              <a:spcAft>
                <a:spcPts val="0"/>
              </a:spcAft>
              <a:buClr>
                <a:srgbClr val="888888"/>
              </a:buClr>
              <a:buSzPts val="6700"/>
              <a:buNone/>
              <a:defRPr sz="6700">
                <a:solidFill>
                  <a:srgbClr val="888888"/>
                </a:solidFill>
              </a:defRPr>
            </a:lvl4pPr>
            <a:lvl5pPr marL="2286000" lvl="4" indent="-228600" algn="l">
              <a:spcBef>
                <a:spcPts val="1340"/>
              </a:spcBef>
              <a:spcAft>
                <a:spcPts val="0"/>
              </a:spcAft>
              <a:buClr>
                <a:srgbClr val="888888"/>
              </a:buClr>
              <a:buSzPts val="6700"/>
              <a:buNone/>
              <a:defRPr sz="6700">
                <a:solidFill>
                  <a:srgbClr val="888888"/>
                </a:solidFill>
              </a:defRPr>
            </a:lvl5pPr>
            <a:lvl6pPr marL="2743200" lvl="5" indent="-228600" algn="l">
              <a:spcBef>
                <a:spcPts val="1340"/>
              </a:spcBef>
              <a:spcAft>
                <a:spcPts val="0"/>
              </a:spcAft>
              <a:buClr>
                <a:srgbClr val="888888"/>
              </a:buClr>
              <a:buSzPts val="6700"/>
              <a:buNone/>
              <a:defRPr sz="6700">
                <a:solidFill>
                  <a:srgbClr val="888888"/>
                </a:solidFill>
              </a:defRPr>
            </a:lvl6pPr>
            <a:lvl7pPr marL="3200400" lvl="6" indent="-228600" algn="l">
              <a:spcBef>
                <a:spcPts val="1340"/>
              </a:spcBef>
              <a:spcAft>
                <a:spcPts val="0"/>
              </a:spcAft>
              <a:buClr>
                <a:srgbClr val="888888"/>
              </a:buClr>
              <a:buSzPts val="6700"/>
              <a:buNone/>
              <a:defRPr sz="6700">
                <a:solidFill>
                  <a:srgbClr val="888888"/>
                </a:solidFill>
              </a:defRPr>
            </a:lvl7pPr>
            <a:lvl8pPr marL="3657600" lvl="7" indent="-228600" algn="l">
              <a:spcBef>
                <a:spcPts val="1340"/>
              </a:spcBef>
              <a:spcAft>
                <a:spcPts val="0"/>
              </a:spcAft>
              <a:buClr>
                <a:srgbClr val="888888"/>
              </a:buClr>
              <a:buSzPts val="6700"/>
              <a:buNone/>
              <a:defRPr sz="6700">
                <a:solidFill>
                  <a:srgbClr val="888888"/>
                </a:solidFill>
              </a:defRPr>
            </a:lvl8pPr>
            <a:lvl9pPr marL="4114800" lvl="8" indent="-228600" algn="l">
              <a:spcBef>
                <a:spcPts val="1340"/>
              </a:spcBef>
              <a:spcAft>
                <a:spcPts val="0"/>
              </a:spcAft>
              <a:buClr>
                <a:srgbClr val="888888"/>
              </a:buClr>
              <a:buSzPts val="6700"/>
              <a:buNone/>
              <a:defRPr sz="6700">
                <a:solidFill>
                  <a:srgbClr val="888888"/>
                </a:solidFill>
              </a:defRPr>
            </a:lvl9pPr>
          </a:lstStyle>
          <a:p>
            <a:endParaRPr/>
          </a:p>
        </p:txBody>
      </p:sp>
      <p:sp>
        <p:nvSpPr>
          <p:cNvPr id="26" name="Google Shape;26;p5"/>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2194560" y="1318262"/>
            <a:ext cx="39502081" cy="5486400"/>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10530842" y="36865559"/>
            <a:ext cx="94442282" cy="104279697"/>
          </a:xfrm>
          <a:prstGeom prst="rect">
            <a:avLst/>
          </a:prstGeom>
          <a:noFill/>
          <a:ln>
            <a:noFill/>
          </a:ln>
        </p:spPr>
        <p:txBody>
          <a:bodyPr spcFirstLastPara="1" wrap="square" lIns="438900" tIns="219450" rIns="438900" bIns="219450" anchor="t" anchorCtr="0">
            <a:norm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38200" algn="l">
              <a:spcBef>
                <a:spcPts val="1920"/>
              </a:spcBef>
              <a:spcAft>
                <a:spcPts val="0"/>
              </a:spcAft>
              <a:buClr>
                <a:schemeClr val="dk1"/>
              </a:buClr>
              <a:buSzPts val="9600"/>
              <a:buChar char="•"/>
              <a:defRPr sz="9600"/>
            </a:lvl3pPr>
            <a:lvl4pPr marL="1828800" lvl="3" indent="-774700" algn="l">
              <a:spcBef>
                <a:spcPts val="1720"/>
              </a:spcBef>
              <a:spcAft>
                <a:spcPts val="0"/>
              </a:spcAft>
              <a:buClr>
                <a:schemeClr val="dk1"/>
              </a:buClr>
              <a:buSzPts val="8600"/>
              <a:buChar char="–"/>
              <a:defRPr sz="8600"/>
            </a:lvl4pPr>
            <a:lvl5pPr marL="2286000" lvl="4" indent="-774700" algn="l">
              <a:spcBef>
                <a:spcPts val="1720"/>
              </a:spcBef>
              <a:spcAft>
                <a:spcPts val="0"/>
              </a:spcAft>
              <a:buClr>
                <a:schemeClr val="dk1"/>
              </a:buClr>
              <a:buSzPts val="8600"/>
              <a:buChar char="»"/>
              <a:defRPr sz="8600"/>
            </a:lvl5pPr>
            <a:lvl6pPr marL="2743200" lvl="5" indent="-774700" algn="l">
              <a:spcBef>
                <a:spcPts val="1720"/>
              </a:spcBef>
              <a:spcAft>
                <a:spcPts val="0"/>
              </a:spcAft>
              <a:buClr>
                <a:schemeClr val="dk1"/>
              </a:buClr>
              <a:buSzPts val="8600"/>
              <a:buChar char="•"/>
              <a:defRPr sz="8600"/>
            </a:lvl6pPr>
            <a:lvl7pPr marL="3200400" lvl="6" indent="-774700" algn="l">
              <a:spcBef>
                <a:spcPts val="1720"/>
              </a:spcBef>
              <a:spcAft>
                <a:spcPts val="0"/>
              </a:spcAft>
              <a:buClr>
                <a:schemeClr val="dk1"/>
              </a:buClr>
              <a:buSzPts val="8600"/>
              <a:buChar char="•"/>
              <a:defRPr sz="8600"/>
            </a:lvl7pPr>
            <a:lvl8pPr marL="3657600" lvl="7" indent="-774700" algn="l">
              <a:spcBef>
                <a:spcPts val="1720"/>
              </a:spcBef>
              <a:spcAft>
                <a:spcPts val="0"/>
              </a:spcAft>
              <a:buClr>
                <a:schemeClr val="dk1"/>
              </a:buClr>
              <a:buSzPts val="8600"/>
              <a:buChar char="•"/>
              <a:defRPr sz="8600"/>
            </a:lvl8pPr>
            <a:lvl9pPr marL="4114800" lvl="8" indent="-774700" algn="l">
              <a:spcBef>
                <a:spcPts val="1720"/>
              </a:spcBef>
              <a:spcAft>
                <a:spcPts val="0"/>
              </a:spcAft>
              <a:buClr>
                <a:schemeClr val="dk1"/>
              </a:buClr>
              <a:buSzPts val="8600"/>
              <a:buChar char="•"/>
              <a:defRPr sz="8600"/>
            </a:lvl9pPr>
          </a:lstStyle>
          <a:p>
            <a:endParaRPr/>
          </a:p>
        </p:txBody>
      </p:sp>
      <p:sp>
        <p:nvSpPr>
          <p:cNvPr id="32" name="Google Shape;32;p6"/>
          <p:cNvSpPr txBox="1">
            <a:spLocks noGrp="1"/>
          </p:cNvSpPr>
          <p:nvPr>
            <p:ph type="body" idx="2"/>
          </p:nvPr>
        </p:nvSpPr>
        <p:spPr>
          <a:xfrm>
            <a:off x="105704638" y="36865559"/>
            <a:ext cx="94442282" cy="104279697"/>
          </a:xfrm>
          <a:prstGeom prst="rect">
            <a:avLst/>
          </a:prstGeom>
          <a:noFill/>
          <a:ln>
            <a:noFill/>
          </a:ln>
        </p:spPr>
        <p:txBody>
          <a:bodyPr spcFirstLastPara="1" wrap="square" lIns="438900" tIns="219450" rIns="438900" bIns="219450" anchor="t" anchorCtr="0">
            <a:norm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38200" algn="l">
              <a:spcBef>
                <a:spcPts val="1920"/>
              </a:spcBef>
              <a:spcAft>
                <a:spcPts val="0"/>
              </a:spcAft>
              <a:buClr>
                <a:schemeClr val="dk1"/>
              </a:buClr>
              <a:buSzPts val="9600"/>
              <a:buChar char="•"/>
              <a:defRPr sz="9600"/>
            </a:lvl3pPr>
            <a:lvl4pPr marL="1828800" lvl="3" indent="-774700" algn="l">
              <a:spcBef>
                <a:spcPts val="1720"/>
              </a:spcBef>
              <a:spcAft>
                <a:spcPts val="0"/>
              </a:spcAft>
              <a:buClr>
                <a:schemeClr val="dk1"/>
              </a:buClr>
              <a:buSzPts val="8600"/>
              <a:buChar char="–"/>
              <a:defRPr sz="8600"/>
            </a:lvl4pPr>
            <a:lvl5pPr marL="2286000" lvl="4" indent="-774700" algn="l">
              <a:spcBef>
                <a:spcPts val="1720"/>
              </a:spcBef>
              <a:spcAft>
                <a:spcPts val="0"/>
              </a:spcAft>
              <a:buClr>
                <a:schemeClr val="dk1"/>
              </a:buClr>
              <a:buSzPts val="8600"/>
              <a:buChar char="»"/>
              <a:defRPr sz="8600"/>
            </a:lvl5pPr>
            <a:lvl6pPr marL="2743200" lvl="5" indent="-774700" algn="l">
              <a:spcBef>
                <a:spcPts val="1720"/>
              </a:spcBef>
              <a:spcAft>
                <a:spcPts val="0"/>
              </a:spcAft>
              <a:buClr>
                <a:schemeClr val="dk1"/>
              </a:buClr>
              <a:buSzPts val="8600"/>
              <a:buChar char="•"/>
              <a:defRPr sz="8600"/>
            </a:lvl6pPr>
            <a:lvl7pPr marL="3200400" lvl="6" indent="-774700" algn="l">
              <a:spcBef>
                <a:spcPts val="1720"/>
              </a:spcBef>
              <a:spcAft>
                <a:spcPts val="0"/>
              </a:spcAft>
              <a:buClr>
                <a:schemeClr val="dk1"/>
              </a:buClr>
              <a:buSzPts val="8600"/>
              <a:buChar char="•"/>
              <a:defRPr sz="8600"/>
            </a:lvl7pPr>
            <a:lvl8pPr marL="3657600" lvl="7" indent="-774700" algn="l">
              <a:spcBef>
                <a:spcPts val="1720"/>
              </a:spcBef>
              <a:spcAft>
                <a:spcPts val="0"/>
              </a:spcAft>
              <a:buClr>
                <a:schemeClr val="dk1"/>
              </a:buClr>
              <a:buSzPts val="8600"/>
              <a:buChar char="•"/>
              <a:defRPr sz="8600"/>
            </a:lvl8pPr>
            <a:lvl9pPr marL="4114800" lvl="8" indent="-774700" algn="l">
              <a:spcBef>
                <a:spcPts val="1720"/>
              </a:spcBef>
              <a:spcAft>
                <a:spcPts val="0"/>
              </a:spcAft>
              <a:buClr>
                <a:schemeClr val="dk1"/>
              </a:buClr>
              <a:buSzPts val="8600"/>
              <a:buChar char="•"/>
              <a:defRPr sz="8600"/>
            </a:lvl9pPr>
          </a:lstStyle>
          <a:p>
            <a:endParaRPr/>
          </a:p>
        </p:txBody>
      </p:sp>
      <p:sp>
        <p:nvSpPr>
          <p:cNvPr id="33" name="Google Shape;33;p6"/>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2194560" y="1318262"/>
            <a:ext cx="39502081" cy="5486400"/>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211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2194560" y="7368542"/>
            <a:ext cx="19392902" cy="3070858"/>
          </a:xfrm>
          <a:prstGeom prst="rect">
            <a:avLst/>
          </a:prstGeom>
          <a:noFill/>
          <a:ln>
            <a:noFill/>
          </a:ln>
        </p:spPr>
        <p:txBody>
          <a:bodyPr spcFirstLastPara="1" wrap="square" lIns="438900" tIns="219450" rIns="438900" bIns="219450" anchor="b" anchorCtr="0">
            <a:norm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20"/>
              </a:spcBef>
              <a:spcAft>
                <a:spcPts val="0"/>
              </a:spcAft>
              <a:buClr>
                <a:schemeClr val="dk1"/>
              </a:buClr>
              <a:buSzPts val="9600"/>
              <a:buNone/>
              <a:defRPr sz="9600" b="1"/>
            </a:lvl2pPr>
            <a:lvl3pPr marL="1371600" lvl="2" indent="-228600" algn="l">
              <a:spcBef>
                <a:spcPts val="1720"/>
              </a:spcBef>
              <a:spcAft>
                <a:spcPts val="0"/>
              </a:spcAft>
              <a:buClr>
                <a:schemeClr val="dk1"/>
              </a:buClr>
              <a:buSzPts val="8600"/>
              <a:buNone/>
              <a:defRPr sz="86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39" name="Google Shape;39;p7"/>
          <p:cNvSpPr txBox="1">
            <a:spLocks noGrp="1"/>
          </p:cNvSpPr>
          <p:nvPr>
            <p:ph type="body" idx="2"/>
          </p:nvPr>
        </p:nvSpPr>
        <p:spPr>
          <a:xfrm>
            <a:off x="2194560" y="10439400"/>
            <a:ext cx="19392902" cy="18966182"/>
          </a:xfrm>
          <a:prstGeom prst="rect">
            <a:avLst/>
          </a:prstGeom>
          <a:noFill/>
          <a:ln>
            <a:noFill/>
          </a:ln>
        </p:spPr>
        <p:txBody>
          <a:bodyPr spcFirstLastPara="1" wrap="square" lIns="438900" tIns="219450" rIns="438900" bIns="219450" anchor="t" anchorCtr="0">
            <a:normAutofit/>
          </a:bodyPr>
          <a:lstStyle>
            <a:lvl1pPr marL="457200" lvl="0" indent="-958850" algn="l">
              <a:spcBef>
                <a:spcPts val="2300"/>
              </a:spcBef>
              <a:spcAft>
                <a:spcPts val="0"/>
              </a:spcAft>
              <a:buClr>
                <a:schemeClr val="dk1"/>
              </a:buClr>
              <a:buSzPts val="11500"/>
              <a:buChar char="•"/>
              <a:defRPr sz="11500"/>
            </a:lvl1pPr>
            <a:lvl2pPr marL="914400" lvl="1" indent="-838200" algn="l">
              <a:spcBef>
                <a:spcPts val="1920"/>
              </a:spcBef>
              <a:spcAft>
                <a:spcPts val="0"/>
              </a:spcAft>
              <a:buClr>
                <a:schemeClr val="dk1"/>
              </a:buClr>
              <a:buSzPts val="9600"/>
              <a:buChar char="–"/>
              <a:defRPr sz="9600"/>
            </a:lvl2pPr>
            <a:lvl3pPr marL="1371600" lvl="2" indent="-774700" algn="l">
              <a:spcBef>
                <a:spcPts val="1720"/>
              </a:spcBef>
              <a:spcAft>
                <a:spcPts val="0"/>
              </a:spcAft>
              <a:buClr>
                <a:schemeClr val="dk1"/>
              </a:buClr>
              <a:buSzPts val="8600"/>
              <a:buChar char="•"/>
              <a:defRPr sz="86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40" name="Google Shape;40;p7"/>
          <p:cNvSpPr txBox="1">
            <a:spLocks noGrp="1"/>
          </p:cNvSpPr>
          <p:nvPr>
            <p:ph type="body" idx="3"/>
          </p:nvPr>
        </p:nvSpPr>
        <p:spPr>
          <a:xfrm>
            <a:off x="22296122" y="7368542"/>
            <a:ext cx="19400519" cy="3070858"/>
          </a:xfrm>
          <a:prstGeom prst="rect">
            <a:avLst/>
          </a:prstGeom>
          <a:noFill/>
          <a:ln>
            <a:noFill/>
          </a:ln>
        </p:spPr>
        <p:txBody>
          <a:bodyPr spcFirstLastPara="1" wrap="square" lIns="438900" tIns="219450" rIns="438900" bIns="219450" anchor="b" anchorCtr="0">
            <a:norm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20"/>
              </a:spcBef>
              <a:spcAft>
                <a:spcPts val="0"/>
              </a:spcAft>
              <a:buClr>
                <a:schemeClr val="dk1"/>
              </a:buClr>
              <a:buSzPts val="9600"/>
              <a:buNone/>
              <a:defRPr sz="9600" b="1"/>
            </a:lvl2pPr>
            <a:lvl3pPr marL="1371600" lvl="2" indent="-228600" algn="l">
              <a:spcBef>
                <a:spcPts val="1720"/>
              </a:spcBef>
              <a:spcAft>
                <a:spcPts val="0"/>
              </a:spcAft>
              <a:buClr>
                <a:schemeClr val="dk1"/>
              </a:buClr>
              <a:buSzPts val="8600"/>
              <a:buNone/>
              <a:defRPr sz="86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41" name="Google Shape;41;p7"/>
          <p:cNvSpPr txBox="1">
            <a:spLocks noGrp="1"/>
          </p:cNvSpPr>
          <p:nvPr>
            <p:ph type="body" idx="4"/>
          </p:nvPr>
        </p:nvSpPr>
        <p:spPr>
          <a:xfrm>
            <a:off x="22296122" y="10439400"/>
            <a:ext cx="19400519" cy="18966182"/>
          </a:xfrm>
          <a:prstGeom prst="rect">
            <a:avLst/>
          </a:prstGeom>
          <a:noFill/>
          <a:ln>
            <a:noFill/>
          </a:ln>
        </p:spPr>
        <p:txBody>
          <a:bodyPr spcFirstLastPara="1" wrap="square" lIns="438900" tIns="219450" rIns="438900" bIns="219450" anchor="t" anchorCtr="0">
            <a:normAutofit/>
          </a:bodyPr>
          <a:lstStyle>
            <a:lvl1pPr marL="457200" lvl="0" indent="-958850" algn="l">
              <a:spcBef>
                <a:spcPts val="2300"/>
              </a:spcBef>
              <a:spcAft>
                <a:spcPts val="0"/>
              </a:spcAft>
              <a:buClr>
                <a:schemeClr val="dk1"/>
              </a:buClr>
              <a:buSzPts val="11500"/>
              <a:buChar char="•"/>
              <a:defRPr sz="11500"/>
            </a:lvl1pPr>
            <a:lvl2pPr marL="914400" lvl="1" indent="-838200" algn="l">
              <a:spcBef>
                <a:spcPts val="1920"/>
              </a:spcBef>
              <a:spcAft>
                <a:spcPts val="0"/>
              </a:spcAft>
              <a:buClr>
                <a:schemeClr val="dk1"/>
              </a:buClr>
              <a:buSzPts val="9600"/>
              <a:buChar char="–"/>
              <a:defRPr sz="9600"/>
            </a:lvl2pPr>
            <a:lvl3pPr marL="1371600" lvl="2" indent="-774700" algn="l">
              <a:spcBef>
                <a:spcPts val="1720"/>
              </a:spcBef>
              <a:spcAft>
                <a:spcPts val="0"/>
              </a:spcAft>
              <a:buClr>
                <a:schemeClr val="dk1"/>
              </a:buClr>
              <a:buSzPts val="8600"/>
              <a:buChar char="•"/>
              <a:defRPr sz="86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42" name="Google Shape;42;p7"/>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2194560" y="1318262"/>
            <a:ext cx="39502081" cy="5486400"/>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2194563" y="1310640"/>
            <a:ext cx="14439902" cy="5577840"/>
          </a:xfrm>
          <a:prstGeom prst="rect">
            <a:avLst/>
          </a:prstGeom>
          <a:noFill/>
          <a:ln>
            <a:noFill/>
          </a:ln>
        </p:spPr>
        <p:txBody>
          <a:bodyPr spcFirstLastPara="1" wrap="square" lIns="438900" tIns="219450" rIns="438900" bIns="219450" anchor="b" anchorCtr="0">
            <a:normAutofit/>
          </a:bodyPr>
          <a:lstStyle>
            <a:lvl1pPr lvl="0" algn="l">
              <a:spcBef>
                <a:spcPts val="0"/>
              </a:spcBef>
              <a:spcAft>
                <a:spcPts val="0"/>
              </a:spcAft>
              <a:buClr>
                <a:schemeClr val="dk1"/>
              </a:buClr>
              <a:buSzPts val="9600"/>
              <a:buFont typeface="Calibri"/>
              <a:buNone/>
              <a:defRPr sz="9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17160241" y="1310643"/>
            <a:ext cx="24536399" cy="28094942"/>
          </a:xfrm>
          <a:prstGeom prst="rect">
            <a:avLst/>
          </a:prstGeom>
          <a:noFill/>
          <a:ln>
            <a:noFill/>
          </a:ln>
        </p:spPr>
        <p:txBody>
          <a:bodyPr spcFirstLastPara="1" wrap="square" lIns="438900" tIns="219450" rIns="438900" bIns="219450" anchor="t" anchorCtr="0">
            <a:normAutofit/>
          </a:bodyPr>
          <a:lstStyle>
            <a:lvl1pPr marL="457200" lvl="0" indent="-1206500" algn="l">
              <a:spcBef>
                <a:spcPts val="3080"/>
              </a:spcBef>
              <a:spcAft>
                <a:spcPts val="0"/>
              </a:spcAft>
              <a:buClr>
                <a:schemeClr val="dk1"/>
              </a:buClr>
              <a:buSzPts val="15400"/>
              <a:buChar char="•"/>
              <a:defRPr sz="15400"/>
            </a:lvl1pPr>
            <a:lvl2pPr marL="914400" lvl="1" indent="-1079500" algn="l">
              <a:spcBef>
                <a:spcPts val="2680"/>
              </a:spcBef>
              <a:spcAft>
                <a:spcPts val="0"/>
              </a:spcAft>
              <a:buClr>
                <a:schemeClr val="dk1"/>
              </a:buClr>
              <a:buSzPts val="13400"/>
              <a:buChar char="–"/>
              <a:defRPr sz="13400"/>
            </a:lvl2pPr>
            <a:lvl3pPr marL="1371600" lvl="2" indent="-958850" algn="l">
              <a:spcBef>
                <a:spcPts val="2300"/>
              </a:spcBef>
              <a:spcAft>
                <a:spcPts val="0"/>
              </a:spcAft>
              <a:buClr>
                <a:schemeClr val="dk1"/>
              </a:buClr>
              <a:buSzPts val="11500"/>
              <a:buChar char="•"/>
              <a:defRPr sz="11500"/>
            </a:lvl3pPr>
            <a:lvl4pPr marL="1828800" lvl="3" indent="-838200" algn="l">
              <a:spcBef>
                <a:spcPts val="1920"/>
              </a:spcBef>
              <a:spcAft>
                <a:spcPts val="0"/>
              </a:spcAft>
              <a:buClr>
                <a:schemeClr val="dk1"/>
              </a:buClr>
              <a:buSzPts val="9600"/>
              <a:buChar char="–"/>
              <a:defRPr sz="9600"/>
            </a:lvl4pPr>
            <a:lvl5pPr marL="2286000" lvl="4" indent="-838200" algn="l">
              <a:spcBef>
                <a:spcPts val="1920"/>
              </a:spcBef>
              <a:spcAft>
                <a:spcPts val="0"/>
              </a:spcAft>
              <a:buClr>
                <a:schemeClr val="dk1"/>
              </a:buClr>
              <a:buSzPts val="9600"/>
              <a:buChar char="»"/>
              <a:defRPr sz="9600"/>
            </a:lvl5pPr>
            <a:lvl6pPr marL="2743200" lvl="5" indent="-838200" algn="l">
              <a:spcBef>
                <a:spcPts val="1920"/>
              </a:spcBef>
              <a:spcAft>
                <a:spcPts val="0"/>
              </a:spcAft>
              <a:buClr>
                <a:schemeClr val="dk1"/>
              </a:buClr>
              <a:buSzPts val="9600"/>
              <a:buChar char="•"/>
              <a:defRPr sz="9600"/>
            </a:lvl6pPr>
            <a:lvl7pPr marL="3200400" lvl="6" indent="-838200" algn="l">
              <a:spcBef>
                <a:spcPts val="1920"/>
              </a:spcBef>
              <a:spcAft>
                <a:spcPts val="0"/>
              </a:spcAft>
              <a:buClr>
                <a:schemeClr val="dk1"/>
              </a:buClr>
              <a:buSzPts val="9600"/>
              <a:buChar char="•"/>
              <a:defRPr sz="9600"/>
            </a:lvl7pPr>
            <a:lvl8pPr marL="3657600" lvl="7" indent="-838200" algn="l">
              <a:spcBef>
                <a:spcPts val="1920"/>
              </a:spcBef>
              <a:spcAft>
                <a:spcPts val="0"/>
              </a:spcAft>
              <a:buClr>
                <a:schemeClr val="dk1"/>
              </a:buClr>
              <a:buSzPts val="9600"/>
              <a:buChar char="•"/>
              <a:defRPr sz="9600"/>
            </a:lvl8pPr>
            <a:lvl9pPr marL="4114800" lvl="8" indent="-838200" algn="l">
              <a:spcBef>
                <a:spcPts val="1920"/>
              </a:spcBef>
              <a:spcAft>
                <a:spcPts val="0"/>
              </a:spcAft>
              <a:buClr>
                <a:schemeClr val="dk1"/>
              </a:buClr>
              <a:buSzPts val="9600"/>
              <a:buChar char="•"/>
              <a:defRPr sz="9600"/>
            </a:lvl9pPr>
          </a:lstStyle>
          <a:p>
            <a:endParaRPr/>
          </a:p>
        </p:txBody>
      </p:sp>
      <p:sp>
        <p:nvSpPr>
          <p:cNvPr id="57" name="Google Shape;57;p10"/>
          <p:cNvSpPr txBox="1">
            <a:spLocks noGrp="1"/>
          </p:cNvSpPr>
          <p:nvPr>
            <p:ph type="body" idx="2"/>
          </p:nvPr>
        </p:nvSpPr>
        <p:spPr>
          <a:xfrm>
            <a:off x="2194563" y="6888483"/>
            <a:ext cx="14439902" cy="22517102"/>
          </a:xfrm>
          <a:prstGeom prst="rect">
            <a:avLst/>
          </a:prstGeom>
          <a:noFill/>
          <a:ln>
            <a:noFill/>
          </a:ln>
        </p:spPr>
        <p:txBody>
          <a:bodyPr spcFirstLastPara="1" wrap="square" lIns="438900" tIns="219450" rIns="438900" bIns="219450" anchor="t" anchorCtr="0">
            <a:normAutofit/>
          </a:bodyPr>
          <a:lstStyle>
            <a:lvl1pPr marL="457200" lvl="0" indent="-228600" algn="l">
              <a:spcBef>
                <a:spcPts val="1340"/>
              </a:spcBef>
              <a:spcAft>
                <a:spcPts val="0"/>
              </a:spcAft>
              <a:buClr>
                <a:schemeClr val="dk1"/>
              </a:buClr>
              <a:buSzPts val="6700"/>
              <a:buNone/>
              <a:defRPr sz="6700"/>
            </a:lvl1pPr>
            <a:lvl2pPr marL="914400" lvl="1" indent="-228600" algn="l">
              <a:spcBef>
                <a:spcPts val="1160"/>
              </a:spcBef>
              <a:spcAft>
                <a:spcPts val="0"/>
              </a:spcAft>
              <a:buClr>
                <a:schemeClr val="dk1"/>
              </a:buClr>
              <a:buSzPts val="5800"/>
              <a:buNone/>
              <a:defRPr sz="58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58" name="Google Shape;58;p10"/>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602982" y="23042880"/>
            <a:ext cx="26334721" cy="2720342"/>
          </a:xfrm>
          <a:prstGeom prst="rect">
            <a:avLst/>
          </a:prstGeom>
          <a:noFill/>
          <a:ln>
            <a:noFill/>
          </a:ln>
        </p:spPr>
        <p:txBody>
          <a:bodyPr spcFirstLastPara="1" wrap="square" lIns="438900" tIns="219450" rIns="438900" bIns="219450" anchor="b" anchorCtr="0">
            <a:normAutofit/>
          </a:bodyPr>
          <a:lstStyle>
            <a:lvl1pPr lvl="0" algn="l">
              <a:spcBef>
                <a:spcPts val="0"/>
              </a:spcBef>
              <a:spcAft>
                <a:spcPts val="0"/>
              </a:spcAft>
              <a:buClr>
                <a:schemeClr val="dk1"/>
              </a:buClr>
              <a:buSzPts val="9600"/>
              <a:buFont typeface="Calibri"/>
              <a:buNone/>
              <a:defRPr sz="9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8602982" y="2941320"/>
            <a:ext cx="26334721" cy="19751040"/>
          </a:xfrm>
          <a:prstGeom prst="rect">
            <a:avLst/>
          </a:prstGeom>
          <a:noFill/>
          <a:ln>
            <a:noFill/>
          </a:ln>
        </p:spPr>
        <p:txBody>
          <a:bodyPr spcFirstLastPara="1" wrap="square" lIns="438900" tIns="219450" rIns="438900" bIns="219450" anchor="t" anchorCtr="0">
            <a:normAutofit/>
          </a:bodyPr>
          <a:lstStyle>
            <a:lvl1pPr marR="0" lvl="0" algn="l" rtl="0">
              <a:spcBef>
                <a:spcPts val="3080"/>
              </a:spcBef>
              <a:spcAft>
                <a:spcPts val="0"/>
              </a:spcAft>
              <a:buClr>
                <a:schemeClr val="dk1"/>
              </a:buClr>
              <a:buSzPts val="15400"/>
              <a:buFont typeface="Arial"/>
              <a:buNone/>
              <a:defRPr sz="15400" b="0" i="0" u="none" strike="noStrike" cap="none">
                <a:solidFill>
                  <a:schemeClr val="dk1"/>
                </a:solidFill>
                <a:latin typeface="Calibri"/>
                <a:ea typeface="Calibri"/>
                <a:cs typeface="Calibri"/>
                <a:sym typeface="Calibri"/>
              </a:defRPr>
            </a:lvl1pPr>
            <a:lvl2pPr marR="0" lvl="1" algn="l" rtl="0">
              <a:spcBef>
                <a:spcPts val="2680"/>
              </a:spcBef>
              <a:spcAft>
                <a:spcPts val="0"/>
              </a:spcAft>
              <a:buClr>
                <a:schemeClr val="dk1"/>
              </a:buClr>
              <a:buSzPts val="13400"/>
              <a:buFont typeface="Arial"/>
              <a:buNone/>
              <a:defRPr sz="13400" b="0" i="0" u="none" strike="noStrike" cap="none">
                <a:solidFill>
                  <a:schemeClr val="dk1"/>
                </a:solidFill>
                <a:latin typeface="Calibri"/>
                <a:ea typeface="Calibri"/>
                <a:cs typeface="Calibri"/>
                <a:sym typeface="Calibri"/>
              </a:defRPr>
            </a:lvl2pPr>
            <a:lvl3pPr marR="0" lvl="2" algn="l" rtl="0">
              <a:spcBef>
                <a:spcPts val="2300"/>
              </a:spcBef>
              <a:spcAft>
                <a:spcPts val="0"/>
              </a:spcAft>
              <a:buClr>
                <a:schemeClr val="dk1"/>
              </a:buClr>
              <a:buSzPts val="11500"/>
              <a:buFont typeface="Arial"/>
              <a:buNone/>
              <a:defRPr sz="11500" b="0" i="0" u="none" strike="noStrike" cap="none">
                <a:solidFill>
                  <a:schemeClr val="dk1"/>
                </a:solidFill>
                <a:latin typeface="Calibri"/>
                <a:ea typeface="Calibri"/>
                <a:cs typeface="Calibri"/>
                <a:sym typeface="Calibri"/>
              </a:defRPr>
            </a:lvl3pPr>
            <a:lvl4pPr marR="0" lvl="3"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R="0" lvl="4"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R="0" lvl="5"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6pPr>
            <a:lvl7pPr marR="0" lvl="6"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7pPr>
            <a:lvl8pPr marR="0" lvl="7"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8pPr>
            <a:lvl9pPr marR="0" lvl="8"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1"/>
          </p:nvPr>
        </p:nvSpPr>
        <p:spPr>
          <a:xfrm>
            <a:off x="8602982" y="25763222"/>
            <a:ext cx="26334721" cy="3863338"/>
          </a:xfrm>
          <a:prstGeom prst="rect">
            <a:avLst/>
          </a:prstGeom>
          <a:noFill/>
          <a:ln>
            <a:noFill/>
          </a:ln>
        </p:spPr>
        <p:txBody>
          <a:bodyPr spcFirstLastPara="1" wrap="square" lIns="438900" tIns="219450" rIns="438900" bIns="219450" anchor="t" anchorCtr="0">
            <a:normAutofit/>
          </a:bodyPr>
          <a:lstStyle>
            <a:lvl1pPr marL="457200" lvl="0" indent="-228600" algn="l">
              <a:spcBef>
                <a:spcPts val="1340"/>
              </a:spcBef>
              <a:spcAft>
                <a:spcPts val="0"/>
              </a:spcAft>
              <a:buClr>
                <a:schemeClr val="dk1"/>
              </a:buClr>
              <a:buSzPts val="6700"/>
              <a:buNone/>
              <a:defRPr sz="6700"/>
            </a:lvl1pPr>
            <a:lvl2pPr marL="914400" lvl="1" indent="-228600" algn="l">
              <a:spcBef>
                <a:spcPts val="1160"/>
              </a:spcBef>
              <a:spcAft>
                <a:spcPts val="0"/>
              </a:spcAft>
              <a:buClr>
                <a:schemeClr val="dk1"/>
              </a:buClr>
              <a:buSzPts val="5800"/>
              <a:buNone/>
              <a:defRPr sz="58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65" name="Google Shape;65;p11"/>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2194560" y="1318262"/>
            <a:ext cx="39502081" cy="5486400"/>
          </a:xfrm>
          <a:prstGeom prst="rect">
            <a:avLst/>
          </a:prstGeom>
          <a:noFill/>
          <a:ln>
            <a:noFill/>
          </a:ln>
        </p:spPr>
        <p:txBody>
          <a:bodyPr spcFirstLastPara="1" wrap="square" lIns="438900" tIns="219450" rIns="438900" bIns="2194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11083290" y="-1207767"/>
            <a:ext cx="21724621" cy="39502081"/>
          </a:xfrm>
          <a:prstGeom prst="rect">
            <a:avLst/>
          </a:prstGeom>
          <a:noFill/>
          <a:ln>
            <a:noFill/>
          </a:ln>
        </p:spPr>
        <p:txBody>
          <a:bodyPr spcFirstLastPara="1" wrap="square" lIns="438900" tIns="219450" rIns="438900" bIns="21945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2194560" y="1318262"/>
            <a:ext cx="39502081" cy="5486400"/>
          </a:xfrm>
          <a:prstGeom prst="rect">
            <a:avLst/>
          </a:prstGeom>
          <a:noFill/>
          <a:ln>
            <a:noFill/>
          </a:ln>
        </p:spPr>
        <p:txBody>
          <a:bodyPr spcFirstLastPara="1" wrap="square" lIns="438900" tIns="219450" rIns="438900" bIns="219450" anchor="ctr" anchorCtr="0">
            <a:normAutofit/>
          </a:bodyPr>
          <a:lstStyle>
            <a:lvl1pPr marR="0" lvl="0" algn="ctr" rtl="0">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2194560" y="7680963"/>
            <a:ext cx="39502081" cy="21724621"/>
          </a:xfrm>
          <a:prstGeom prst="rect">
            <a:avLst/>
          </a:prstGeom>
          <a:noFill/>
          <a:ln>
            <a:noFill/>
          </a:ln>
        </p:spPr>
        <p:txBody>
          <a:bodyPr spcFirstLastPara="1" wrap="square" lIns="438900" tIns="219450" rIns="438900" bIns="219450" anchor="t" anchorCtr="0">
            <a:normAutofit/>
          </a:bodyPr>
          <a:lstStyle>
            <a:lvl1pPr marL="457200" marR="0" lvl="0" indent="-1206500" algn="l" rtl="0">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2194560" y="30510481"/>
            <a:ext cx="10241280" cy="1752600"/>
          </a:xfrm>
          <a:prstGeom prst="rect">
            <a:avLst/>
          </a:prstGeom>
          <a:noFill/>
          <a:ln>
            <a:noFill/>
          </a:ln>
        </p:spPr>
        <p:txBody>
          <a:bodyPr spcFirstLastPara="1" wrap="square" lIns="438900" tIns="219450" rIns="438900" bIns="219450" anchor="ctr" anchorCtr="0">
            <a:noAutofit/>
          </a:bodyPr>
          <a:lstStyle>
            <a:lvl1pPr marR="0" lvl="0" algn="l" rtl="0">
              <a:spcBef>
                <a:spcPts val="0"/>
              </a:spcBef>
              <a:spcAft>
                <a:spcPts val="0"/>
              </a:spcAft>
              <a:buSzPts val="1400"/>
              <a:buNone/>
              <a:defRPr sz="5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14996159" y="30510481"/>
            <a:ext cx="13898880" cy="1752600"/>
          </a:xfrm>
          <a:prstGeom prst="rect">
            <a:avLst/>
          </a:prstGeom>
          <a:noFill/>
          <a:ln>
            <a:noFill/>
          </a:ln>
        </p:spPr>
        <p:txBody>
          <a:bodyPr spcFirstLastPara="1" wrap="square" lIns="438900" tIns="219450" rIns="438900" bIns="219450" anchor="ctr" anchorCtr="0">
            <a:noAutofit/>
          </a:bodyPr>
          <a:lstStyle>
            <a:lvl1pPr marR="0" lvl="0" algn="ctr" rtl="0">
              <a:spcBef>
                <a:spcPts val="0"/>
              </a:spcBef>
              <a:spcAft>
                <a:spcPts val="0"/>
              </a:spcAft>
              <a:buSzPts val="1400"/>
              <a:buNone/>
              <a:defRPr sz="5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31455359" y="30510481"/>
            <a:ext cx="10241280" cy="1752600"/>
          </a:xfrm>
          <a:prstGeom prst="rect">
            <a:avLst/>
          </a:prstGeom>
          <a:noFill/>
          <a:ln>
            <a:noFill/>
          </a:ln>
        </p:spPr>
        <p:txBody>
          <a:bodyPr spcFirstLastPara="1" wrap="square" lIns="438900" tIns="219450" rIns="438900" bIns="219450" anchor="ctr" anchorCtr="0">
            <a:noAutofit/>
          </a:bodyPr>
          <a:lstStyle>
            <a:lvl1pPr marL="0" marR="0" lvl="0" indent="0" algn="r" rtl="0">
              <a:spcBef>
                <a:spcPts val="0"/>
              </a:spcBef>
              <a:buNone/>
              <a:defRPr sz="5800" b="0" i="0" u="none" strike="noStrike" cap="none">
                <a:solidFill>
                  <a:srgbClr val="888888"/>
                </a:solidFill>
                <a:latin typeface="Calibri"/>
                <a:ea typeface="Calibri"/>
                <a:cs typeface="Calibri"/>
                <a:sym typeface="Calibri"/>
              </a:defRPr>
            </a:lvl1pPr>
            <a:lvl2pPr marL="0" marR="0" lvl="1" indent="0" algn="r" rtl="0">
              <a:spcBef>
                <a:spcPts val="0"/>
              </a:spcBef>
              <a:buNone/>
              <a:defRPr sz="5800" b="0" i="0" u="none" strike="noStrike" cap="none">
                <a:solidFill>
                  <a:srgbClr val="888888"/>
                </a:solidFill>
                <a:latin typeface="Calibri"/>
                <a:ea typeface="Calibri"/>
                <a:cs typeface="Calibri"/>
                <a:sym typeface="Calibri"/>
              </a:defRPr>
            </a:lvl2pPr>
            <a:lvl3pPr marL="0" marR="0" lvl="2" indent="0" algn="r" rtl="0">
              <a:spcBef>
                <a:spcPts val="0"/>
              </a:spcBef>
              <a:buNone/>
              <a:defRPr sz="5800" b="0" i="0" u="none" strike="noStrike" cap="none">
                <a:solidFill>
                  <a:srgbClr val="888888"/>
                </a:solidFill>
                <a:latin typeface="Calibri"/>
                <a:ea typeface="Calibri"/>
                <a:cs typeface="Calibri"/>
                <a:sym typeface="Calibri"/>
              </a:defRPr>
            </a:lvl3pPr>
            <a:lvl4pPr marL="0" marR="0" lvl="3" indent="0" algn="r" rtl="0">
              <a:spcBef>
                <a:spcPts val="0"/>
              </a:spcBef>
              <a:buNone/>
              <a:defRPr sz="5800" b="0" i="0" u="none" strike="noStrike" cap="none">
                <a:solidFill>
                  <a:srgbClr val="888888"/>
                </a:solidFill>
                <a:latin typeface="Calibri"/>
                <a:ea typeface="Calibri"/>
                <a:cs typeface="Calibri"/>
                <a:sym typeface="Calibri"/>
              </a:defRPr>
            </a:lvl4pPr>
            <a:lvl5pPr marL="0" marR="0" lvl="4" indent="0" algn="r" rtl="0">
              <a:spcBef>
                <a:spcPts val="0"/>
              </a:spcBef>
              <a:buNone/>
              <a:defRPr sz="5800" b="0" i="0" u="none" strike="noStrike" cap="none">
                <a:solidFill>
                  <a:srgbClr val="888888"/>
                </a:solidFill>
                <a:latin typeface="Calibri"/>
                <a:ea typeface="Calibri"/>
                <a:cs typeface="Calibri"/>
                <a:sym typeface="Calibri"/>
              </a:defRPr>
            </a:lvl5pPr>
            <a:lvl6pPr marL="0" marR="0" lvl="5" indent="0" algn="r" rtl="0">
              <a:spcBef>
                <a:spcPts val="0"/>
              </a:spcBef>
              <a:buNone/>
              <a:defRPr sz="5800" b="0" i="0" u="none" strike="noStrike" cap="none">
                <a:solidFill>
                  <a:srgbClr val="888888"/>
                </a:solidFill>
                <a:latin typeface="Calibri"/>
                <a:ea typeface="Calibri"/>
                <a:cs typeface="Calibri"/>
                <a:sym typeface="Calibri"/>
              </a:defRPr>
            </a:lvl6pPr>
            <a:lvl7pPr marL="0" marR="0" lvl="6" indent="0" algn="r" rtl="0">
              <a:spcBef>
                <a:spcPts val="0"/>
              </a:spcBef>
              <a:buNone/>
              <a:defRPr sz="5800" b="0" i="0" u="none" strike="noStrike" cap="none">
                <a:solidFill>
                  <a:srgbClr val="888888"/>
                </a:solidFill>
                <a:latin typeface="Calibri"/>
                <a:ea typeface="Calibri"/>
                <a:cs typeface="Calibri"/>
                <a:sym typeface="Calibri"/>
              </a:defRPr>
            </a:lvl7pPr>
            <a:lvl8pPr marL="0" marR="0" lvl="7" indent="0" algn="r" rtl="0">
              <a:spcBef>
                <a:spcPts val="0"/>
              </a:spcBef>
              <a:buNone/>
              <a:defRPr sz="5800" b="0" i="0" u="none" strike="noStrike" cap="none">
                <a:solidFill>
                  <a:srgbClr val="888888"/>
                </a:solidFill>
                <a:latin typeface="Calibri"/>
                <a:ea typeface="Calibri"/>
                <a:cs typeface="Calibri"/>
                <a:sym typeface="Calibri"/>
              </a:defRPr>
            </a:lvl8pPr>
            <a:lvl9pPr marL="0" marR="0" lvl="8" indent="0" algn="r" rtl="0">
              <a:spcBef>
                <a:spcPts val="0"/>
              </a:spcBef>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1.xml"/><Relationship Id="rId26" Type="http://schemas.openxmlformats.org/officeDocument/2006/relationships/hyperlink" Target="http://drive.google.com/file/d/1Hc1wCGE-3xCarI9rZaB_ZjNJex0wieIR/view" TargetMode="External"/><Relationship Id="rId3" Type="http://schemas.microsoft.com/office/2007/relationships/media" Target="../media/media2.mp3"/><Relationship Id="rId21" Type="http://schemas.openxmlformats.org/officeDocument/2006/relationships/image" Target="../media/image2.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1.xml"/><Relationship Id="rId25"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audio" Target="../media/media8.wma"/><Relationship Id="rId20" Type="http://schemas.openxmlformats.org/officeDocument/2006/relationships/hyperlink" Target="https://doi.org/10.1089/thy.2015.0098" TargetMode="Externa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png"/><Relationship Id="rId5" Type="http://schemas.microsoft.com/office/2007/relationships/media" Target="../media/media3.mp3"/><Relationship Id="rId15" Type="http://schemas.microsoft.com/office/2007/relationships/media" Target="../media/media8.wma"/><Relationship Id="rId23" Type="http://schemas.openxmlformats.org/officeDocument/2006/relationships/image" Target="../media/image4.png"/><Relationship Id="rId28" Type="http://schemas.openxmlformats.org/officeDocument/2006/relationships/image" Target="../media/image8.png"/><Relationship Id="rId10" Type="http://schemas.openxmlformats.org/officeDocument/2006/relationships/audio" Target="../media/media5.m4a"/><Relationship Id="rId19" Type="http://schemas.openxmlformats.org/officeDocument/2006/relationships/image" Target="../media/image1.png"/><Relationship Id="rId4" Type="http://schemas.openxmlformats.org/officeDocument/2006/relationships/audio" Target="../media/media2.mp3"/><Relationship Id="rId9" Type="http://schemas.microsoft.com/office/2007/relationships/media" Target="../media/media5.m4a"/><Relationship Id="rId14" Type="http://schemas.openxmlformats.org/officeDocument/2006/relationships/audio" Target="../media/media7.mp3"/><Relationship Id="rId22" Type="http://schemas.openxmlformats.org/officeDocument/2006/relationships/image" Target="../media/image3.png"/><Relationship Id="rId2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FigureSeizures2.tif"/>
          <p:cNvPicPr preferRelativeResize="0"/>
          <p:nvPr/>
        </p:nvPicPr>
        <p:blipFill rotWithShape="1">
          <a:blip r:embed="rId19">
            <a:alphaModFix/>
          </a:blip>
          <a:srcRect t="50000"/>
          <a:stretch/>
        </p:blipFill>
        <p:spPr>
          <a:xfrm>
            <a:off x="16611600" y="20955000"/>
            <a:ext cx="7696200" cy="4419600"/>
          </a:xfrm>
          <a:prstGeom prst="rect">
            <a:avLst/>
          </a:prstGeom>
          <a:noFill/>
          <a:ln>
            <a:noFill/>
          </a:ln>
        </p:spPr>
      </p:pic>
      <p:pic>
        <p:nvPicPr>
          <p:cNvPr id="85" name="Google Shape;85;p1" descr="FigureSeizures2.tif"/>
          <p:cNvPicPr preferRelativeResize="0"/>
          <p:nvPr/>
        </p:nvPicPr>
        <p:blipFill rotWithShape="1">
          <a:blip r:embed="rId19">
            <a:alphaModFix/>
          </a:blip>
          <a:srcRect b="50000"/>
          <a:stretch/>
        </p:blipFill>
        <p:spPr>
          <a:xfrm>
            <a:off x="16611600" y="16230600"/>
            <a:ext cx="7699248" cy="4416552"/>
          </a:xfrm>
          <a:prstGeom prst="rect">
            <a:avLst/>
          </a:prstGeom>
          <a:noFill/>
          <a:ln>
            <a:noFill/>
          </a:ln>
        </p:spPr>
      </p:pic>
      <p:sp>
        <p:nvSpPr>
          <p:cNvPr id="86" name="Google Shape;86;p1"/>
          <p:cNvSpPr txBox="1"/>
          <p:nvPr/>
        </p:nvSpPr>
        <p:spPr>
          <a:xfrm>
            <a:off x="0" y="57900"/>
            <a:ext cx="43891200" cy="4120500"/>
          </a:xfrm>
          <a:prstGeom prst="rect">
            <a:avLst/>
          </a:prstGeom>
          <a:solidFill>
            <a:srgbClr val="5C939F"/>
          </a:solidFill>
          <a:ln w="9525" cap="flat" cmpd="sng">
            <a:solidFill>
              <a:srgbClr val="552579"/>
            </a:solidFill>
            <a:prstDash val="solid"/>
            <a:round/>
            <a:headEnd type="none" w="sm" len="sm"/>
            <a:tailEnd type="none" w="sm" len="sm"/>
          </a:ln>
        </p:spPr>
        <p:txBody>
          <a:bodyPr spcFirstLastPara="1" wrap="square" lIns="91425" tIns="45700" rIns="91425" bIns="45700" anchor="t" anchorCtr="0">
            <a:spAutoFit/>
          </a:bodyPr>
          <a:lstStyle/>
          <a:p>
            <a:pPr marL="0" lvl="0" indent="0" algn="ctr" rtl="0">
              <a:lnSpc>
                <a:spcPct val="115000"/>
              </a:lnSpc>
              <a:spcBef>
                <a:spcPts val="0"/>
              </a:spcBef>
              <a:spcAft>
                <a:spcPts val="0"/>
              </a:spcAft>
              <a:buSzPts val="1100"/>
              <a:buNone/>
            </a:pPr>
            <a:r>
              <a:rPr lang="en-US" sz="5700" b="1">
                <a:solidFill>
                  <a:srgbClr val="FFFFFF"/>
                </a:solidFill>
                <a:latin typeface="Calibri"/>
                <a:ea typeface="Calibri"/>
                <a:cs typeface="Calibri"/>
                <a:sym typeface="Calibri"/>
              </a:rPr>
              <a:t>An Investigation of Socioeconomic Status and Thyroid Cancer in KY</a:t>
            </a:r>
            <a:endParaRPr sz="5700" b="1">
              <a:solidFill>
                <a:srgbClr val="FFFFFF"/>
              </a:solidFill>
              <a:latin typeface="Calibri"/>
              <a:ea typeface="Calibri"/>
              <a:cs typeface="Calibri"/>
              <a:sym typeface="Calibri"/>
            </a:endParaRPr>
          </a:p>
          <a:p>
            <a:pPr marL="0" lvl="0" indent="0" algn="ctr" rtl="0">
              <a:lnSpc>
                <a:spcPct val="115000"/>
              </a:lnSpc>
              <a:spcBef>
                <a:spcPts val="0"/>
              </a:spcBef>
              <a:spcAft>
                <a:spcPts val="0"/>
              </a:spcAft>
              <a:buSzPts val="1100"/>
              <a:buNone/>
            </a:pPr>
            <a:r>
              <a:rPr lang="en-US" sz="4800">
                <a:solidFill>
                  <a:srgbClr val="FFFFFF"/>
                </a:solidFill>
                <a:latin typeface="Times New Roman"/>
                <a:ea typeface="Times New Roman"/>
                <a:cs typeface="Times New Roman"/>
                <a:sym typeface="Times New Roman"/>
              </a:rPr>
              <a:t>Elle Eggleston, </a:t>
            </a:r>
            <a:r>
              <a:rPr lang="en-US" sz="4800">
                <a:solidFill>
                  <a:schemeClr val="lt1"/>
                </a:solidFill>
                <a:latin typeface="Times New Roman"/>
                <a:ea typeface="Times New Roman"/>
                <a:cs typeface="Times New Roman"/>
                <a:sym typeface="Times New Roman"/>
              </a:rPr>
              <a:t> Harrison Free, Zachary Gregory, Stephanie Moore,</a:t>
            </a:r>
            <a:endParaRPr sz="4800">
              <a:solidFill>
                <a:schemeClr val="lt1"/>
              </a:solidFill>
              <a:latin typeface="Times New Roman"/>
              <a:ea typeface="Times New Roman"/>
              <a:cs typeface="Times New Roman"/>
              <a:sym typeface="Times New Roman"/>
            </a:endParaRPr>
          </a:p>
          <a:p>
            <a:pPr marL="0" lvl="0" indent="0" algn="ctr" rtl="0">
              <a:lnSpc>
                <a:spcPct val="115000"/>
              </a:lnSpc>
              <a:spcBef>
                <a:spcPts val="0"/>
              </a:spcBef>
              <a:spcAft>
                <a:spcPts val="0"/>
              </a:spcAft>
              <a:buSzPts val="1100"/>
              <a:buNone/>
            </a:pPr>
            <a:r>
              <a:rPr lang="en-US" sz="4800">
                <a:solidFill>
                  <a:schemeClr val="lt1"/>
                </a:solidFill>
                <a:latin typeface="Times New Roman"/>
                <a:ea typeface="Times New Roman"/>
                <a:cs typeface="Times New Roman"/>
                <a:sym typeface="Times New Roman"/>
              </a:rPr>
              <a:t>Sriyanshi Suryadevara, </a:t>
            </a:r>
            <a:r>
              <a:rPr lang="en-US" sz="4800">
                <a:solidFill>
                  <a:srgbClr val="FFFFFF"/>
                </a:solidFill>
                <a:latin typeface="Times New Roman"/>
                <a:ea typeface="Times New Roman"/>
                <a:cs typeface="Times New Roman"/>
                <a:sym typeface="Times New Roman"/>
              </a:rPr>
              <a:t>Colyn Wright, Cheryl Vanderford MPAS, PA-C</a:t>
            </a:r>
            <a:endParaRPr sz="4800">
              <a:solidFill>
                <a:srgbClr val="FFFFFF"/>
              </a:solidFill>
              <a:latin typeface="Times New Roman"/>
              <a:ea typeface="Times New Roman"/>
              <a:cs typeface="Times New Roman"/>
              <a:sym typeface="Times New Roman"/>
            </a:endParaRPr>
          </a:p>
          <a:p>
            <a:pPr marL="0" lvl="0" indent="0" algn="ctr" rtl="0">
              <a:lnSpc>
                <a:spcPct val="115000"/>
              </a:lnSpc>
              <a:spcBef>
                <a:spcPts val="0"/>
              </a:spcBef>
              <a:spcAft>
                <a:spcPts val="0"/>
              </a:spcAft>
              <a:buSzPts val="1100"/>
              <a:buNone/>
            </a:pPr>
            <a:r>
              <a:rPr lang="en-US" sz="4800">
                <a:solidFill>
                  <a:srgbClr val="FFFFFF"/>
                </a:solidFill>
                <a:latin typeface="Times New Roman"/>
                <a:ea typeface="Times New Roman"/>
                <a:cs typeface="Times New Roman"/>
                <a:sym typeface="Times New Roman"/>
              </a:rPr>
              <a:t>University of Kentucky Physician Assistant Studies </a:t>
            </a:r>
            <a:endParaRPr sz="4800">
              <a:solidFill>
                <a:srgbClr val="FFFFFF"/>
              </a:solidFill>
              <a:latin typeface="Times New Roman"/>
              <a:ea typeface="Times New Roman"/>
              <a:cs typeface="Times New Roman"/>
              <a:sym typeface="Times New Roman"/>
            </a:endParaRPr>
          </a:p>
        </p:txBody>
      </p:sp>
      <p:grpSp>
        <p:nvGrpSpPr>
          <p:cNvPr id="87" name="Google Shape;87;p1"/>
          <p:cNvGrpSpPr/>
          <p:nvPr/>
        </p:nvGrpSpPr>
        <p:grpSpPr>
          <a:xfrm>
            <a:off x="381000" y="4724400"/>
            <a:ext cx="10363200" cy="6781800"/>
            <a:chOff x="471236" y="6020928"/>
            <a:chExt cx="9358564" cy="8838072"/>
          </a:xfrm>
        </p:grpSpPr>
        <p:sp>
          <p:nvSpPr>
            <p:cNvPr id="88" name="Google Shape;88;p1"/>
            <p:cNvSpPr/>
            <p:nvPr/>
          </p:nvSpPr>
          <p:spPr>
            <a:xfrm>
              <a:off x="471236" y="6020928"/>
              <a:ext cx="9358564" cy="8838072"/>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600" b="0" i="0" u="none" strike="noStrike" cap="none">
                <a:solidFill>
                  <a:schemeClr val="lt1"/>
                </a:solidFill>
                <a:latin typeface="Calibri"/>
                <a:ea typeface="Calibri"/>
                <a:cs typeface="Calibri"/>
                <a:sym typeface="Calibri"/>
              </a:endParaRPr>
            </a:p>
          </p:txBody>
        </p:sp>
        <p:sp>
          <p:nvSpPr>
            <p:cNvPr id="89" name="Google Shape;89;p1"/>
            <p:cNvSpPr txBox="1"/>
            <p:nvPr/>
          </p:nvSpPr>
          <p:spPr>
            <a:xfrm>
              <a:off x="471236" y="6022163"/>
              <a:ext cx="9358564" cy="1091111"/>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134F5C"/>
                  </a:solidFill>
                  <a:latin typeface="Calibri"/>
                  <a:ea typeface="Calibri"/>
                  <a:cs typeface="Calibri"/>
                  <a:sym typeface="Calibri"/>
                </a:rPr>
                <a:t>Introduction </a:t>
              </a:r>
              <a:endParaRPr>
                <a:solidFill>
                  <a:srgbClr val="134F5C"/>
                </a:solidFill>
              </a:endParaRPr>
            </a:p>
          </p:txBody>
        </p:sp>
      </p:grpSp>
      <p:sp>
        <p:nvSpPr>
          <p:cNvPr id="90" name="Google Shape;90;p1"/>
          <p:cNvSpPr txBox="1"/>
          <p:nvPr/>
        </p:nvSpPr>
        <p:spPr>
          <a:xfrm>
            <a:off x="609600" y="5715000"/>
            <a:ext cx="10058400" cy="5509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3000">
                <a:solidFill>
                  <a:schemeClr val="dk1"/>
                </a:solidFill>
                <a:latin typeface="Times New Roman"/>
                <a:ea typeface="Times New Roman"/>
                <a:cs typeface="Times New Roman"/>
                <a:sym typeface="Times New Roman"/>
              </a:rPr>
              <a:t>Thyroid Cancer is considered the most common endocrine malignancy worldwide, representing 3.8% of all new cancer diagnoses in the United States (</a:t>
            </a:r>
            <a:r>
              <a:rPr lang="en-US" sz="3000">
                <a:solidFill>
                  <a:schemeClr val="dk1"/>
                </a:solidFill>
                <a:highlight>
                  <a:srgbClr val="FFFFFF"/>
                </a:highlight>
                <a:latin typeface="Times New Roman"/>
                <a:ea typeface="Times New Roman"/>
                <a:cs typeface="Times New Roman"/>
                <a:sym typeface="Times New Roman"/>
              </a:rPr>
              <a:t>Aschebrook-Kilfoy</a:t>
            </a:r>
            <a:r>
              <a:rPr lang="en-US" sz="3000">
                <a:solidFill>
                  <a:schemeClr val="dk1"/>
                </a:solidFill>
                <a:latin typeface="Times New Roman"/>
                <a:ea typeface="Times New Roman"/>
                <a:cs typeface="Times New Roman"/>
                <a:sym typeface="Times New Roman"/>
              </a:rPr>
              <a:t> et. al 2008) Thyroid cancer is caused by an overproliferation of cancer cells in the thyroid gland</a:t>
            </a:r>
            <a:endParaRPr sz="3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sz="3000">
                <a:solidFill>
                  <a:schemeClr val="dk1"/>
                </a:solidFill>
                <a:latin typeface="Times New Roman"/>
                <a:ea typeface="Times New Roman"/>
                <a:cs typeface="Times New Roman"/>
                <a:sym typeface="Times New Roman"/>
              </a:rPr>
              <a:t>United States has seen thyroid cancer incidence to increase by 5.5% annually with an annual rising death rate of 0.8% (Nguyen et al. 2015). Markers for higher levels of healthcare access were associated with higher thyroid cancer incidence (Li et al., 2013)</a:t>
            </a:r>
            <a:endParaRPr sz="3000">
              <a:solidFill>
                <a:schemeClr val="dk1"/>
              </a:solidFill>
              <a:latin typeface="Times New Roman"/>
              <a:ea typeface="Times New Roman"/>
              <a:cs typeface="Times New Roman"/>
              <a:sym typeface="Times New Roman"/>
            </a:endParaRPr>
          </a:p>
        </p:txBody>
      </p:sp>
      <p:grpSp>
        <p:nvGrpSpPr>
          <p:cNvPr id="91" name="Google Shape;91;p1"/>
          <p:cNvGrpSpPr/>
          <p:nvPr/>
        </p:nvGrpSpPr>
        <p:grpSpPr>
          <a:xfrm>
            <a:off x="381000" y="12111162"/>
            <a:ext cx="10286911" cy="8376182"/>
            <a:chOff x="427121" y="14934686"/>
            <a:chExt cx="9222620" cy="6860100"/>
          </a:xfrm>
        </p:grpSpPr>
        <p:sp>
          <p:nvSpPr>
            <p:cNvPr id="92" name="Google Shape;92;p1"/>
            <p:cNvSpPr/>
            <p:nvPr/>
          </p:nvSpPr>
          <p:spPr>
            <a:xfrm>
              <a:off x="427121" y="14934686"/>
              <a:ext cx="9222600" cy="6860100"/>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427121" y="14934695"/>
              <a:ext cx="9222620" cy="776362"/>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134F5C"/>
                  </a:solidFill>
                  <a:latin typeface="Calibri"/>
                  <a:ea typeface="Calibri"/>
                  <a:cs typeface="Calibri"/>
                  <a:sym typeface="Calibri"/>
                </a:rPr>
                <a:t>Purpose and Hypothesis </a:t>
              </a:r>
              <a:endParaRPr sz="4800">
                <a:solidFill>
                  <a:srgbClr val="134F5C"/>
                </a:solidFill>
              </a:endParaRPr>
            </a:p>
          </p:txBody>
        </p:sp>
        <p:sp>
          <p:nvSpPr>
            <p:cNvPr id="94" name="Google Shape;94;p1"/>
            <p:cNvSpPr txBox="1"/>
            <p:nvPr/>
          </p:nvSpPr>
          <p:spPr>
            <a:xfrm>
              <a:off x="596096" y="15740505"/>
              <a:ext cx="8917200" cy="3948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i="0" u="none" strike="noStrike" cap="none" dirty="0">
                  <a:solidFill>
                    <a:schemeClr val="dk1"/>
                  </a:solidFill>
                  <a:latin typeface="Times New Roman"/>
                  <a:ea typeface="Times New Roman"/>
                  <a:cs typeface="Times New Roman"/>
                  <a:sym typeface="Times New Roman"/>
                </a:rPr>
                <a:t>This research project </a:t>
              </a:r>
              <a:r>
                <a:rPr lang="en-US" sz="3000" dirty="0">
                  <a:solidFill>
                    <a:schemeClr val="dk1"/>
                  </a:solidFill>
                  <a:latin typeface="Times New Roman"/>
                  <a:ea typeface="Times New Roman"/>
                  <a:cs typeface="Times New Roman"/>
                  <a:sym typeface="Times New Roman"/>
                </a:rPr>
                <a:t>utilized the KCR registry and 2010 Census for information on thyroid cancer incidence and SES in Kentucky. </a:t>
              </a:r>
              <a:endParaRPr sz="3000" dirty="0">
                <a:highlight>
                  <a:srgbClr val="FFFF00"/>
                </a:highlight>
                <a:latin typeface="Times New Roman"/>
                <a:ea typeface="Times New Roman"/>
                <a:cs typeface="Times New Roman"/>
                <a:sym typeface="Times New Roman"/>
              </a:endParaRPr>
            </a:p>
            <a:p>
              <a:pPr marL="0" marR="0" lvl="0" indent="0" algn="just" rtl="0">
                <a:spcBef>
                  <a:spcPts val="0"/>
                </a:spcBef>
                <a:spcAft>
                  <a:spcPts val="0"/>
                </a:spcAft>
                <a:buClr>
                  <a:srgbClr val="552579"/>
                </a:buClr>
                <a:buSzPts val="3840"/>
                <a:buFont typeface="Noto Sans Symbols"/>
                <a:buNone/>
              </a:pPr>
              <a:endParaRPr sz="3000" i="0" u="none" strike="noStrike" cap="none"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000" dirty="0">
                  <a:solidFill>
                    <a:schemeClr val="dk1"/>
                  </a:solidFill>
                  <a:latin typeface="Times New Roman"/>
                  <a:ea typeface="Times New Roman"/>
                  <a:cs typeface="Times New Roman"/>
                  <a:sym typeface="Times New Roman"/>
                </a:rPr>
                <a:t>P</a:t>
              </a:r>
              <a:r>
                <a:rPr lang="en-US" sz="3000" i="0" u="none" strike="noStrike" cap="none" dirty="0">
                  <a:solidFill>
                    <a:schemeClr val="dk1"/>
                  </a:solidFill>
                  <a:latin typeface="Times New Roman"/>
                  <a:ea typeface="Times New Roman"/>
                  <a:cs typeface="Times New Roman"/>
                  <a:sym typeface="Times New Roman"/>
                </a:rPr>
                <a:t>art I compared </a:t>
              </a:r>
              <a:r>
                <a:rPr lang="en-US" sz="3000" dirty="0">
                  <a:solidFill>
                    <a:schemeClr val="dk1"/>
                  </a:solidFill>
                  <a:latin typeface="Times New Roman"/>
                  <a:ea typeface="Times New Roman"/>
                  <a:cs typeface="Times New Roman"/>
                  <a:sym typeface="Times New Roman"/>
                </a:rPr>
                <a:t>Primary Payer and Survival Interval</a:t>
              </a:r>
              <a:r>
                <a:rPr lang="en-US" sz="3000" i="0" u="none" strike="noStrike" cap="none" dirty="0">
                  <a:solidFill>
                    <a:schemeClr val="dk1"/>
                  </a:solidFill>
                  <a:latin typeface="Times New Roman"/>
                  <a:ea typeface="Times New Roman"/>
                  <a:cs typeface="Times New Roman"/>
                  <a:sym typeface="Times New Roman"/>
                </a:rPr>
                <a:t>. It was hypothesized that patients who possess private insurance, presumably with higher SES, would have a longer survival interval than those who possess government insurance.</a:t>
              </a:r>
              <a:endParaRPr sz="3000" i="0" u="none" strike="noStrike" cap="none"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000" dirty="0">
                  <a:solidFill>
                    <a:schemeClr val="dk1"/>
                  </a:solidFill>
                  <a:latin typeface="Times New Roman"/>
                  <a:ea typeface="Times New Roman"/>
                  <a:cs typeface="Times New Roman"/>
                  <a:sym typeface="Times New Roman"/>
                </a:rPr>
                <a:t>P</a:t>
              </a:r>
              <a:r>
                <a:rPr lang="en-US" sz="3000" i="0" u="none" strike="noStrike" cap="none" dirty="0">
                  <a:solidFill>
                    <a:schemeClr val="dk1"/>
                  </a:solidFill>
                  <a:latin typeface="Times New Roman"/>
                  <a:ea typeface="Times New Roman"/>
                  <a:cs typeface="Times New Roman"/>
                  <a:sym typeface="Times New Roman"/>
                </a:rPr>
                <a:t>art II </a:t>
              </a:r>
              <a:r>
                <a:rPr lang="en-US" sz="3000" dirty="0">
                  <a:solidFill>
                    <a:schemeClr val="dk1"/>
                  </a:solidFill>
                  <a:latin typeface="Times New Roman"/>
                  <a:ea typeface="Times New Roman"/>
                  <a:cs typeface="Times New Roman"/>
                  <a:sym typeface="Times New Roman"/>
                </a:rPr>
                <a:t>compared Beale Code and Survival Interval. It was hypothesized for this portion of the study that patients in metro areas with higher populations (lower-coded Beale codes) would have a higher survival interval and greater number of cases than more rural areas with lower population density (higher-coded Beale codes)</a:t>
              </a: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3000" dirty="0">
                <a:solidFill>
                  <a:schemeClr val="dk1"/>
                </a:solidFill>
                <a:highlight>
                  <a:srgbClr val="E0E0E0"/>
                </a:highlight>
                <a:latin typeface="Calibri"/>
                <a:ea typeface="Calibri"/>
                <a:cs typeface="Calibri"/>
                <a:sym typeface="Calibri"/>
              </a:endParaRPr>
            </a:p>
            <a:p>
              <a:pPr marL="0" marR="0" lvl="0" indent="0" algn="just" rtl="0">
                <a:spcBef>
                  <a:spcPts val="0"/>
                </a:spcBef>
                <a:spcAft>
                  <a:spcPts val="0"/>
                </a:spcAft>
                <a:buNone/>
              </a:pPr>
              <a:endParaRPr sz="3000" dirty="0">
                <a:solidFill>
                  <a:schemeClr val="dk1"/>
                </a:solidFill>
                <a:highlight>
                  <a:srgbClr val="E0E0E0"/>
                </a:highlight>
                <a:latin typeface="Calibri"/>
                <a:ea typeface="Calibri"/>
                <a:cs typeface="Calibri"/>
                <a:sym typeface="Calibri"/>
              </a:endParaRPr>
            </a:p>
          </p:txBody>
        </p:sp>
      </p:grpSp>
      <p:grpSp>
        <p:nvGrpSpPr>
          <p:cNvPr id="95" name="Google Shape;95;p1"/>
          <p:cNvGrpSpPr/>
          <p:nvPr/>
        </p:nvGrpSpPr>
        <p:grpSpPr>
          <a:xfrm>
            <a:off x="32765205" y="22731269"/>
            <a:ext cx="10500548" cy="6515017"/>
            <a:chOff x="32838554" y="25429347"/>
            <a:chExt cx="11481028" cy="5612957"/>
          </a:xfrm>
        </p:grpSpPr>
        <p:sp>
          <p:nvSpPr>
            <p:cNvPr id="96" name="Google Shape;96;p1"/>
            <p:cNvSpPr txBox="1"/>
            <p:nvPr/>
          </p:nvSpPr>
          <p:spPr>
            <a:xfrm>
              <a:off x="32838582" y="26006886"/>
              <a:ext cx="11481000" cy="5035418"/>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t" anchorCtr="0">
              <a:spAutoFit/>
            </a:bodyPr>
            <a:lstStyle/>
            <a:p>
              <a:pPr marL="457200" lvl="0" indent="0" algn="l" rtl="0">
                <a:lnSpc>
                  <a:spcPct val="115000"/>
                </a:lnSpc>
                <a:spcBef>
                  <a:spcPts val="0"/>
                </a:spcBef>
                <a:spcAft>
                  <a:spcPts val="0"/>
                </a:spcAft>
                <a:buNone/>
              </a:pPr>
              <a:endParaRPr sz="1700" dirty="0">
                <a:solidFill>
                  <a:srgbClr val="303030"/>
                </a:solidFill>
                <a:highlight>
                  <a:srgbClr val="FFFFFF"/>
                </a:highlight>
                <a:latin typeface="Times New Roman"/>
                <a:ea typeface="Times New Roman"/>
                <a:cs typeface="Times New Roman"/>
                <a:sym typeface="Times New Roman"/>
              </a:endParaRPr>
            </a:p>
            <a:p>
              <a:pPr marL="457200" lvl="0" indent="-323850" algn="l" rtl="0">
                <a:lnSpc>
                  <a:spcPct val="115000"/>
                </a:lnSpc>
                <a:spcBef>
                  <a:spcPts val="0"/>
                </a:spcBef>
                <a:spcAft>
                  <a:spcPts val="0"/>
                </a:spcAft>
                <a:buClr>
                  <a:srgbClr val="303030"/>
                </a:buClr>
                <a:buSzPts val="1500"/>
                <a:buFont typeface="Times New Roman"/>
                <a:buAutoNum type="arabicPeriod"/>
              </a:pPr>
              <a:r>
                <a:rPr lang="en-US" sz="1700" dirty="0" err="1">
                  <a:solidFill>
                    <a:srgbClr val="303030"/>
                  </a:solidFill>
                  <a:highlight>
                    <a:srgbClr val="FFFFFF"/>
                  </a:highlight>
                  <a:latin typeface="Times New Roman"/>
                  <a:ea typeface="Times New Roman"/>
                  <a:cs typeface="Times New Roman"/>
                  <a:sym typeface="Times New Roman"/>
                </a:rPr>
                <a:t>A</a:t>
              </a:r>
              <a:r>
                <a:rPr lang="en-US" sz="1700" dirty="0" err="1">
                  <a:solidFill>
                    <a:schemeClr val="dk1"/>
                  </a:solidFill>
                  <a:highlight>
                    <a:srgbClr val="FFFFFF"/>
                  </a:highlight>
                  <a:latin typeface="Times New Roman"/>
                  <a:ea typeface="Times New Roman"/>
                  <a:cs typeface="Times New Roman"/>
                  <a:sym typeface="Times New Roman"/>
                </a:rPr>
                <a:t>schebrook-Kilfoy</a:t>
              </a:r>
              <a:r>
                <a:rPr lang="en-US" sz="1700" dirty="0">
                  <a:solidFill>
                    <a:schemeClr val="dk1"/>
                  </a:solidFill>
                  <a:highlight>
                    <a:srgbClr val="FFFFFF"/>
                  </a:highlight>
                  <a:latin typeface="Times New Roman"/>
                  <a:ea typeface="Times New Roman"/>
                  <a:cs typeface="Times New Roman"/>
                  <a:sym typeface="Times New Roman"/>
                </a:rPr>
                <a:t> B, James B, Nagar S, Kaplan S, Seng V, Ahsan H, </a:t>
              </a:r>
              <a:r>
                <a:rPr lang="en-US" sz="1700" dirty="0" err="1">
                  <a:solidFill>
                    <a:schemeClr val="dk1"/>
                  </a:solidFill>
                  <a:highlight>
                    <a:srgbClr val="FFFFFF"/>
                  </a:highlight>
                  <a:latin typeface="Times New Roman"/>
                  <a:ea typeface="Times New Roman"/>
                  <a:cs typeface="Times New Roman"/>
                  <a:sym typeface="Times New Roman"/>
                </a:rPr>
                <a:t>Angelos</a:t>
              </a:r>
              <a:r>
                <a:rPr lang="en-US" sz="1700" dirty="0">
                  <a:solidFill>
                    <a:schemeClr val="dk1"/>
                  </a:solidFill>
                  <a:highlight>
                    <a:srgbClr val="FFFFFF"/>
                  </a:highlight>
                  <a:latin typeface="Times New Roman"/>
                  <a:ea typeface="Times New Roman"/>
                  <a:cs typeface="Times New Roman"/>
                  <a:sym typeface="Times New Roman"/>
                </a:rPr>
                <a:t> P, Kaplan EL, Guerrero MA, </a:t>
              </a:r>
              <a:r>
                <a:rPr lang="en-US" sz="1700" dirty="0" err="1">
                  <a:solidFill>
                    <a:schemeClr val="dk1"/>
                  </a:solidFill>
                  <a:highlight>
                    <a:srgbClr val="FFFFFF"/>
                  </a:highlight>
                  <a:latin typeface="Times New Roman"/>
                  <a:ea typeface="Times New Roman"/>
                  <a:cs typeface="Times New Roman"/>
                  <a:sym typeface="Times New Roman"/>
                </a:rPr>
                <a:t>Kuo</a:t>
              </a:r>
              <a:r>
                <a:rPr lang="en-US" sz="1700" dirty="0">
                  <a:solidFill>
                    <a:schemeClr val="dk1"/>
                  </a:solidFill>
                  <a:highlight>
                    <a:srgbClr val="FFFFFF"/>
                  </a:highlight>
                  <a:latin typeface="Times New Roman"/>
                  <a:ea typeface="Times New Roman"/>
                  <a:cs typeface="Times New Roman"/>
                  <a:sym typeface="Times New Roman"/>
                </a:rPr>
                <a:t> JH, Lee JA, </a:t>
              </a:r>
              <a:r>
                <a:rPr lang="en-US" sz="1700" dirty="0" err="1">
                  <a:solidFill>
                    <a:schemeClr val="dk1"/>
                  </a:solidFill>
                  <a:highlight>
                    <a:srgbClr val="FFFFFF"/>
                  </a:highlight>
                  <a:latin typeface="Times New Roman"/>
                  <a:ea typeface="Times New Roman"/>
                  <a:cs typeface="Times New Roman"/>
                  <a:sym typeface="Times New Roman"/>
                </a:rPr>
                <a:t>Mitmaker</a:t>
              </a:r>
              <a:r>
                <a:rPr lang="en-US" sz="1700" dirty="0">
                  <a:solidFill>
                    <a:schemeClr val="dk1"/>
                  </a:solidFill>
                  <a:highlight>
                    <a:srgbClr val="FFFFFF"/>
                  </a:highlight>
                  <a:latin typeface="Times New Roman"/>
                  <a:ea typeface="Times New Roman"/>
                  <a:cs typeface="Times New Roman"/>
                  <a:sym typeface="Times New Roman"/>
                </a:rPr>
                <a:t> EJ, </a:t>
              </a:r>
              <a:r>
                <a:rPr lang="en-US" sz="1700" dirty="0" err="1">
                  <a:solidFill>
                    <a:schemeClr val="dk1"/>
                  </a:solidFill>
                  <a:highlight>
                    <a:srgbClr val="FFFFFF"/>
                  </a:highlight>
                  <a:latin typeface="Times New Roman"/>
                  <a:ea typeface="Times New Roman"/>
                  <a:cs typeface="Times New Roman"/>
                  <a:sym typeface="Times New Roman"/>
                </a:rPr>
                <a:t>Moalem</a:t>
              </a:r>
              <a:r>
                <a:rPr lang="en-US" sz="1700" dirty="0">
                  <a:solidFill>
                    <a:schemeClr val="dk1"/>
                  </a:solidFill>
                  <a:highlight>
                    <a:srgbClr val="FFFFFF"/>
                  </a:highlight>
                  <a:latin typeface="Times New Roman"/>
                  <a:ea typeface="Times New Roman"/>
                  <a:cs typeface="Times New Roman"/>
                  <a:sym typeface="Times New Roman"/>
                </a:rPr>
                <a:t> J, </a:t>
              </a:r>
              <a:r>
                <a:rPr lang="en-US" sz="1700" dirty="0" err="1">
                  <a:solidFill>
                    <a:schemeClr val="dk1"/>
                  </a:solidFill>
                  <a:highlight>
                    <a:srgbClr val="FFFFFF"/>
                  </a:highlight>
                  <a:latin typeface="Times New Roman"/>
                  <a:ea typeface="Times New Roman"/>
                  <a:cs typeface="Times New Roman"/>
                  <a:sym typeface="Times New Roman"/>
                </a:rPr>
                <a:t>Ruan</a:t>
              </a:r>
              <a:r>
                <a:rPr lang="en-US" sz="1700" dirty="0">
                  <a:solidFill>
                    <a:schemeClr val="dk1"/>
                  </a:solidFill>
                  <a:highlight>
                    <a:srgbClr val="FFFFFF"/>
                  </a:highlight>
                  <a:latin typeface="Times New Roman"/>
                  <a:ea typeface="Times New Roman"/>
                  <a:cs typeface="Times New Roman"/>
                  <a:sym typeface="Times New Roman"/>
                </a:rPr>
                <a:t> DT, Shen WT, Grogan RH. (2015). Risk Factors for Decreased Quality of Life in Thyroid Cancer Survivors: Initial Findings from the North American Thyroid Cancer Survivorship Study. </a:t>
              </a:r>
              <a:r>
                <a:rPr lang="en-US" sz="1700" i="1" dirty="0">
                  <a:solidFill>
                    <a:schemeClr val="dk1"/>
                  </a:solidFill>
                  <a:highlight>
                    <a:srgbClr val="FFFFFF"/>
                  </a:highlight>
                  <a:latin typeface="Times New Roman"/>
                  <a:ea typeface="Times New Roman"/>
                  <a:cs typeface="Times New Roman"/>
                  <a:sym typeface="Times New Roman"/>
                </a:rPr>
                <a:t>Thyroid</a:t>
              </a:r>
              <a:r>
                <a:rPr lang="en-US" sz="1700" dirty="0">
                  <a:solidFill>
                    <a:schemeClr val="dk1"/>
                  </a:solidFill>
                  <a:highlight>
                    <a:srgbClr val="FFFFFF"/>
                  </a:highlight>
                  <a:latin typeface="Times New Roman"/>
                  <a:ea typeface="Times New Roman"/>
                  <a:cs typeface="Times New Roman"/>
                  <a:sym typeface="Times New Roman"/>
                </a:rPr>
                <a:t>. 2015: 25(12): 1313–21. </a:t>
              </a:r>
              <a:r>
                <a:rPr lang="en-US" sz="1700" dirty="0" err="1">
                  <a:solidFill>
                    <a:schemeClr val="dk1"/>
                  </a:solidFill>
                  <a:highlight>
                    <a:srgbClr val="FFFFFF"/>
                  </a:highlight>
                  <a:uFill>
                    <a:noFill/>
                  </a:uFill>
                  <a:latin typeface="Times New Roman"/>
                  <a:ea typeface="Times New Roman"/>
                  <a:cs typeface="Times New Roman"/>
                  <a:sym typeface="Times New Roman"/>
                  <a:hlinkClick r:id="rId20">
                    <a:extLst>
                      <a:ext uri="{A12FA001-AC4F-418D-AE19-62706E023703}">
                        <ahyp:hlinkClr xmlns:ahyp="http://schemas.microsoft.com/office/drawing/2018/hyperlinkcolor" xmlns="" val="tx"/>
                      </a:ext>
                    </a:extLst>
                  </a:hlinkClick>
                </a:rPr>
                <a:t>doi</a:t>
              </a:r>
              <a:r>
                <a:rPr lang="en-US" sz="1700" dirty="0">
                  <a:solidFill>
                    <a:schemeClr val="dk1"/>
                  </a:solidFill>
                  <a:highlight>
                    <a:srgbClr val="FFFFFF"/>
                  </a:highlight>
                  <a:uFill>
                    <a:noFill/>
                  </a:uFill>
                  <a:latin typeface="Times New Roman"/>
                  <a:ea typeface="Times New Roman"/>
                  <a:cs typeface="Times New Roman"/>
                  <a:sym typeface="Times New Roman"/>
                  <a:hlinkClick r:id="rId20">
                    <a:extLst>
                      <a:ext uri="{A12FA001-AC4F-418D-AE19-62706E023703}">
                        <ahyp:hlinkClr xmlns:ahyp="http://schemas.microsoft.com/office/drawing/2018/hyperlinkcolor" xmlns="" val="tx"/>
                      </a:ext>
                    </a:extLst>
                  </a:hlinkClick>
                </a:rPr>
                <a:t>: 10.1089/thy.2015.0098</a:t>
              </a:r>
              <a:r>
                <a:rPr lang="en-US" sz="1700" dirty="0">
                  <a:solidFill>
                    <a:schemeClr val="dk1"/>
                  </a:solidFill>
                  <a:highlight>
                    <a:srgbClr val="FFFFFF"/>
                  </a:highlight>
                  <a:latin typeface="Times New Roman"/>
                  <a:ea typeface="Times New Roman"/>
                  <a:cs typeface="Times New Roman"/>
                  <a:sym typeface="Times New Roman"/>
                </a:rPr>
                <a:t>.</a:t>
              </a:r>
              <a:endParaRPr sz="1700" dirty="0">
                <a:solidFill>
                  <a:schemeClr val="dk1"/>
                </a:solidFill>
                <a:highlight>
                  <a:srgbClr val="FFFFFF"/>
                </a:highlight>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err="1">
                  <a:solidFill>
                    <a:schemeClr val="dk1"/>
                  </a:solidFill>
                  <a:latin typeface="Times New Roman"/>
                  <a:ea typeface="Times New Roman"/>
                  <a:cs typeface="Times New Roman"/>
                  <a:sym typeface="Times New Roman"/>
                </a:rPr>
                <a:t>Cabanillas</a:t>
              </a:r>
              <a:r>
                <a:rPr lang="en-US" sz="1700" dirty="0">
                  <a:solidFill>
                    <a:schemeClr val="dk1"/>
                  </a:solidFill>
                  <a:latin typeface="Times New Roman"/>
                  <a:ea typeface="Times New Roman"/>
                  <a:cs typeface="Times New Roman"/>
                  <a:sym typeface="Times New Roman"/>
                </a:rPr>
                <a:t> ME, McFadden DG, Durante C. Thyroid Cancer. </a:t>
              </a:r>
              <a:r>
                <a:rPr lang="en-US" sz="1700" i="1" dirty="0">
                  <a:solidFill>
                    <a:schemeClr val="dk1"/>
                  </a:solidFill>
                  <a:latin typeface="Times New Roman"/>
                  <a:ea typeface="Times New Roman"/>
                  <a:cs typeface="Times New Roman"/>
                  <a:sym typeface="Times New Roman"/>
                </a:rPr>
                <a:t>The Lancet (British Edition)</a:t>
              </a:r>
              <a:r>
                <a:rPr lang="en-US" sz="1700" dirty="0">
                  <a:solidFill>
                    <a:schemeClr val="dk1"/>
                  </a:solidFill>
                  <a:latin typeface="Times New Roman"/>
                  <a:ea typeface="Times New Roman"/>
                  <a:cs typeface="Times New Roman"/>
                  <a:sym typeface="Times New Roman"/>
                </a:rPr>
                <a:t>. 2016; 388(10061): 2783-95.</a:t>
              </a:r>
              <a:endParaRPr sz="1700" dirty="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a:solidFill>
                    <a:schemeClr val="dk1"/>
                  </a:solidFill>
                  <a:highlight>
                    <a:srgbClr val="FFFFFF"/>
                  </a:highlight>
                  <a:latin typeface="Times New Roman"/>
                  <a:ea typeface="Times New Roman"/>
                  <a:cs typeface="Times New Roman"/>
                  <a:sym typeface="Times New Roman"/>
                </a:rPr>
                <a:t>Cooper DS, Doherty GM, Haugen BR, </a:t>
              </a:r>
              <a:r>
                <a:rPr lang="en-US" sz="1700" dirty="0" err="1">
                  <a:solidFill>
                    <a:schemeClr val="dk1"/>
                  </a:solidFill>
                  <a:highlight>
                    <a:srgbClr val="FFFFFF"/>
                  </a:highlight>
                  <a:latin typeface="Times New Roman"/>
                  <a:ea typeface="Times New Roman"/>
                  <a:cs typeface="Times New Roman"/>
                  <a:sym typeface="Times New Roman"/>
                </a:rPr>
                <a:t>Kloos</a:t>
              </a:r>
              <a:r>
                <a:rPr lang="en-US" sz="1700" dirty="0">
                  <a:solidFill>
                    <a:schemeClr val="dk1"/>
                  </a:solidFill>
                  <a:highlight>
                    <a:srgbClr val="FFFFFF"/>
                  </a:highlight>
                  <a:latin typeface="Times New Roman"/>
                  <a:ea typeface="Times New Roman"/>
                  <a:cs typeface="Times New Roman"/>
                  <a:sym typeface="Times New Roman"/>
                </a:rPr>
                <a:t> RT, Lee SL, Mandel SJ, </a:t>
              </a:r>
              <a:r>
                <a:rPr lang="en-US" sz="1700" dirty="0" err="1">
                  <a:solidFill>
                    <a:schemeClr val="dk1"/>
                  </a:solidFill>
                  <a:highlight>
                    <a:srgbClr val="FFFFFF"/>
                  </a:highlight>
                  <a:latin typeface="Times New Roman"/>
                  <a:ea typeface="Times New Roman"/>
                  <a:cs typeface="Times New Roman"/>
                  <a:sym typeface="Times New Roman"/>
                </a:rPr>
                <a:t>Mazzaferri</a:t>
              </a:r>
              <a:r>
                <a:rPr lang="en-US" sz="1700" dirty="0">
                  <a:solidFill>
                    <a:schemeClr val="dk1"/>
                  </a:solidFill>
                  <a:highlight>
                    <a:srgbClr val="FFFFFF"/>
                  </a:highlight>
                  <a:latin typeface="Times New Roman"/>
                  <a:ea typeface="Times New Roman"/>
                  <a:cs typeface="Times New Roman"/>
                  <a:sym typeface="Times New Roman"/>
                </a:rPr>
                <a:t> EL, McIver B, </a:t>
              </a:r>
              <a:r>
                <a:rPr lang="en-US" sz="1700" dirty="0" err="1">
                  <a:solidFill>
                    <a:schemeClr val="dk1"/>
                  </a:solidFill>
                  <a:highlight>
                    <a:srgbClr val="FFFFFF"/>
                  </a:highlight>
                  <a:latin typeface="Times New Roman"/>
                  <a:ea typeface="Times New Roman"/>
                  <a:cs typeface="Times New Roman"/>
                  <a:sym typeface="Times New Roman"/>
                </a:rPr>
                <a:t>Pacini</a:t>
              </a:r>
              <a:r>
                <a:rPr lang="en-US" sz="1700" dirty="0">
                  <a:solidFill>
                    <a:schemeClr val="dk1"/>
                  </a:solidFill>
                  <a:highlight>
                    <a:srgbClr val="FFFFFF"/>
                  </a:highlight>
                  <a:latin typeface="Times New Roman"/>
                  <a:ea typeface="Times New Roman"/>
                  <a:cs typeface="Times New Roman"/>
                  <a:sym typeface="Times New Roman"/>
                </a:rPr>
                <a:t> F, Schlumberger M, Sherman SI, Steward DL, Tuttle RM. American Thyroid Association (ATA) Guidelines Taskforce on Thyroid Nodules and Differentiated Thyroid Cancer. </a:t>
              </a:r>
              <a:r>
                <a:rPr lang="en-US" sz="1700" i="1" dirty="0">
                  <a:solidFill>
                    <a:schemeClr val="dk1"/>
                  </a:solidFill>
                  <a:highlight>
                    <a:srgbClr val="FFFFFF"/>
                  </a:highlight>
                  <a:latin typeface="Times New Roman"/>
                  <a:ea typeface="Times New Roman"/>
                  <a:cs typeface="Times New Roman"/>
                  <a:sym typeface="Times New Roman"/>
                </a:rPr>
                <a:t>Thyroid.</a:t>
              </a:r>
              <a:r>
                <a:rPr lang="en-US" sz="1700" dirty="0">
                  <a:solidFill>
                    <a:schemeClr val="dk1"/>
                  </a:solidFill>
                  <a:highlight>
                    <a:srgbClr val="FFFFFF"/>
                  </a:highlight>
                  <a:latin typeface="Times New Roman"/>
                  <a:ea typeface="Times New Roman"/>
                  <a:cs typeface="Times New Roman"/>
                  <a:sym typeface="Times New Roman"/>
                </a:rPr>
                <a:t> 2009 Nov; 19(11):1167-214.</a:t>
              </a:r>
              <a:endParaRPr sz="1700" dirty="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a:solidFill>
                    <a:schemeClr val="dk1"/>
                  </a:solidFill>
                  <a:highlight>
                    <a:srgbClr val="FFFFFF"/>
                  </a:highlight>
                  <a:latin typeface="Times New Roman"/>
                  <a:ea typeface="Times New Roman"/>
                  <a:cs typeface="Times New Roman"/>
                  <a:sym typeface="Times New Roman"/>
                </a:rPr>
                <a:t>Grogan RH, Kaplan SP, Cao H, Weiss RE, </a:t>
              </a:r>
              <a:r>
                <a:rPr lang="en-US" sz="1700" dirty="0" err="1">
                  <a:solidFill>
                    <a:schemeClr val="dk1"/>
                  </a:solidFill>
                  <a:highlight>
                    <a:srgbClr val="FFFFFF"/>
                  </a:highlight>
                  <a:latin typeface="Times New Roman"/>
                  <a:ea typeface="Times New Roman"/>
                  <a:cs typeface="Times New Roman"/>
                  <a:sym typeface="Times New Roman"/>
                </a:rPr>
                <a:t>Degroot</a:t>
              </a:r>
              <a:r>
                <a:rPr lang="en-US" sz="1700" dirty="0">
                  <a:solidFill>
                    <a:schemeClr val="dk1"/>
                  </a:solidFill>
                  <a:highlight>
                    <a:srgbClr val="FFFFFF"/>
                  </a:highlight>
                  <a:latin typeface="Times New Roman"/>
                  <a:ea typeface="Times New Roman"/>
                  <a:cs typeface="Times New Roman"/>
                  <a:sym typeface="Times New Roman"/>
                </a:rPr>
                <a:t> LJ, Simon CA, </a:t>
              </a:r>
              <a:r>
                <a:rPr lang="en-US" sz="1700" dirty="0" err="1">
                  <a:solidFill>
                    <a:schemeClr val="dk1"/>
                  </a:solidFill>
                  <a:highlight>
                    <a:srgbClr val="FFFFFF"/>
                  </a:highlight>
                  <a:latin typeface="Times New Roman"/>
                  <a:ea typeface="Times New Roman"/>
                  <a:cs typeface="Times New Roman"/>
                  <a:sym typeface="Times New Roman"/>
                </a:rPr>
                <a:t>Embia</a:t>
              </a:r>
              <a:r>
                <a:rPr lang="en-US" sz="1700" dirty="0">
                  <a:solidFill>
                    <a:schemeClr val="dk1"/>
                  </a:solidFill>
                  <a:highlight>
                    <a:srgbClr val="FFFFFF"/>
                  </a:highlight>
                  <a:latin typeface="Times New Roman"/>
                  <a:ea typeface="Times New Roman"/>
                  <a:cs typeface="Times New Roman"/>
                  <a:sym typeface="Times New Roman"/>
                </a:rPr>
                <a:t> OM, </a:t>
              </a:r>
              <a:r>
                <a:rPr lang="en-US" sz="1700" dirty="0" err="1">
                  <a:solidFill>
                    <a:schemeClr val="dk1"/>
                  </a:solidFill>
                  <a:highlight>
                    <a:srgbClr val="FFFFFF"/>
                  </a:highlight>
                  <a:latin typeface="Times New Roman"/>
                  <a:ea typeface="Times New Roman"/>
                  <a:cs typeface="Times New Roman"/>
                  <a:sym typeface="Times New Roman"/>
                </a:rPr>
                <a:t>Angelos</a:t>
              </a:r>
              <a:r>
                <a:rPr lang="en-US" sz="1700" dirty="0">
                  <a:solidFill>
                    <a:schemeClr val="dk1"/>
                  </a:solidFill>
                  <a:highlight>
                    <a:srgbClr val="FFFFFF"/>
                  </a:highlight>
                  <a:latin typeface="Times New Roman"/>
                  <a:ea typeface="Times New Roman"/>
                  <a:cs typeface="Times New Roman"/>
                  <a:sym typeface="Times New Roman"/>
                </a:rPr>
                <a:t> P, Kaplan EL, Schechter RB.</a:t>
              </a:r>
              <a:r>
                <a:rPr lang="en-US" sz="1700" i="1" dirty="0">
                  <a:solidFill>
                    <a:schemeClr val="dk1"/>
                  </a:solidFill>
                  <a:highlight>
                    <a:srgbClr val="FFFFFF"/>
                  </a:highlight>
                  <a:latin typeface="Times New Roman"/>
                  <a:ea typeface="Times New Roman"/>
                  <a:cs typeface="Times New Roman"/>
                  <a:sym typeface="Times New Roman"/>
                </a:rPr>
                <a:t> Surgery. </a:t>
              </a:r>
              <a:r>
                <a:rPr lang="en-US" sz="1700" dirty="0">
                  <a:solidFill>
                    <a:schemeClr val="dk1"/>
                  </a:solidFill>
                  <a:highlight>
                    <a:srgbClr val="FFFFFF"/>
                  </a:highlight>
                  <a:latin typeface="Times New Roman"/>
                  <a:ea typeface="Times New Roman"/>
                  <a:cs typeface="Times New Roman"/>
                  <a:sym typeface="Times New Roman"/>
                </a:rPr>
                <a:t>2013 Dec; 154(6):1436-46; discussion 1446-7.</a:t>
              </a:r>
              <a:endParaRPr sz="1700" dirty="0">
                <a:solidFill>
                  <a:schemeClr val="dk1"/>
                </a:solidFill>
                <a:highlight>
                  <a:srgbClr val="FFFFFF"/>
                </a:highlight>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err="1">
                  <a:solidFill>
                    <a:schemeClr val="dk1"/>
                  </a:solidFill>
                  <a:latin typeface="Times New Roman"/>
                  <a:ea typeface="Times New Roman"/>
                  <a:cs typeface="Times New Roman"/>
                  <a:sym typeface="Times New Roman"/>
                </a:rPr>
                <a:t>Guay</a:t>
              </a:r>
              <a:r>
                <a:rPr lang="en-US" sz="1700" dirty="0">
                  <a:solidFill>
                    <a:schemeClr val="dk1"/>
                  </a:solidFill>
                  <a:latin typeface="Times New Roman"/>
                  <a:ea typeface="Times New Roman"/>
                  <a:cs typeface="Times New Roman"/>
                  <a:sym typeface="Times New Roman"/>
                </a:rPr>
                <a:t> B, Johnson-</a:t>
              </a:r>
              <a:r>
                <a:rPr lang="en-US" sz="1700" dirty="0" err="1">
                  <a:solidFill>
                    <a:schemeClr val="dk1"/>
                  </a:solidFill>
                  <a:latin typeface="Times New Roman"/>
                  <a:ea typeface="Times New Roman"/>
                  <a:cs typeface="Times New Roman"/>
                  <a:sym typeface="Times New Roman"/>
                </a:rPr>
                <a:t>Obaseki</a:t>
              </a:r>
              <a:r>
                <a:rPr lang="en-US" sz="1700" dirty="0">
                  <a:solidFill>
                    <a:schemeClr val="dk1"/>
                  </a:solidFill>
                  <a:latin typeface="Times New Roman"/>
                  <a:ea typeface="Times New Roman"/>
                  <a:cs typeface="Times New Roman"/>
                  <a:sym typeface="Times New Roman"/>
                </a:rPr>
                <a:t> S, McDonald JT, Connell C, </a:t>
              </a:r>
              <a:r>
                <a:rPr lang="en-US" sz="1700" dirty="0" err="1">
                  <a:solidFill>
                    <a:schemeClr val="dk1"/>
                  </a:solidFill>
                  <a:latin typeface="Times New Roman"/>
                  <a:ea typeface="Times New Roman"/>
                  <a:cs typeface="Times New Roman"/>
                  <a:sym typeface="Times New Roman"/>
                </a:rPr>
                <a:t>Corsten</a:t>
              </a:r>
              <a:r>
                <a:rPr lang="en-US" sz="1700" dirty="0">
                  <a:solidFill>
                    <a:schemeClr val="dk1"/>
                  </a:solidFill>
                  <a:latin typeface="Times New Roman"/>
                  <a:ea typeface="Times New Roman"/>
                  <a:cs typeface="Times New Roman"/>
                  <a:sym typeface="Times New Roman"/>
                </a:rPr>
                <a:t> M. Incidence of Differentiated Thyroid Cancer by Socioeconomic Status and Urban Residence: Canada 1991–2006. </a:t>
              </a:r>
              <a:r>
                <a:rPr lang="en-US" sz="1700" i="1" dirty="0">
                  <a:solidFill>
                    <a:schemeClr val="dk1"/>
                  </a:solidFill>
                  <a:latin typeface="Times New Roman"/>
                  <a:ea typeface="Times New Roman"/>
                  <a:cs typeface="Times New Roman"/>
                  <a:sym typeface="Times New Roman"/>
                </a:rPr>
                <a:t>Thyroid</a:t>
              </a:r>
              <a:r>
                <a:rPr lang="en-US" sz="1700" dirty="0">
                  <a:solidFill>
                    <a:schemeClr val="dk1"/>
                  </a:solidFill>
                  <a:latin typeface="Times New Roman"/>
                  <a:ea typeface="Times New Roman"/>
                  <a:cs typeface="Times New Roman"/>
                  <a:sym typeface="Times New Roman"/>
                </a:rPr>
                <a:t>. 2014; 24(3):552-55. </a:t>
              </a:r>
              <a:r>
                <a:rPr lang="en-US" sz="1700" dirty="0" err="1">
                  <a:solidFill>
                    <a:schemeClr val="dk1"/>
                  </a:solidFill>
                  <a:latin typeface="Times New Roman"/>
                  <a:ea typeface="Times New Roman"/>
                  <a:cs typeface="Times New Roman"/>
                  <a:sym typeface="Times New Roman"/>
                </a:rPr>
                <a:t>doi</a:t>
              </a:r>
              <a:r>
                <a:rPr lang="en-US" sz="1700" dirty="0">
                  <a:solidFill>
                    <a:schemeClr val="dk1"/>
                  </a:solidFill>
                  <a:latin typeface="Times New Roman"/>
                  <a:ea typeface="Times New Roman"/>
                  <a:cs typeface="Times New Roman"/>
                  <a:sym typeface="Times New Roman"/>
                </a:rPr>
                <a:t>: 10.1089/thy.2013.0308.</a:t>
              </a:r>
              <a:endParaRPr sz="1700" i="1" dirty="0">
                <a:solidFill>
                  <a:schemeClr val="dk1"/>
                </a:solidFill>
                <a:highlight>
                  <a:srgbClr val="FFFFFF"/>
                </a:highlight>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err="1">
                  <a:solidFill>
                    <a:schemeClr val="dk1"/>
                  </a:solidFill>
                  <a:highlight>
                    <a:srgbClr val="FFFFFF"/>
                  </a:highlight>
                  <a:latin typeface="Times New Roman"/>
                  <a:ea typeface="Times New Roman"/>
                  <a:cs typeface="Times New Roman"/>
                  <a:sym typeface="Times New Roman"/>
                </a:rPr>
                <a:t>Husson</a:t>
              </a:r>
              <a:r>
                <a:rPr lang="en-US" sz="1700" dirty="0">
                  <a:solidFill>
                    <a:schemeClr val="dk1"/>
                  </a:solidFill>
                  <a:highlight>
                    <a:srgbClr val="FFFFFF"/>
                  </a:highlight>
                  <a:latin typeface="Times New Roman"/>
                  <a:ea typeface="Times New Roman"/>
                  <a:cs typeface="Times New Roman"/>
                  <a:sym typeface="Times New Roman"/>
                </a:rPr>
                <a:t> O, Mols F, </a:t>
              </a:r>
              <a:r>
                <a:rPr lang="en-US" sz="1700" dirty="0" err="1">
                  <a:solidFill>
                    <a:schemeClr val="dk1"/>
                  </a:solidFill>
                  <a:highlight>
                    <a:srgbClr val="FFFFFF"/>
                  </a:highlight>
                  <a:latin typeface="Times New Roman"/>
                  <a:ea typeface="Times New Roman"/>
                  <a:cs typeface="Times New Roman"/>
                  <a:sym typeface="Times New Roman"/>
                </a:rPr>
                <a:t>Oranje</a:t>
              </a:r>
              <a:r>
                <a:rPr lang="en-US" sz="1700" dirty="0">
                  <a:solidFill>
                    <a:schemeClr val="dk1"/>
                  </a:solidFill>
                  <a:highlight>
                    <a:srgbClr val="FFFFFF"/>
                  </a:highlight>
                  <a:latin typeface="Times New Roman"/>
                  <a:ea typeface="Times New Roman"/>
                  <a:cs typeface="Times New Roman"/>
                  <a:sym typeface="Times New Roman"/>
                </a:rPr>
                <a:t> WA, </a:t>
              </a:r>
              <a:r>
                <a:rPr lang="en-US" sz="1700" dirty="0" err="1">
                  <a:solidFill>
                    <a:schemeClr val="dk1"/>
                  </a:solidFill>
                  <a:highlight>
                    <a:srgbClr val="FFFFFF"/>
                  </a:highlight>
                  <a:latin typeface="Times New Roman"/>
                  <a:ea typeface="Times New Roman"/>
                  <a:cs typeface="Times New Roman"/>
                  <a:sym typeface="Times New Roman"/>
                </a:rPr>
                <a:t>Haak</a:t>
              </a:r>
              <a:r>
                <a:rPr lang="en-US" sz="1700" dirty="0">
                  <a:solidFill>
                    <a:schemeClr val="dk1"/>
                  </a:solidFill>
                  <a:highlight>
                    <a:srgbClr val="FFFFFF"/>
                  </a:highlight>
                  <a:latin typeface="Times New Roman"/>
                  <a:ea typeface="Times New Roman"/>
                  <a:cs typeface="Times New Roman"/>
                  <a:sym typeface="Times New Roman"/>
                </a:rPr>
                <a:t> HR, </a:t>
              </a:r>
              <a:r>
                <a:rPr lang="en-US" sz="1700" dirty="0" err="1">
                  <a:solidFill>
                    <a:schemeClr val="dk1"/>
                  </a:solidFill>
                  <a:highlight>
                    <a:srgbClr val="FFFFFF"/>
                  </a:highlight>
                  <a:latin typeface="Times New Roman"/>
                  <a:ea typeface="Times New Roman"/>
                  <a:cs typeface="Times New Roman"/>
                  <a:sym typeface="Times New Roman"/>
                </a:rPr>
                <a:t>Nieuwlaat</a:t>
              </a:r>
              <a:r>
                <a:rPr lang="en-US" sz="1700" dirty="0">
                  <a:solidFill>
                    <a:schemeClr val="dk1"/>
                  </a:solidFill>
                  <a:highlight>
                    <a:srgbClr val="FFFFFF"/>
                  </a:highlight>
                  <a:latin typeface="Times New Roman"/>
                  <a:ea typeface="Times New Roman"/>
                  <a:cs typeface="Times New Roman"/>
                  <a:sym typeface="Times New Roman"/>
                </a:rPr>
                <a:t> WA, </a:t>
              </a:r>
              <a:r>
                <a:rPr lang="en-US" sz="1700" dirty="0" err="1">
                  <a:solidFill>
                    <a:schemeClr val="dk1"/>
                  </a:solidFill>
                  <a:highlight>
                    <a:srgbClr val="FFFFFF"/>
                  </a:highlight>
                  <a:latin typeface="Times New Roman"/>
                  <a:ea typeface="Times New Roman"/>
                  <a:cs typeface="Times New Roman"/>
                  <a:sym typeface="Times New Roman"/>
                </a:rPr>
                <a:t>Netea</a:t>
              </a:r>
              <a:r>
                <a:rPr lang="en-US" sz="1700" dirty="0">
                  <a:solidFill>
                    <a:schemeClr val="dk1"/>
                  </a:solidFill>
                  <a:highlight>
                    <a:srgbClr val="FFFFFF"/>
                  </a:highlight>
                  <a:latin typeface="Times New Roman"/>
                  <a:ea typeface="Times New Roman"/>
                  <a:cs typeface="Times New Roman"/>
                  <a:sym typeface="Times New Roman"/>
                </a:rPr>
                <a:t>-Maier RT, Smit JW, van de Poll-</a:t>
              </a:r>
              <a:r>
                <a:rPr lang="en-US" sz="1700" dirty="0" err="1">
                  <a:solidFill>
                    <a:schemeClr val="dk1"/>
                  </a:solidFill>
                  <a:highlight>
                    <a:srgbClr val="FFFFFF"/>
                  </a:highlight>
                  <a:latin typeface="Times New Roman"/>
                  <a:ea typeface="Times New Roman"/>
                  <a:cs typeface="Times New Roman"/>
                  <a:sym typeface="Times New Roman"/>
                </a:rPr>
                <a:t>Franse</a:t>
              </a:r>
              <a:r>
                <a:rPr lang="en-US" sz="1700" dirty="0">
                  <a:solidFill>
                    <a:schemeClr val="dk1"/>
                  </a:solidFill>
                  <a:highlight>
                    <a:srgbClr val="FFFFFF"/>
                  </a:highlight>
                  <a:latin typeface="Times New Roman"/>
                  <a:ea typeface="Times New Roman"/>
                  <a:cs typeface="Times New Roman"/>
                  <a:sym typeface="Times New Roman"/>
                </a:rPr>
                <a:t> LV.</a:t>
              </a:r>
              <a:r>
                <a:rPr lang="en-US" sz="1700" i="1" dirty="0">
                  <a:solidFill>
                    <a:schemeClr val="dk1"/>
                  </a:solidFill>
                  <a:highlight>
                    <a:srgbClr val="FFFFFF"/>
                  </a:highlight>
                  <a:latin typeface="Times New Roman"/>
                  <a:ea typeface="Times New Roman"/>
                  <a:cs typeface="Times New Roman"/>
                  <a:sym typeface="Times New Roman"/>
                </a:rPr>
                <a:t> Psycho-oncology. </a:t>
              </a:r>
              <a:r>
                <a:rPr lang="en-US" sz="1700" dirty="0">
                  <a:solidFill>
                    <a:schemeClr val="dk1"/>
                  </a:solidFill>
                  <a:highlight>
                    <a:srgbClr val="FFFFFF"/>
                  </a:highlight>
                  <a:latin typeface="Times New Roman"/>
                  <a:ea typeface="Times New Roman"/>
                  <a:cs typeface="Times New Roman"/>
                  <a:sym typeface="Times New Roman"/>
                </a:rPr>
                <a:t>2014 Aug; 23(8):946-52.</a:t>
              </a:r>
              <a:endParaRPr sz="1700" dirty="0">
                <a:solidFill>
                  <a:schemeClr val="dk1"/>
                </a:solidFill>
                <a:highlight>
                  <a:srgbClr val="FFFFFF"/>
                </a:highlight>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US" sz="1700" dirty="0">
                  <a:solidFill>
                    <a:schemeClr val="dk1"/>
                  </a:solidFill>
                  <a:highlight>
                    <a:srgbClr val="FFFFFF"/>
                  </a:highlight>
                  <a:latin typeface="Times New Roman"/>
                  <a:ea typeface="Times New Roman"/>
                  <a:cs typeface="Times New Roman"/>
                  <a:sym typeface="Times New Roman"/>
                </a:rPr>
                <a:t>Nguyen QT, Lee EJ, Huang MG, Park YI, Khullar A, </a:t>
              </a:r>
              <a:r>
                <a:rPr lang="en-US" sz="1700" dirty="0" err="1">
                  <a:solidFill>
                    <a:schemeClr val="dk1"/>
                  </a:solidFill>
                  <a:highlight>
                    <a:srgbClr val="FFFFFF"/>
                  </a:highlight>
                  <a:latin typeface="Times New Roman"/>
                  <a:ea typeface="Times New Roman"/>
                  <a:cs typeface="Times New Roman"/>
                  <a:sym typeface="Times New Roman"/>
                </a:rPr>
                <a:t>Plodkowski</a:t>
              </a:r>
              <a:r>
                <a:rPr lang="en-US" sz="1700" dirty="0">
                  <a:solidFill>
                    <a:schemeClr val="dk1"/>
                  </a:solidFill>
                  <a:highlight>
                    <a:srgbClr val="FFFFFF"/>
                  </a:highlight>
                  <a:latin typeface="Times New Roman"/>
                  <a:ea typeface="Times New Roman"/>
                  <a:cs typeface="Times New Roman"/>
                  <a:sym typeface="Times New Roman"/>
                </a:rPr>
                <a:t> RA. Diagnosis and Treatment of Patients with Thyroid Cancer.</a:t>
              </a:r>
              <a:r>
                <a:rPr lang="en-US" sz="1700" i="1" dirty="0">
                  <a:solidFill>
                    <a:schemeClr val="dk1"/>
                  </a:solidFill>
                  <a:highlight>
                    <a:srgbClr val="FFFFFF"/>
                  </a:highlight>
                  <a:latin typeface="Times New Roman"/>
                  <a:ea typeface="Times New Roman"/>
                  <a:cs typeface="Times New Roman"/>
                  <a:sym typeface="Times New Roman"/>
                </a:rPr>
                <a:t> American Health &amp; Drug Benefits. </a:t>
              </a:r>
              <a:r>
                <a:rPr lang="en-US" sz="1700" dirty="0">
                  <a:solidFill>
                    <a:schemeClr val="dk1"/>
                  </a:solidFill>
                  <a:highlight>
                    <a:srgbClr val="FFFFFF"/>
                  </a:highlight>
                  <a:latin typeface="Times New Roman"/>
                  <a:ea typeface="Times New Roman"/>
                  <a:cs typeface="Times New Roman"/>
                  <a:sym typeface="Times New Roman"/>
                </a:rPr>
                <a:t>2015; 8(1): 30–40.</a:t>
              </a:r>
              <a:endParaRPr sz="1700" dirty="0"/>
            </a:p>
          </p:txBody>
        </p:sp>
        <p:sp>
          <p:nvSpPr>
            <p:cNvPr id="97" name="Google Shape;97;p1"/>
            <p:cNvSpPr txBox="1"/>
            <p:nvPr/>
          </p:nvSpPr>
          <p:spPr>
            <a:xfrm>
              <a:off x="32838554" y="25429347"/>
              <a:ext cx="11481000" cy="680400"/>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134F5C"/>
                  </a:solidFill>
                  <a:latin typeface="Calibri"/>
                  <a:ea typeface="Calibri"/>
                  <a:cs typeface="Calibri"/>
                  <a:sym typeface="Calibri"/>
                </a:rPr>
                <a:t>Select References</a:t>
              </a:r>
              <a:endParaRPr>
                <a:solidFill>
                  <a:srgbClr val="134F5C"/>
                </a:solidFill>
              </a:endParaRPr>
            </a:p>
          </p:txBody>
        </p:sp>
      </p:grpSp>
      <p:grpSp>
        <p:nvGrpSpPr>
          <p:cNvPr id="98" name="Google Shape;98;p1"/>
          <p:cNvGrpSpPr/>
          <p:nvPr/>
        </p:nvGrpSpPr>
        <p:grpSpPr>
          <a:xfrm>
            <a:off x="32764947" y="13728257"/>
            <a:ext cx="10500819" cy="8458436"/>
            <a:chOff x="21368084" y="24155400"/>
            <a:chExt cx="11009456" cy="7848600"/>
          </a:xfrm>
        </p:grpSpPr>
        <p:sp>
          <p:nvSpPr>
            <p:cNvPr id="99" name="Google Shape;99;p1"/>
            <p:cNvSpPr/>
            <p:nvPr/>
          </p:nvSpPr>
          <p:spPr>
            <a:xfrm>
              <a:off x="21368084" y="24155400"/>
              <a:ext cx="11009456" cy="7848600"/>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600">
                <a:solidFill>
                  <a:schemeClr val="lt1"/>
                </a:solidFill>
                <a:latin typeface="Calibri"/>
                <a:ea typeface="Calibri"/>
                <a:cs typeface="Calibri"/>
                <a:sym typeface="Calibri"/>
              </a:endParaRPr>
            </a:p>
          </p:txBody>
        </p:sp>
        <p:sp>
          <p:nvSpPr>
            <p:cNvPr id="100" name="Google Shape;100;p1"/>
            <p:cNvSpPr txBox="1"/>
            <p:nvPr/>
          </p:nvSpPr>
          <p:spPr>
            <a:xfrm>
              <a:off x="21368084" y="24155402"/>
              <a:ext cx="11009455" cy="814476"/>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134F5C"/>
                  </a:solidFill>
                  <a:latin typeface="Calibri"/>
                  <a:ea typeface="Calibri"/>
                  <a:cs typeface="Calibri"/>
                  <a:sym typeface="Calibri"/>
                </a:rPr>
                <a:t>Conclusion &amp; Future Directions</a:t>
              </a:r>
              <a:endParaRPr>
                <a:solidFill>
                  <a:srgbClr val="134F5C"/>
                </a:solidFill>
              </a:endParaRPr>
            </a:p>
          </p:txBody>
        </p:sp>
      </p:grpSp>
      <p:grpSp>
        <p:nvGrpSpPr>
          <p:cNvPr id="101" name="Google Shape;101;p1"/>
          <p:cNvGrpSpPr/>
          <p:nvPr/>
        </p:nvGrpSpPr>
        <p:grpSpPr>
          <a:xfrm>
            <a:off x="378203" y="20955017"/>
            <a:ext cx="10283452" cy="11201431"/>
            <a:chOff x="9309473" y="5613340"/>
            <a:chExt cx="20795656" cy="3997798"/>
          </a:xfrm>
        </p:grpSpPr>
        <p:sp>
          <p:nvSpPr>
            <p:cNvPr id="102" name="Google Shape;102;p1"/>
            <p:cNvSpPr txBox="1"/>
            <p:nvPr/>
          </p:nvSpPr>
          <p:spPr>
            <a:xfrm>
              <a:off x="9309473" y="5613340"/>
              <a:ext cx="20790000" cy="306600"/>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i="0" u="none" strike="noStrike" cap="none" dirty="0">
                  <a:solidFill>
                    <a:srgbClr val="134F5C"/>
                  </a:solidFill>
                  <a:latin typeface="Calibri"/>
                  <a:ea typeface="Calibri"/>
                  <a:cs typeface="Calibri"/>
                  <a:sym typeface="Calibri"/>
                </a:rPr>
                <a:t>Methods</a:t>
              </a:r>
              <a:endParaRPr sz="4800" dirty="0">
                <a:solidFill>
                  <a:srgbClr val="134F5C"/>
                </a:solidFill>
              </a:endParaRPr>
            </a:p>
          </p:txBody>
        </p:sp>
        <p:sp>
          <p:nvSpPr>
            <p:cNvPr id="103" name="Google Shape;103;p1"/>
            <p:cNvSpPr txBox="1"/>
            <p:nvPr/>
          </p:nvSpPr>
          <p:spPr>
            <a:xfrm>
              <a:off x="9315129" y="5919939"/>
              <a:ext cx="20790000" cy="3691200"/>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US" sz="3000" b="1" i="1">
                  <a:solidFill>
                    <a:schemeClr val="dk1"/>
                  </a:solidFill>
                  <a:latin typeface="Times New Roman"/>
                  <a:ea typeface="Times New Roman"/>
                  <a:cs typeface="Times New Roman"/>
                  <a:sym typeface="Times New Roman"/>
                </a:rPr>
                <a:t>Data Sources.</a:t>
              </a:r>
              <a:r>
                <a:rPr lang="en-US" sz="3000">
                  <a:solidFill>
                    <a:schemeClr val="dk1"/>
                  </a:solidFill>
                  <a:latin typeface="Times New Roman"/>
                  <a:ea typeface="Times New Roman"/>
                  <a:cs typeface="Times New Roman"/>
                  <a:sym typeface="Times New Roman"/>
                </a:rPr>
                <a:t> In this approved IRB-exempt retrospective secondary data analysis, data regarding thyroid cancer was obtained from the </a:t>
              </a:r>
              <a:r>
                <a:rPr lang="en-US" sz="3000" b="1">
                  <a:solidFill>
                    <a:schemeClr val="dk1"/>
                  </a:solidFill>
                  <a:latin typeface="Times New Roman"/>
                  <a:ea typeface="Times New Roman"/>
                  <a:cs typeface="Times New Roman"/>
                  <a:sym typeface="Times New Roman"/>
                </a:rPr>
                <a:t>Kentucky Cancer Registry</a:t>
              </a:r>
              <a:r>
                <a:rPr lang="en-US" sz="3000">
                  <a:solidFill>
                    <a:schemeClr val="dk1"/>
                  </a:solidFill>
                  <a:latin typeface="Times New Roman"/>
                  <a:ea typeface="Times New Roman"/>
                  <a:cs typeface="Times New Roman"/>
                  <a:sym typeface="Times New Roman"/>
                </a:rPr>
                <a:t> (KCR), the population-based central registry for cancer in the Commonwealth of Kentucky. Inclusion criteria for this study were primary thyroid cancer diagnosis between the years 2007 and 2017, residency within Kentucky and age 18 years or older at the time of diagnosis. The data yielded 5,827 cases to examine. The variables utilized for this study include: Kentucky county of residence at diagnosis and related population density and Appalachian status, age, insurance status, size and stage of tumor at diagnosis, and survival interval. Median county income from the </a:t>
              </a:r>
              <a:r>
                <a:rPr lang="en-US" sz="3000" b="1">
                  <a:solidFill>
                    <a:schemeClr val="dk1"/>
                  </a:solidFill>
                  <a:latin typeface="Times New Roman"/>
                  <a:ea typeface="Times New Roman"/>
                  <a:cs typeface="Times New Roman"/>
                  <a:sym typeface="Times New Roman"/>
                </a:rPr>
                <a:t>US Census American Community Survey</a:t>
              </a:r>
              <a:r>
                <a:rPr lang="en-US" sz="3000">
                  <a:solidFill>
                    <a:schemeClr val="dk1"/>
                  </a:solidFill>
                  <a:latin typeface="Times New Roman"/>
                  <a:ea typeface="Times New Roman"/>
                  <a:cs typeface="Times New Roman"/>
                  <a:sym typeface="Times New Roman"/>
                </a:rPr>
                <a:t> was assigned to each cancer case and utilized as a marker of socioeconomic status.</a:t>
              </a:r>
              <a:endParaRPr sz="30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endParaRPr sz="30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en-US" sz="3000" b="1" i="1">
                  <a:solidFill>
                    <a:schemeClr val="dk1"/>
                  </a:solidFill>
                  <a:latin typeface="Times New Roman"/>
                  <a:ea typeface="Times New Roman"/>
                  <a:cs typeface="Times New Roman"/>
                  <a:sym typeface="Times New Roman"/>
                </a:rPr>
                <a:t>Statistics.</a:t>
              </a:r>
              <a:r>
                <a:rPr lang="en-US" sz="3000" b="1">
                  <a:solidFill>
                    <a:schemeClr val="dk1"/>
                  </a:solidFill>
                  <a:latin typeface="Times New Roman"/>
                  <a:ea typeface="Times New Roman"/>
                  <a:cs typeface="Times New Roman"/>
                  <a:sym typeface="Times New Roman"/>
                </a:rPr>
                <a:t> </a:t>
              </a:r>
              <a:r>
                <a:rPr lang="en-US" sz="3000">
                  <a:solidFill>
                    <a:schemeClr val="dk1"/>
                  </a:solidFill>
                  <a:latin typeface="Times New Roman"/>
                  <a:ea typeface="Times New Roman"/>
                  <a:cs typeface="Times New Roman"/>
                  <a:sym typeface="Times New Roman"/>
                </a:rPr>
                <a:t>Descriptive statistics were calculated to understand basic indications of the data collected. Chi-squared tests were utilized to determine Pearson correlation between variables with </a:t>
              </a:r>
              <a:r>
                <a:rPr lang="en-US" sz="3000" i="1">
                  <a:solidFill>
                    <a:schemeClr val="dk1"/>
                  </a:solidFill>
                  <a:latin typeface="Times New Roman"/>
                  <a:ea typeface="Times New Roman"/>
                  <a:cs typeface="Times New Roman"/>
                  <a:sym typeface="Times New Roman"/>
                </a:rPr>
                <a:t>P</a:t>
              </a:r>
              <a:r>
                <a:rPr lang="en-US" sz="3000">
                  <a:solidFill>
                    <a:schemeClr val="dk1"/>
                  </a:solidFill>
                  <a:latin typeface="Times New Roman"/>
                  <a:ea typeface="Times New Roman"/>
                  <a:cs typeface="Times New Roman"/>
                  <a:sym typeface="Times New Roman"/>
                </a:rPr>
                <a:t> = 0.05 indicating statistical significance. Cramer’s V was calculated to indicate effect size and cross tabulations were examined to better understand relationships found.</a:t>
              </a:r>
              <a:endParaRPr sz="3000" b="1" i="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000" b="0" i="0" u="none" strike="noStrike" cap="none">
                  <a:solidFill>
                    <a:schemeClr val="dk1"/>
                  </a:solidFill>
                  <a:latin typeface="Calibri"/>
                  <a:ea typeface="Calibri"/>
                  <a:cs typeface="Calibri"/>
                  <a:sym typeface="Calibri"/>
                </a:rPr>
                <a:t> </a:t>
              </a:r>
              <a:endParaRPr sz="3000">
                <a:solidFill>
                  <a:srgbClr val="134F5C"/>
                </a:solidFill>
              </a:endParaRPr>
            </a:p>
            <a:p>
              <a:pPr marL="0" marR="0" lvl="0" indent="0" algn="just" rtl="0">
                <a:spcBef>
                  <a:spcPts val="0"/>
                </a:spcBef>
                <a:spcAft>
                  <a:spcPts val="0"/>
                </a:spcAft>
                <a:buNone/>
              </a:pPr>
              <a:endParaRPr sz="3000">
                <a:solidFill>
                  <a:schemeClr val="dk1"/>
                </a:solidFill>
                <a:latin typeface="Calibri"/>
                <a:ea typeface="Calibri"/>
                <a:cs typeface="Calibri"/>
                <a:sym typeface="Calibri"/>
              </a:endParaRPr>
            </a:p>
          </p:txBody>
        </p:sp>
      </p:grpSp>
      <p:grpSp>
        <p:nvGrpSpPr>
          <p:cNvPr id="104" name="Google Shape;104;p1"/>
          <p:cNvGrpSpPr/>
          <p:nvPr/>
        </p:nvGrpSpPr>
        <p:grpSpPr>
          <a:xfrm>
            <a:off x="11048260" y="4724335"/>
            <a:ext cx="21335739" cy="27431893"/>
            <a:chOff x="21275281" y="5943603"/>
            <a:chExt cx="11304302" cy="18030691"/>
          </a:xfrm>
        </p:grpSpPr>
        <p:sp>
          <p:nvSpPr>
            <p:cNvPr id="105" name="Google Shape;105;p1"/>
            <p:cNvSpPr/>
            <p:nvPr/>
          </p:nvSpPr>
          <p:spPr>
            <a:xfrm>
              <a:off x="21275283" y="6095494"/>
              <a:ext cx="11304300" cy="17878800"/>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600" b="0" i="0" u="none" strike="noStrike" cap="none">
                <a:solidFill>
                  <a:schemeClr val="lt1"/>
                </a:solidFill>
                <a:latin typeface="Calibri"/>
                <a:ea typeface="Calibri"/>
                <a:cs typeface="Calibri"/>
                <a:sym typeface="Calibri"/>
              </a:endParaRPr>
            </a:p>
          </p:txBody>
        </p:sp>
        <p:sp>
          <p:nvSpPr>
            <p:cNvPr id="106" name="Google Shape;106;p1"/>
            <p:cNvSpPr txBox="1"/>
            <p:nvPr/>
          </p:nvSpPr>
          <p:spPr>
            <a:xfrm>
              <a:off x="21275281" y="5943603"/>
              <a:ext cx="11304300" cy="546300"/>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i="0" u="none" strike="noStrike" cap="none">
                  <a:solidFill>
                    <a:srgbClr val="134F5C"/>
                  </a:solidFill>
                  <a:latin typeface="Calibri"/>
                  <a:ea typeface="Calibri"/>
                  <a:cs typeface="Calibri"/>
                  <a:sym typeface="Calibri"/>
                </a:rPr>
                <a:t>Data &amp; Results</a:t>
              </a:r>
              <a:endParaRPr>
                <a:solidFill>
                  <a:srgbClr val="134F5C"/>
                </a:solidFill>
              </a:endParaRPr>
            </a:p>
          </p:txBody>
        </p:sp>
      </p:grpSp>
      <p:graphicFrame>
        <p:nvGraphicFramePr>
          <p:cNvPr id="108" name="Google Shape;108;p1"/>
          <p:cNvGraphicFramePr/>
          <p:nvPr/>
        </p:nvGraphicFramePr>
        <p:xfrm>
          <a:off x="11528075" y="6031225"/>
          <a:ext cx="10592400" cy="4468275"/>
        </p:xfrm>
        <a:graphic>
          <a:graphicData uri="http://schemas.openxmlformats.org/drawingml/2006/table">
            <a:tbl>
              <a:tblPr>
                <a:noFill/>
                <a:tableStyleId>{F29D253A-1EC8-4FB8-A694-BB71C749CE21}</a:tableStyleId>
              </a:tblPr>
              <a:tblGrid>
                <a:gridCol w="5296200">
                  <a:extLst>
                    <a:ext uri="{9D8B030D-6E8A-4147-A177-3AD203B41FA5}">
                      <a16:colId xmlns:a16="http://schemas.microsoft.com/office/drawing/2014/main" val="20000"/>
                    </a:ext>
                  </a:extLst>
                </a:gridCol>
                <a:gridCol w="5296200">
                  <a:extLst>
                    <a:ext uri="{9D8B030D-6E8A-4147-A177-3AD203B41FA5}">
                      <a16:colId xmlns:a16="http://schemas.microsoft.com/office/drawing/2014/main" val="20001"/>
                    </a:ext>
                  </a:extLst>
                </a:gridCol>
              </a:tblGrid>
              <a:tr h="638325">
                <a:tc gridSpan="2">
                  <a:txBody>
                    <a:bodyPr/>
                    <a:lstStyle/>
                    <a:p>
                      <a:pPr marL="0" lvl="0" indent="0" algn="ctr" rtl="0">
                        <a:spcBef>
                          <a:spcPts val="0"/>
                        </a:spcBef>
                        <a:spcAft>
                          <a:spcPts val="0"/>
                        </a:spcAft>
                        <a:buNone/>
                      </a:pPr>
                      <a:r>
                        <a:rPr lang="en-US" sz="3200" dirty="0">
                          <a:latin typeface="Times New Roman"/>
                          <a:ea typeface="Times New Roman"/>
                          <a:cs typeface="Times New Roman"/>
                          <a:sym typeface="Times New Roman"/>
                        </a:rPr>
                        <a:t>Descriptive Statistics </a:t>
                      </a:r>
                      <a:endParaRPr sz="3200" dirty="0">
                        <a:latin typeface="Times New Roman"/>
                        <a:ea typeface="Times New Roman"/>
                        <a:cs typeface="Times New Roman"/>
                        <a:sym typeface="Times New Roman"/>
                      </a:endParaRPr>
                    </a:p>
                  </a:txBody>
                  <a:tcPr marL="63500" marR="63500" marT="63500" marB="63500"/>
                </a:tc>
                <a:tc hMerge="1">
                  <a:txBody>
                    <a:bodyPr/>
                    <a:lstStyle/>
                    <a:p>
                      <a:endParaRPr lang="en-US"/>
                    </a:p>
                  </a:txBody>
                  <a:tcPr/>
                </a:tc>
                <a:extLst>
                  <a:ext uri="{0D108BD9-81ED-4DB2-BD59-A6C34878D82A}">
                    <a16:rowId xmlns:a16="http://schemas.microsoft.com/office/drawing/2014/main" val="10000"/>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Mean Age</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dirty="0">
                          <a:latin typeface="Times New Roman"/>
                          <a:ea typeface="Times New Roman"/>
                          <a:cs typeface="Times New Roman"/>
                          <a:sym typeface="Times New Roman"/>
                        </a:rPr>
                        <a:t>49.79 +/- 14.92 years</a:t>
                      </a:r>
                      <a:endParaRPr sz="3200" dirty="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Age Range</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76 years</a:t>
                      </a:r>
                      <a:endParaRPr sz="3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 of patients in Appalachia</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33%</a:t>
                      </a:r>
                      <a:endParaRPr sz="3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Average Tumor Size Code</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19.58 +/- 2.86</a:t>
                      </a:r>
                      <a:endParaRPr sz="3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Average Best Stage Group</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1.5 +/- .917 </a:t>
                      </a:r>
                      <a:endParaRPr sz="3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r h="638325">
                <a:tc>
                  <a:txBody>
                    <a:bodyPr/>
                    <a:lstStyle/>
                    <a:p>
                      <a:pPr marL="0" lvl="0" indent="0" algn="l" rtl="0">
                        <a:spcBef>
                          <a:spcPts val="0"/>
                        </a:spcBef>
                        <a:spcAft>
                          <a:spcPts val="0"/>
                        </a:spcAft>
                        <a:buNone/>
                      </a:pPr>
                      <a:r>
                        <a:rPr lang="en-US" sz="3200">
                          <a:latin typeface="Times New Roman"/>
                          <a:ea typeface="Times New Roman"/>
                          <a:cs typeface="Times New Roman"/>
                          <a:sym typeface="Times New Roman"/>
                        </a:rPr>
                        <a:t>Average Income </a:t>
                      </a:r>
                      <a:endParaRPr sz="3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US" sz="3200" dirty="0">
                          <a:latin typeface="Times New Roman"/>
                          <a:ea typeface="Times New Roman"/>
                          <a:cs typeface="Times New Roman"/>
                          <a:sym typeface="Times New Roman"/>
                        </a:rPr>
                        <a:t>$42,496 +/- 10,415.31</a:t>
                      </a:r>
                      <a:endParaRPr sz="3200" dirty="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6"/>
                  </a:ext>
                </a:extLst>
              </a:tr>
            </a:tbl>
          </a:graphicData>
        </a:graphic>
      </p:graphicFrame>
      <p:sp>
        <p:nvSpPr>
          <p:cNvPr id="107" name="Google Shape;107;p1"/>
          <p:cNvSpPr txBox="1"/>
          <p:nvPr/>
        </p:nvSpPr>
        <p:spPr>
          <a:xfrm>
            <a:off x="32994600" y="14744700"/>
            <a:ext cx="10058400" cy="6986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dirty="0">
                <a:solidFill>
                  <a:schemeClr val="dk1"/>
                </a:solidFill>
                <a:latin typeface="Times New Roman"/>
                <a:ea typeface="Times New Roman"/>
                <a:cs typeface="Times New Roman"/>
                <a:sym typeface="Times New Roman"/>
              </a:rPr>
              <a:t>Socioeconomic status including primary payer status, median county income, and Appalachian status did not have statistically significant correlations with thyroid cancer stage at detection. </a:t>
            </a: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000" dirty="0">
                <a:solidFill>
                  <a:schemeClr val="dk1"/>
                </a:solidFill>
                <a:latin typeface="Times New Roman"/>
                <a:ea typeface="Times New Roman"/>
                <a:cs typeface="Times New Roman"/>
                <a:sym typeface="Times New Roman"/>
              </a:rPr>
              <a:t>Beale code and primary payer status both did have a statistically significant relationship to survival interval with a small effect size. </a:t>
            </a: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000" dirty="0">
                <a:solidFill>
                  <a:schemeClr val="dk1"/>
                </a:solidFill>
                <a:latin typeface="Times New Roman"/>
                <a:ea typeface="Times New Roman"/>
                <a:cs typeface="Times New Roman"/>
                <a:sym typeface="Times New Roman"/>
              </a:rPr>
              <a:t>Further research is needed to determine causative factors of the results gathered to explore potential impact of overdiagnosis on thyroid cancer incidence, to understand how/why thyroid cancer is being </a:t>
            </a:r>
            <a:r>
              <a:rPr lang="en-US" sz="3000" dirty="0" err="1">
                <a:solidFill>
                  <a:schemeClr val="dk1"/>
                </a:solidFill>
                <a:latin typeface="Times New Roman"/>
                <a:ea typeface="Times New Roman"/>
                <a:cs typeface="Times New Roman"/>
                <a:sym typeface="Times New Roman"/>
              </a:rPr>
              <a:t>overdiagnosed</a:t>
            </a:r>
            <a:r>
              <a:rPr lang="en-US" sz="3000" dirty="0">
                <a:solidFill>
                  <a:schemeClr val="dk1"/>
                </a:solidFill>
                <a:latin typeface="Times New Roman"/>
                <a:ea typeface="Times New Roman"/>
                <a:cs typeface="Times New Roman"/>
                <a:sym typeface="Times New Roman"/>
              </a:rPr>
              <a:t>, and to examine the impact of this phenomenon on patient health.</a:t>
            </a:r>
            <a:endParaRPr sz="3000" dirty="0">
              <a:solidFill>
                <a:schemeClr val="dk1"/>
              </a:solidFill>
              <a:latin typeface="Times New Roman"/>
              <a:ea typeface="Times New Roman"/>
              <a:cs typeface="Times New Roman"/>
              <a:sym typeface="Times New Roman"/>
            </a:endParaRPr>
          </a:p>
          <a:p>
            <a:pPr marL="457200" marR="0" lvl="0" indent="0" algn="just" rtl="0">
              <a:spcBef>
                <a:spcPts val="0"/>
              </a:spcBef>
              <a:spcAft>
                <a:spcPts val="0"/>
              </a:spcAft>
              <a:buNone/>
            </a:pPr>
            <a:endParaRPr sz="3000" dirty="0">
              <a:solidFill>
                <a:schemeClr val="dk1"/>
              </a:solidFill>
              <a:latin typeface="Calibri"/>
              <a:ea typeface="Calibri"/>
              <a:cs typeface="Calibri"/>
              <a:sym typeface="Calibri"/>
            </a:endParaRPr>
          </a:p>
        </p:txBody>
      </p:sp>
      <p:sp>
        <p:nvSpPr>
          <p:cNvPr id="109" name="Google Shape;109;p1"/>
          <p:cNvSpPr/>
          <p:nvPr/>
        </p:nvSpPr>
        <p:spPr>
          <a:xfrm>
            <a:off x="16848300" y="16381375"/>
            <a:ext cx="7696200" cy="8993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1"/>
          <p:cNvPicPr preferRelativeResize="0"/>
          <p:nvPr/>
        </p:nvPicPr>
        <p:blipFill>
          <a:blip r:embed="rId21">
            <a:alphaModFix/>
          </a:blip>
          <a:stretch>
            <a:fillRect/>
          </a:stretch>
        </p:blipFill>
        <p:spPr>
          <a:xfrm>
            <a:off x="21660150" y="11744500"/>
            <a:ext cx="10592400" cy="6461914"/>
          </a:xfrm>
          <a:prstGeom prst="rect">
            <a:avLst/>
          </a:prstGeom>
          <a:noFill/>
          <a:ln>
            <a:noFill/>
          </a:ln>
        </p:spPr>
      </p:pic>
      <p:pic>
        <p:nvPicPr>
          <p:cNvPr id="111" name="Google Shape;111;p1"/>
          <p:cNvPicPr preferRelativeResize="0"/>
          <p:nvPr/>
        </p:nvPicPr>
        <p:blipFill>
          <a:blip r:embed="rId22">
            <a:alphaModFix/>
          </a:blip>
          <a:stretch>
            <a:fillRect/>
          </a:stretch>
        </p:blipFill>
        <p:spPr>
          <a:xfrm>
            <a:off x="12673889" y="24063575"/>
            <a:ext cx="16269361" cy="7572900"/>
          </a:xfrm>
          <a:prstGeom prst="rect">
            <a:avLst/>
          </a:prstGeom>
          <a:noFill/>
          <a:ln>
            <a:noFill/>
          </a:ln>
        </p:spPr>
      </p:pic>
      <p:grpSp>
        <p:nvGrpSpPr>
          <p:cNvPr id="112" name="Google Shape;112;p1"/>
          <p:cNvGrpSpPr/>
          <p:nvPr/>
        </p:nvGrpSpPr>
        <p:grpSpPr>
          <a:xfrm>
            <a:off x="32764559" y="4724083"/>
            <a:ext cx="10526087" cy="8458436"/>
            <a:chOff x="21368084" y="24155400"/>
            <a:chExt cx="11009400" cy="7848600"/>
          </a:xfrm>
        </p:grpSpPr>
        <p:sp>
          <p:nvSpPr>
            <p:cNvPr id="113" name="Google Shape;113;p1"/>
            <p:cNvSpPr/>
            <p:nvPr/>
          </p:nvSpPr>
          <p:spPr>
            <a:xfrm>
              <a:off x="21368084" y="24155400"/>
              <a:ext cx="11009400" cy="7848600"/>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3000">
                  <a:solidFill>
                    <a:schemeClr val="lt1"/>
                  </a:solidFill>
                  <a:latin typeface="Calibri"/>
                  <a:ea typeface="Calibri"/>
                  <a:cs typeface="Calibri"/>
                  <a:sym typeface="Calibri"/>
                </a:rPr>
                <a:t>sdgsdsdgnnknhhihih</a:t>
              </a:r>
              <a:endParaRPr sz="3000">
                <a:solidFill>
                  <a:schemeClr val="lt1"/>
                </a:solidFill>
                <a:latin typeface="Calibri"/>
                <a:ea typeface="Calibri"/>
                <a:cs typeface="Calibri"/>
                <a:sym typeface="Calibri"/>
              </a:endParaRPr>
            </a:p>
          </p:txBody>
        </p:sp>
        <p:sp>
          <p:nvSpPr>
            <p:cNvPr id="114" name="Google Shape;114;p1"/>
            <p:cNvSpPr txBox="1"/>
            <p:nvPr/>
          </p:nvSpPr>
          <p:spPr>
            <a:xfrm>
              <a:off x="21368084" y="24155402"/>
              <a:ext cx="11009400" cy="814500"/>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134F5C"/>
                  </a:solidFill>
                  <a:latin typeface="Calibri"/>
                  <a:ea typeface="Calibri"/>
                  <a:cs typeface="Calibri"/>
                  <a:sym typeface="Calibri"/>
                </a:rPr>
                <a:t>Discussion</a:t>
              </a:r>
              <a:endParaRPr>
                <a:solidFill>
                  <a:srgbClr val="134F5C"/>
                </a:solidFill>
              </a:endParaRPr>
            </a:p>
          </p:txBody>
        </p:sp>
      </p:grpSp>
      <p:sp>
        <p:nvSpPr>
          <p:cNvPr id="115" name="Google Shape;115;p1"/>
          <p:cNvSpPr txBox="1"/>
          <p:nvPr/>
        </p:nvSpPr>
        <p:spPr>
          <a:xfrm>
            <a:off x="22383350" y="6023150"/>
            <a:ext cx="9506400" cy="1923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Fig. 1</a:t>
            </a:r>
            <a:r>
              <a:rPr lang="en-US" sz="3000">
                <a:solidFill>
                  <a:schemeClr val="dk1"/>
                </a:solidFill>
                <a:latin typeface="Times New Roman"/>
                <a:ea typeface="Times New Roman"/>
                <a:cs typeface="Times New Roman"/>
                <a:sym typeface="Times New Roman"/>
              </a:rPr>
              <a:t> (Left) </a:t>
            </a:r>
            <a:r>
              <a:rPr lang="en-US" sz="3000" b="1">
                <a:solidFill>
                  <a:schemeClr val="dk1"/>
                </a:solidFill>
                <a:latin typeface="Times New Roman"/>
                <a:ea typeface="Times New Roman"/>
                <a:cs typeface="Times New Roman"/>
                <a:sym typeface="Times New Roman"/>
              </a:rPr>
              <a:t>Figure 1 provides the descriptive statistics concerning the data collected. </a:t>
            </a:r>
            <a:r>
              <a:rPr lang="en-US" sz="3000">
                <a:solidFill>
                  <a:schemeClr val="dk1"/>
                </a:solidFill>
                <a:latin typeface="Times New Roman"/>
                <a:ea typeface="Times New Roman"/>
                <a:cs typeface="Times New Roman"/>
                <a:sym typeface="Times New Roman"/>
              </a:rPr>
              <a:t>The following table provides the basic results of out data.</a:t>
            </a:r>
            <a:endParaRPr sz="30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sz="3000"/>
          </a:p>
        </p:txBody>
      </p:sp>
      <p:pic>
        <p:nvPicPr>
          <p:cNvPr id="116" name="Google Shape;116;p1"/>
          <p:cNvPicPr preferRelativeResize="0"/>
          <p:nvPr/>
        </p:nvPicPr>
        <p:blipFill>
          <a:blip r:embed="rId23">
            <a:alphaModFix/>
          </a:blip>
          <a:stretch>
            <a:fillRect/>
          </a:stretch>
        </p:blipFill>
        <p:spPr>
          <a:xfrm>
            <a:off x="34518600" y="777503"/>
            <a:ext cx="8608901" cy="3207097"/>
          </a:xfrm>
          <a:prstGeom prst="rect">
            <a:avLst/>
          </a:prstGeom>
          <a:noFill/>
          <a:ln>
            <a:noFill/>
          </a:ln>
        </p:spPr>
      </p:pic>
      <p:sp>
        <p:nvSpPr>
          <p:cNvPr id="117" name="Google Shape;117;p1"/>
          <p:cNvSpPr txBox="1"/>
          <p:nvPr/>
        </p:nvSpPr>
        <p:spPr>
          <a:xfrm>
            <a:off x="22383350" y="7946150"/>
            <a:ext cx="9506400" cy="25935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Fig. 2 </a:t>
            </a:r>
            <a:r>
              <a:rPr lang="en-US" sz="3000">
                <a:solidFill>
                  <a:schemeClr val="dk1"/>
                </a:solidFill>
                <a:latin typeface="Times New Roman"/>
                <a:ea typeface="Times New Roman"/>
                <a:cs typeface="Times New Roman"/>
                <a:sym typeface="Times New Roman"/>
              </a:rPr>
              <a:t>(Bottom Left) </a:t>
            </a:r>
            <a:r>
              <a:rPr lang="en-US" sz="3000" b="1">
                <a:solidFill>
                  <a:schemeClr val="dk1"/>
                </a:solidFill>
                <a:latin typeface="Times New Roman"/>
                <a:ea typeface="Times New Roman"/>
                <a:cs typeface="Times New Roman"/>
                <a:sym typeface="Times New Roman"/>
              </a:rPr>
              <a:t>Figure 2 provides the comparison between primary payer of healthcare and the survival interval of diagnosed patients. </a:t>
            </a:r>
            <a:r>
              <a:rPr lang="en-US" sz="3000">
                <a:solidFill>
                  <a:schemeClr val="dk1"/>
                </a:solidFill>
                <a:latin typeface="Times New Roman"/>
                <a:ea typeface="Times New Roman"/>
                <a:cs typeface="Times New Roman"/>
                <a:sym typeface="Times New Roman"/>
              </a:rPr>
              <a:t>The Pearson Chi-Square value was significant at  .000 with a significant systemic measurement of a Cramer’s V value of .085</a:t>
            </a:r>
            <a:endParaRPr sz="3000">
              <a:latin typeface="Times New Roman"/>
              <a:ea typeface="Times New Roman"/>
              <a:cs typeface="Times New Roman"/>
              <a:sym typeface="Times New Roman"/>
            </a:endParaRPr>
          </a:p>
        </p:txBody>
      </p:sp>
      <p:sp>
        <p:nvSpPr>
          <p:cNvPr id="118" name="Google Shape;118;p1"/>
          <p:cNvSpPr txBox="1"/>
          <p:nvPr/>
        </p:nvSpPr>
        <p:spPr>
          <a:xfrm>
            <a:off x="11604575" y="19866681"/>
            <a:ext cx="9506400" cy="3839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Fig. 3 </a:t>
            </a:r>
            <a:r>
              <a:rPr lang="en-US" sz="3000">
                <a:solidFill>
                  <a:schemeClr val="dk1"/>
                </a:solidFill>
                <a:latin typeface="Times New Roman"/>
                <a:ea typeface="Times New Roman"/>
                <a:cs typeface="Times New Roman"/>
                <a:sym typeface="Times New Roman"/>
              </a:rPr>
              <a:t>(Top Right) </a:t>
            </a:r>
            <a:r>
              <a:rPr lang="en-US" sz="3000" b="1">
                <a:solidFill>
                  <a:schemeClr val="dk1"/>
                </a:solidFill>
                <a:latin typeface="Times New Roman"/>
                <a:ea typeface="Times New Roman"/>
                <a:cs typeface="Times New Roman"/>
                <a:sym typeface="Times New Roman"/>
              </a:rPr>
              <a:t>Figure 3 provides the comparison between the age of the diagnosed patient and their BEST stage at detection. </a:t>
            </a:r>
            <a:r>
              <a:rPr lang="en-US" sz="3000">
                <a:solidFill>
                  <a:schemeClr val="dk1"/>
                </a:solidFill>
                <a:latin typeface="Times New Roman"/>
                <a:ea typeface="Times New Roman"/>
                <a:cs typeface="Times New Roman"/>
                <a:sym typeface="Times New Roman"/>
              </a:rPr>
              <a:t>The Pearson Chi-Square value was significant at  .000 with a significant systemic measurement of a Cramer’s V value of .250</a:t>
            </a:r>
            <a:endParaRPr sz="3000">
              <a:latin typeface="Times New Roman"/>
              <a:ea typeface="Times New Roman"/>
              <a:cs typeface="Times New Roman"/>
              <a:sym typeface="Times New Roman"/>
            </a:endParaRPr>
          </a:p>
        </p:txBody>
      </p:sp>
      <p:sp>
        <p:nvSpPr>
          <p:cNvPr id="119" name="Google Shape;119;p1"/>
          <p:cNvSpPr txBox="1"/>
          <p:nvPr/>
        </p:nvSpPr>
        <p:spPr>
          <a:xfrm>
            <a:off x="21894650" y="19726125"/>
            <a:ext cx="9506400" cy="41205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Fig. 4 </a:t>
            </a:r>
            <a:r>
              <a:rPr lang="en-US" sz="3000">
                <a:solidFill>
                  <a:schemeClr val="dk1"/>
                </a:solidFill>
                <a:latin typeface="Times New Roman"/>
                <a:ea typeface="Times New Roman"/>
                <a:cs typeface="Times New Roman"/>
                <a:sym typeface="Times New Roman"/>
              </a:rPr>
              <a:t>(Below) </a:t>
            </a:r>
            <a:r>
              <a:rPr lang="en-US" sz="3000" b="1">
                <a:solidFill>
                  <a:schemeClr val="dk1"/>
                </a:solidFill>
                <a:latin typeface="Times New Roman"/>
                <a:ea typeface="Times New Roman"/>
                <a:cs typeface="Times New Roman"/>
                <a:sym typeface="Times New Roman"/>
              </a:rPr>
              <a:t>Figure 4 provides the comparison between the Beale Code and survival interval of the patient. </a:t>
            </a:r>
            <a:r>
              <a:rPr lang="en-US" sz="3000">
                <a:solidFill>
                  <a:schemeClr val="dk1"/>
                </a:solidFill>
                <a:latin typeface="Times New Roman"/>
                <a:ea typeface="Times New Roman"/>
                <a:cs typeface="Times New Roman"/>
                <a:sym typeface="Times New Roman"/>
              </a:rPr>
              <a:t>The Beale code represents the population density of the patient’s location and allows for distinction between metro, urban and rural areas. The Pearson Chi-Square value was significant at  .021 with a significant systemic measurement of a Cramer’s V value of .048</a:t>
            </a:r>
            <a:endParaRPr sz="3000">
              <a:latin typeface="Times New Roman"/>
              <a:ea typeface="Times New Roman"/>
              <a:cs typeface="Times New Roman"/>
              <a:sym typeface="Times New Roman"/>
            </a:endParaRPr>
          </a:p>
        </p:txBody>
      </p:sp>
      <p:sp>
        <p:nvSpPr>
          <p:cNvPr id="120" name="Google Shape;120;p1"/>
          <p:cNvSpPr txBox="1"/>
          <p:nvPr/>
        </p:nvSpPr>
        <p:spPr>
          <a:xfrm>
            <a:off x="32971125" y="5709375"/>
            <a:ext cx="9925500" cy="7572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3000">
                <a:solidFill>
                  <a:schemeClr val="dk1"/>
                </a:solidFill>
                <a:latin typeface="Times New Roman"/>
                <a:ea typeface="Times New Roman"/>
                <a:cs typeface="Times New Roman"/>
                <a:sym typeface="Times New Roman"/>
              </a:rPr>
              <a:t>Our research indicates SES has a negligible effect on thyroid cancer diagnosis in Kentucky. </a:t>
            </a: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sz="3000">
                <a:solidFill>
                  <a:schemeClr val="dk1"/>
                </a:solidFill>
                <a:latin typeface="Times New Roman"/>
                <a:ea typeface="Times New Roman"/>
                <a:cs typeface="Times New Roman"/>
                <a:sym typeface="Times New Roman"/>
              </a:rPr>
              <a:t>Patients with government insurance are proportionally more likely to have a shorter survival interval indicating a possible lapse in healthcare access that needs to be addressed. </a:t>
            </a: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sz="3000">
                <a:solidFill>
                  <a:schemeClr val="dk1"/>
                </a:solidFill>
                <a:latin typeface="Times New Roman"/>
                <a:ea typeface="Times New Roman"/>
                <a:cs typeface="Times New Roman"/>
                <a:sym typeface="Times New Roman"/>
              </a:rPr>
              <a:t>Patients in rural areas have shorter survival intervals. This may be due to fewer hospitals and increasingly skewed patient to provider ratios.</a:t>
            </a: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3000">
                <a:solidFill>
                  <a:schemeClr val="dk1"/>
                </a:solidFill>
                <a:latin typeface="Times New Roman"/>
                <a:ea typeface="Times New Roman"/>
                <a:cs typeface="Times New Roman"/>
                <a:sym typeface="Times New Roman"/>
              </a:rPr>
              <a:t>An additional correlation between age at diagnosis and BEST stage group was found. The severity of BEST stage value at diagnosis increased with age. Specifically, Stage 3 and Stage 4 rise significantly after the age of 40. This may be indicative of a gap in healthcare for geriatric populations.</a:t>
            </a:r>
            <a:endParaRPr sz="3000">
              <a:solidFill>
                <a:schemeClr val="dk1"/>
              </a:solidFill>
              <a:latin typeface="Times New Roman"/>
              <a:ea typeface="Times New Roman"/>
              <a:cs typeface="Times New Roman"/>
              <a:sym typeface="Times New Roman"/>
            </a:endParaRPr>
          </a:p>
        </p:txBody>
      </p:sp>
      <p:sp>
        <p:nvSpPr>
          <p:cNvPr id="121" name="Google Shape;121;p1"/>
          <p:cNvSpPr txBox="1"/>
          <p:nvPr/>
        </p:nvSpPr>
        <p:spPr>
          <a:xfrm>
            <a:off x="32764352" y="29879246"/>
            <a:ext cx="10483800" cy="698700"/>
          </a:xfrm>
          <a:prstGeom prst="rect">
            <a:avLst/>
          </a:prstGeom>
          <a:solidFill>
            <a:srgbClr val="D0E0E3"/>
          </a:solid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rgbClr val="134F5C"/>
                </a:solidFill>
                <a:latin typeface="Calibri"/>
                <a:ea typeface="Calibri"/>
                <a:cs typeface="Calibri"/>
                <a:sym typeface="Calibri"/>
              </a:rPr>
              <a:t>Acknowledgments </a:t>
            </a:r>
            <a:endParaRPr dirty="0">
              <a:solidFill>
                <a:srgbClr val="134F5C"/>
              </a:solidFill>
            </a:endParaRPr>
          </a:p>
        </p:txBody>
      </p:sp>
      <p:sp>
        <p:nvSpPr>
          <p:cNvPr id="122" name="Google Shape;122;p1"/>
          <p:cNvSpPr txBox="1"/>
          <p:nvPr/>
        </p:nvSpPr>
        <p:spPr>
          <a:xfrm>
            <a:off x="32765125" y="30577946"/>
            <a:ext cx="10483800" cy="1578453"/>
          </a:xfrm>
          <a:prstGeom prst="rect">
            <a:avLst/>
          </a:prstGeom>
          <a:noFill/>
          <a:ln w="28575" cap="flat" cmpd="sng">
            <a:solidFill>
              <a:srgbClr val="134F5C"/>
            </a:solidFill>
            <a:prstDash val="solid"/>
            <a:round/>
            <a:headEnd type="none" w="sm" len="sm"/>
            <a:tailEnd type="none" w="sm" len="sm"/>
          </a:ln>
        </p:spPr>
        <p:txBody>
          <a:bodyPr spcFirstLastPara="1" wrap="square" lIns="91425" tIns="45700" rIns="91425" bIns="45700" anchor="t" anchorCtr="0">
            <a:noAutofit/>
          </a:bodyPr>
          <a:lstStyle/>
          <a:p>
            <a:pPr marL="457200" lvl="0" indent="0" algn="l" rtl="0">
              <a:lnSpc>
                <a:spcPct val="115000"/>
              </a:lnSpc>
              <a:spcBef>
                <a:spcPts val="600"/>
              </a:spcBef>
              <a:spcAft>
                <a:spcPts val="0"/>
              </a:spcAft>
              <a:buNone/>
            </a:pPr>
            <a:r>
              <a:rPr lang="en-US" sz="3000" dirty="0">
                <a:solidFill>
                  <a:srgbClr val="303030"/>
                </a:solidFill>
                <a:highlight>
                  <a:srgbClr val="FFFFFF"/>
                </a:highlight>
                <a:latin typeface="Times New Roman"/>
                <a:ea typeface="Times New Roman"/>
                <a:cs typeface="Times New Roman"/>
                <a:sym typeface="Times New Roman"/>
              </a:rPr>
              <a:t>We would like to acknowledge Dr. Leslie </a:t>
            </a:r>
            <a:r>
              <a:rPr lang="en-US" sz="3000" dirty="0" err="1">
                <a:solidFill>
                  <a:srgbClr val="303030"/>
                </a:solidFill>
                <a:highlight>
                  <a:srgbClr val="FFFFFF"/>
                </a:highlight>
                <a:latin typeface="Times New Roman"/>
                <a:ea typeface="Times New Roman"/>
                <a:cs typeface="Times New Roman"/>
                <a:sym typeface="Times New Roman"/>
              </a:rPr>
              <a:t>Woltenberg</a:t>
            </a:r>
            <a:r>
              <a:rPr lang="en-US" sz="3000" dirty="0">
                <a:solidFill>
                  <a:srgbClr val="303030"/>
                </a:solidFill>
                <a:highlight>
                  <a:srgbClr val="FFFFFF"/>
                </a:highlight>
                <a:latin typeface="Times New Roman"/>
                <a:ea typeface="Times New Roman"/>
                <a:cs typeface="Times New Roman"/>
                <a:sym typeface="Times New Roman"/>
              </a:rPr>
              <a:t>, PhD and Jaclyn K. McDowell, DrPH for their support.</a:t>
            </a:r>
            <a:endParaRPr sz="3000" dirty="0"/>
          </a:p>
        </p:txBody>
      </p:sp>
      <p:pic>
        <p:nvPicPr>
          <p:cNvPr id="123" name="Google Shape;123;p1"/>
          <p:cNvPicPr preferRelativeResize="0"/>
          <p:nvPr/>
        </p:nvPicPr>
        <p:blipFill>
          <a:blip r:embed="rId24">
            <a:alphaModFix/>
          </a:blip>
          <a:stretch>
            <a:fillRect/>
          </a:stretch>
        </p:blipFill>
        <p:spPr>
          <a:xfrm>
            <a:off x="16757974" y="24063575"/>
            <a:ext cx="14339702" cy="7357825"/>
          </a:xfrm>
          <a:prstGeom prst="rect">
            <a:avLst/>
          </a:prstGeom>
          <a:noFill/>
          <a:ln>
            <a:noFill/>
          </a:ln>
        </p:spPr>
      </p:pic>
      <p:pic>
        <p:nvPicPr>
          <p:cNvPr id="124" name="Google Shape;124;p1"/>
          <p:cNvPicPr preferRelativeResize="0"/>
          <p:nvPr/>
        </p:nvPicPr>
        <p:blipFill>
          <a:blip r:embed="rId25">
            <a:alphaModFix/>
          </a:blip>
          <a:stretch>
            <a:fillRect/>
          </a:stretch>
        </p:blipFill>
        <p:spPr>
          <a:xfrm>
            <a:off x="11295925" y="11759688"/>
            <a:ext cx="10364225" cy="6431552"/>
          </a:xfrm>
          <a:prstGeom prst="rect">
            <a:avLst/>
          </a:prstGeom>
          <a:noFill/>
          <a:ln>
            <a:noFill/>
          </a:ln>
        </p:spPr>
      </p:pic>
      <p:pic>
        <p:nvPicPr>
          <p:cNvPr id="127" name="Google Shape;127;p1" title="projectaudio.mp3">
            <a:hlinkClick r:id="rId26"/>
          </p:cNvPr>
          <p:cNvPicPr preferRelativeResize="0"/>
          <p:nvPr/>
        </p:nvPicPr>
        <p:blipFill>
          <a:blip r:embed="rId27">
            <a:alphaModFix/>
          </a:blip>
          <a:stretch>
            <a:fillRect/>
          </a:stretch>
        </p:blipFill>
        <p:spPr>
          <a:xfrm>
            <a:off x="0" y="16230600"/>
            <a:ext cx="22860" cy="9144"/>
          </a:xfrm>
          <a:prstGeom prst="rect">
            <a:avLst/>
          </a:prstGeom>
          <a:noFill/>
          <a:ln>
            <a:noFill/>
          </a:ln>
        </p:spPr>
      </p:pic>
      <p:pic>
        <p:nvPicPr>
          <p:cNvPr id="2" name="Title Group 9">
            <a:hlinkClick r:id="" action="ppaction://media"/>
            <a:extLst>
              <a:ext uri="{FF2B5EF4-FFF2-40B4-BE49-F238E27FC236}">
                <a16:creationId xmlns:a16="http://schemas.microsoft.com/office/drawing/2014/main" id="{B8124CBF-EC70-4724-816B-7115AFC24B57}"/>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3677900" y="2845160"/>
            <a:ext cx="1237974" cy="1237974"/>
          </a:xfrm>
          <a:prstGeom prst="rect">
            <a:avLst/>
          </a:prstGeom>
        </p:spPr>
      </p:pic>
      <p:pic>
        <p:nvPicPr>
          <p:cNvPr id="3" name="Beale Code">
            <a:hlinkClick r:id="" action="ppaction://media"/>
            <a:extLst>
              <a:ext uri="{FF2B5EF4-FFF2-40B4-BE49-F238E27FC236}">
                <a16:creationId xmlns:a16="http://schemas.microsoft.com/office/drawing/2014/main" id="{DB1F0C8C-F300-497A-8D29-E0869E7CB53D}"/>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27463569" y="24149064"/>
            <a:ext cx="1249680" cy="1249680"/>
          </a:xfrm>
          <a:prstGeom prst="rect">
            <a:avLst/>
          </a:prstGeom>
        </p:spPr>
      </p:pic>
      <p:pic>
        <p:nvPicPr>
          <p:cNvPr id="5" name="discussion_results pt 2">
            <a:hlinkClick r:id="" action="ppaction://media"/>
            <a:extLst>
              <a:ext uri="{FF2B5EF4-FFF2-40B4-BE49-F238E27FC236}">
                <a16:creationId xmlns:a16="http://schemas.microsoft.com/office/drawing/2014/main" id="{9BDC8430-FBBE-456C-B7DC-7F2AED89C14F}"/>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42051157" y="4441511"/>
            <a:ext cx="1363980" cy="1363980"/>
          </a:xfrm>
          <a:prstGeom prst="rect">
            <a:avLst/>
          </a:prstGeom>
        </p:spPr>
      </p:pic>
      <p:pic>
        <p:nvPicPr>
          <p:cNvPr id="6" name="Purpose">
            <a:hlinkClick r:id="" action="ppaction://media"/>
            <a:extLst>
              <a:ext uri="{FF2B5EF4-FFF2-40B4-BE49-F238E27FC236}">
                <a16:creationId xmlns:a16="http://schemas.microsoft.com/office/drawing/2014/main" id="{2B7740DF-C1BF-4460-AE39-F67F5571CE31}"/>
              </a:ext>
            </a:extLst>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9051422" y="11818539"/>
            <a:ext cx="1318260" cy="1318260"/>
          </a:xfrm>
          <a:prstGeom prst="rect">
            <a:avLst/>
          </a:prstGeom>
        </p:spPr>
      </p:pic>
      <p:pic>
        <p:nvPicPr>
          <p:cNvPr id="7" name="SMoore Thyroid Cancer Methods Audio">
            <a:hlinkClick r:id="" action="ppaction://media"/>
            <a:extLst>
              <a:ext uri="{FF2B5EF4-FFF2-40B4-BE49-F238E27FC236}">
                <a16:creationId xmlns:a16="http://schemas.microsoft.com/office/drawing/2014/main" id="{4A1D8621-1DEB-45A7-B347-757CCC033816}"/>
              </a:ext>
            </a:extLst>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a:off x="9014581" y="20634607"/>
            <a:ext cx="1355101" cy="1355101"/>
          </a:xfrm>
          <a:prstGeom prst="rect">
            <a:avLst/>
          </a:prstGeom>
        </p:spPr>
      </p:pic>
      <p:pic>
        <p:nvPicPr>
          <p:cNvPr id="8" name="Primary Payer Audio">
            <a:hlinkClick r:id="" action="ppaction://media"/>
            <a:extLst>
              <a:ext uri="{FF2B5EF4-FFF2-40B4-BE49-F238E27FC236}">
                <a16:creationId xmlns:a16="http://schemas.microsoft.com/office/drawing/2014/main" id="{1DB864BB-65D1-4B23-9681-93B08BE43389}"/>
              </a:ext>
            </a:extLst>
          </p:cNvPr>
          <p:cNvPicPr>
            <a:picLocks noChangeAspect="1"/>
          </p:cNvPicPr>
          <p:nvPr>
            <a:audioFile r:link="rId12"/>
            <p:extLst>
              <p:ext uri="{DAA4B4D4-6D71-4841-9C94-3DE7FCFB9230}">
                <p14:media xmlns:p14="http://schemas.microsoft.com/office/powerpoint/2010/main" r:embed="rId11"/>
              </p:ext>
            </p:extLst>
          </p:nvPr>
        </p:nvPicPr>
        <p:blipFill>
          <a:blip r:embed="rId28"/>
          <a:stretch>
            <a:fillRect/>
          </a:stretch>
        </p:blipFill>
        <p:spPr>
          <a:xfrm>
            <a:off x="19892078" y="11449402"/>
            <a:ext cx="1386840" cy="1386840"/>
          </a:xfrm>
          <a:prstGeom prst="rect">
            <a:avLst/>
          </a:prstGeom>
        </p:spPr>
      </p:pic>
      <p:pic>
        <p:nvPicPr>
          <p:cNvPr id="9" name="Research Pres Conclusion">
            <a:hlinkClick r:id="" action="ppaction://media"/>
            <a:extLst>
              <a:ext uri="{FF2B5EF4-FFF2-40B4-BE49-F238E27FC236}">
                <a16:creationId xmlns:a16="http://schemas.microsoft.com/office/drawing/2014/main" id="{F6E71730-46BF-4047-AD57-E6E5F28B64C0}"/>
              </a:ext>
            </a:extLst>
          </p:cNvPr>
          <p:cNvPicPr>
            <a:picLocks noChangeAspect="1"/>
          </p:cNvPicPr>
          <p:nvPr>
            <a:audioFile r:link="rId14"/>
            <p:extLst>
              <p:ext uri="{DAA4B4D4-6D71-4841-9C94-3DE7FCFB9230}">
                <p14:media xmlns:p14="http://schemas.microsoft.com/office/powerpoint/2010/main" r:embed="rId13"/>
              </p:ext>
            </p:extLst>
          </p:nvPr>
        </p:nvPicPr>
        <p:blipFill>
          <a:blip r:embed="rId28"/>
          <a:stretch>
            <a:fillRect/>
          </a:stretch>
        </p:blipFill>
        <p:spPr>
          <a:xfrm>
            <a:off x="42074610" y="13420955"/>
            <a:ext cx="1340527" cy="1340527"/>
          </a:xfrm>
          <a:prstGeom prst="rect">
            <a:avLst/>
          </a:prstGeom>
        </p:spPr>
      </p:pic>
      <p:pic>
        <p:nvPicPr>
          <p:cNvPr id="10" name="Introduction">
            <a:hlinkClick r:id="" action="ppaction://media"/>
            <a:extLst>
              <a:ext uri="{FF2B5EF4-FFF2-40B4-BE49-F238E27FC236}">
                <a16:creationId xmlns:a16="http://schemas.microsoft.com/office/drawing/2014/main" id="{8922473E-E45A-4629-B3EF-CBF2283EC20C}"/>
              </a:ext>
            </a:extLst>
          </p:cNvPr>
          <p:cNvPicPr>
            <a:picLocks noChangeAspect="1"/>
          </p:cNvPicPr>
          <p:nvPr>
            <a:audioFile r:link="rId16"/>
            <p:extLst>
              <p:ext uri="{DAA4B4D4-6D71-4841-9C94-3DE7FCFB9230}">
                <p14:media xmlns:p14="http://schemas.microsoft.com/office/powerpoint/2010/main" r:embed="rId15"/>
              </p:ext>
            </p:extLst>
          </p:nvPr>
        </p:nvPicPr>
        <p:blipFill>
          <a:blip r:embed="rId28"/>
          <a:stretch>
            <a:fillRect/>
          </a:stretch>
        </p:blipFill>
        <p:spPr>
          <a:xfrm>
            <a:off x="9051422" y="4456954"/>
            <a:ext cx="1391024" cy="1391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087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91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8200"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2527"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1464"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6896"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99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6"/>
                </p:tgtEl>
              </p:cMediaNode>
            </p:audio>
            <p:audio>
              <p:cMediaNode vol="80000">
                <p:cTn id="39"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9"/>
                </p:tgtEl>
              </p:cMediaNode>
            </p:audio>
            <p:audio>
              <p:cMediaNode vol="80000">
                <p:cTn id="42"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TotalTime>
  <Words>1256</Words>
  <Application>Microsoft Office PowerPoint</Application>
  <PresentationFormat>Custom</PresentationFormat>
  <Paragraphs>64</Paragraphs>
  <Slides>1</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Times New Roman</vt:lpstr>
      <vt:lpstr>Noto Sans Symbols</vt:lpstr>
      <vt:lpstr>Calibri</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ssuryadevaia</dc:creator>
  <cp:lastModifiedBy>Woltenberg, Leslie N.</cp:lastModifiedBy>
  <cp:revision>7</cp:revision>
  <dcterms:created xsi:type="dcterms:W3CDTF">2015-01-07T15:11:33Z</dcterms:created>
  <dcterms:modified xsi:type="dcterms:W3CDTF">2021-04-19T23:39:14Z</dcterms:modified>
</cp:coreProperties>
</file>