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gStRKySLUR1jy9Ob3o7r9hLpvK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4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1" Type="http://schemas.microsoft.com/office/2016/11/relationships/changesInfo" Target="changesInfos/changesInfo1.xml"/><Relationship Id="rId10" Type="http://schemas.openxmlformats.org/officeDocument/2006/relationships/tableStyles" Target="tableStyles.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tenberg, Leslie N." userId="1e842a62-0cd2-4f72-b0c3-d2ca731eb179" providerId="ADAL" clId="{0CE0E84E-0227-4BB0-B4D9-D9439E1A7279}"/>
    <pc:docChg chg="undo custSel modSld">
      <pc:chgData name="Woltenberg, Leslie N." userId="1e842a62-0cd2-4f72-b0c3-d2ca731eb179" providerId="ADAL" clId="{0CE0E84E-0227-4BB0-B4D9-D9439E1A7279}" dt="2024-03-19T15:49:52.473" v="168" actId="404"/>
      <pc:docMkLst>
        <pc:docMk/>
      </pc:docMkLst>
      <pc:sldChg chg="modSp mod">
        <pc:chgData name="Woltenberg, Leslie N." userId="1e842a62-0cd2-4f72-b0c3-d2ca731eb179" providerId="ADAL" clId="{0CE0E84E-0227-4BB0-B4D9-D9439E1A7279}" dt="2024-03-19T15:49:52.473" v="168" actId="404"/>
        <pc:sldMkLst>
          <pc:docMk/>
          <pc:sldMk cId="0" sldId="256"/>
        </pc:sldMkLst>
        <pc:spChg chg="mod">
          <ac:chgData name="Woltenberg, Leslie N." userId="1e842a62-0cd2-4f72-b0c3-d2ca731eb179" providerId="ADAL" clId="{0CE0E84E-0227-4BB0-B4D9-D9439E1A7279}" dt="2024-03-19T15:49:52.473" v="168" actId="404"/>
          <ac:spMkLst>
            <pc:docMk/>
            <pc:sldMk cId="0" sldId="256"/>
            <ac:spMk id="91" creationId="{00000000-0000-0000-0000-000000000000}"/>
          </ac:spMkLst>
        </pc:spChg>
        <pc:spChg chg="mod">
          <ac:chgData name="Woltenberg, Leslie N." userId="1e842a62-0cd2-4f72-b0c3-d2ca731eb179" providerId="ADAL" clId="{0CE0E84E-0227-4BB0-B4D9-D9439E1A7279}" dt="2024-03-19T15:46:43.453" v="129" actId="1076"/>
          <ac:spMkLst>
            <pc:docMk/>
            <pc:sldMk cId="0" sldId="256"/>
            <ac:spMk id="93" creationId="{00000000-0000-0000-0000-000000000000}"/>
          </ac:spMkLst>
        </pc:spChg>
        <pc:spChg chg="mod">
          <ac:chgData name="Woltenberg, Leslie N." userId="1e842a62-0cd2-4f72-b0c3-d2ca731eb179" providerId="ADAL" clId="{0CE0E84E-0227-4BB0-B4D9-D9439E1A7279}" dt="2024-03-19T15:43:13.877" v="1" actId="14100"/>
          <ac:spMkLst>
            <pc:docMk/>
            <pc:sldMk cId="0" sldId="256"/>
            <ac:spMk id="94" creationId="{00000000-0000-0000-0000-000000000000}"/>
          </ac:spMkLst>
        </pc:spChg>
        <pc:spChg chg="mod">
          <ac:chgData name="Woltenberg, Leslie N." userId="1e842a62-0cd2-4f72-b0c3-d2ca731eb179" providerId="ADAL" clId="{0CE0E84E-0227-4BB0-B4D9-D9439E1A7279}" dt="2024-03-19T15:46:48.496" v="130" actId="1076"/>
          <ac:spMkLst>
            <pc:docMk/>
            <pc:sldMk cId="0" sldId="256"/>
            <ac:spMk id="95" creationId="{00000000-0000-0000-0000-000000000000}"/>
          </ac:spMkLst>
        </pc:spChg>
        <pc:spChg chg="mod">
          <ac:chgData name="Woltenberg, Leslie N." userId="1e842a62-0cd2-4f72-b0c3-d2ca731eb179" providerId="ADAL" clId="{0CE0E84E-0227-4BB0-B4D9-D9439E1A7279}" dt="2024-03-19T15:46:51.949" v="131" actId="1076"/>
          <ac:spMkLst>
            <pc:docMk/>
            <pc:sldMk cId="0" sldId="256"/>
            <ac:spMk id="97" creationId="{00000000-0000-0000-0000-000000000000}"/>
          </ac:spMkLst>
        </pc:spChg>
        <pc:spChg chg="mod">
          <ac:chgData name="Woltenberg, Leslie N." userId="1e842a62-0cd2-4f72-b0c3-d2ca731eb179" providerId="ADAL" clId="{0CE0E84E-0227-4BB0-B4D9-D9439E1A7279}" dt="2024-03-19T15:45:20.026" v="89" actId="1076"/>
          <ac:spMkLst>
            <pc:docMk/>
            <pc:sldMk cId="0" sldId="256"/>
            <ac:spMk id="99" creationId="{00000000-0000-0000-0000-000000000000}"/>
          </ac:spMkLst>
        </pc:spChg>
        <pc:spChg chg="mod">
          <ac:chgData name="Woltenberg, Leslie N." userId="1e842a62-0cd2-4f72-b0c3-d2ca731eb179" providerId="ADAL" clId="{0CE0E84E-0227-4BB0-B4D9-D9439E1A7279}" dt="2024-03-19T15:47:03.414" v="134" actId="1076"/>
          <ac:spMkLst>
            <pc:docMk/>
            <pc:sldMk cId="0" sldId="256"/>
            <ac:spMk id="101" creationId="{00000000-0000-0000-0000-000000000000}"/>
          </ac:spMkLst>
        </pc:spChg>
        <pc:spChg chg="mod">
          <ac:chgData name="Woltenberg, Leslie N." userId="1e842a62-0cd2-4f72-b0c3-d2ca731eb179" providerId="ADAL" clId="{0CE0E84E-0227-4BB0-B4D9-D9439E1A7279}" dt="2024-03-19T15:45:41.910" v="98" actId="1036"/>
          <ac:spMkLst>
            <pc:docMk/>
            <pc:sldMk cId="0" sldId="256"/>
            <ac:spMk id="102" creationId="{00000000-0000-0000-0000-000000000000}"/>
          </ac:spMkLst>
        </pc:spChg>
        <pc:spChg chg="mod">
          <ac:chgData name="Woltenberg, Leslie N." userId="1e842a62-0cd2-4f72-b0c3-d2ca731eb179" providerId="ADAL" clId="{0CE0E84E-0227-4BB0-B4D9-D9439E1A7279}" dt="2024-03-19T15:46:56.042" v="132" actId="1076"/>
          <ac:spMkLst>
            <pc:docMk/>
            <pc:sldMk cId="0" sldId="256"/>
            <ac:spMk id="103" creationId="{00000000-0000-0000-0000-000000000000}"/>
          </ac:spMkLst>
        </pc:spChg>
        <pc:spChg chg="mod">
          <ac:chgData name="Woltenberg, Leslie N." userId="1e842a62-0cd2-4f72-b0c3-d2ca731eb179" providerId="ADAL" clId="{0CE0E84E-0227-4BB0-B4D9-D9439E1A7279}" dt="2024-03-19T15:49:20.028" v="160" actId="33524"/>
          <ac:spMkLst>
            <pc:docMk/>
            <pc:sldMk cId="0" sldId="256"/>
            <ac:spMk id="104" creationId="{00000000-0000-0000-0000-000000000000}"/>
          </ac:spMkLst>
        </pc:spChg>
        <pc:spChg chg="mod">
          <ac:chgData name="Woltenberg, Leslie N." userId="1e842a62-0cd2-4f72-b0c3-d2ca731eb179" providerId="ADAL" clId="{0CE0E84E-0227-4BB0-B4D9-D9439E1A7279}" dt="2024-03-19T15:46:59.167" v="133" actId="1076"/>
          <ac:spMkLst>
            <pc:docMk/>
            <pc:sldMk cId="0" sldId="256"/>
            <ac:spMk id="105" creationId="{00000000-0000-0000-0000-000000000000}"/>
          </ac:spMkLst>
        </pc:spChg>
        <pc:spChg chg="mod">
          <ac:chgData name="Woltenberg, Leslie N." userId="1e842a62-0cd2-4f72-b0c3-d2ca731eb179" providerId="ADAL" clId="{0CE0E84E-0227-4BB0-B4D9-D9439E1A7279}" dt="2024-03-19T15:47:26.399" v="140" actId="20577"/>
          <ac:spMkLst>
            <pc:docMk/>
            <pc:sldMk cId="0" sldId="256"/>
            <ac:spMk id="107" creationId="{00000000-0000-0000-0000-000000000000}"/>
          </ac:spMkLst>
        </pc:spChg>
        <pc:spChg chg="mod">
          <ac:chgData name="Woltenberg, Leslie N." userId="1e842a62-0cd2-4f72-b0c3-d2ca731eb179" providerId="ADAL" clId="{0CE0E84E-0227-4BB0-B4D9-D9439E1A7279}" dt="2024-03-19T15:46:24.085" v="127" actId="1036"/>
          <ac:spMkLst>
            <pc:docMk/>
            <pc:sldMk cId="0" sldId="256"/>
            <ac:spMk id="108" creationId="{00000000-0000-0000-0000-000000000000}"/>
          </ac:spMkLst>
        </pc:spChg>
        <pc:spChg chg="mod">
          <ac:chgData name="Woltenberg, Leslie N." userId="1e842a62-0cd2-4f72-b0c3-d2ca731eb179" providerId="ADAL" clId="{0CE0E84E-0227-4BB0-B4D9-D9439E1A7279}" dt="2024-03-19T15:47:20.052" v="136" actId="14100"/>
          <ac:spMkLst>
            <pc:docMk/>
            <pc:sldMk cId="0" sldId="256"/>
            <ac:spMk id="109" creationId="{00000000-0000-0000-0000-000000000000}"/>
          </ac:spMkLst>
        </pc:spChg>
        <pc:spChg chg="mod">
          <ac:chgData name="Woltenberg, Leslie N." userId="1e842a62-0cd2-4f72-b0c3-d2ca731eb179" providerId="ADAL" clId="{0CE0E84E-0227-4BB0-B4D9-D9439E1A7279}" dt="2024-03-19T15:47:08.942" v="135" actId="1076"/>
          <ac:spMkLst>
            <pc:docMk/>
            <pc:sldMk cId="0" sldId="256"/>
            <ac:spMk id="116" creationId="{00000000-0000-0000-0000-000000000000}"/>
          </ac:spMkLst>
        </pc:spChg>
        <pc:spChg chg="mod">
          <ac:chgData name="Woltenberg, Leslie N." userId="1e842a62-0cd2-4f72-b0c3-d2ca731eb179" providerId="ADAL" clId="{0CE0E84E-0227-4BB0-B4D9-D9439E1A7279}" dt="2024-03-19T15:46:24.085" v="127" actId="1036"/>
          <ac:spMkLst>
            <pc:docMk/>
            <pc:sldMk cId="0" sldId="256"/>
            <ac:spMk id="117" creationId="{00000000-0000-0000-0000-000000000000}"/>
          </ac:spMkLst>
        </pc:spChg>
        <pc:spChg chg="mod">
          <ac:chgData name="Woltenberg, Leslie N." userId="1e842a62-0cd2-4f72-b0c3-d2ca731eb179" providerId="ADAL" clId="{0CE0E84E-0227-4BB0-B4D9-D9439E1A7279}" dt="2024-03-19T15:44:10.271" v="37" actId="14100"/>
          <ac:spMkLst>
            <pc:docMk/>
            <pc:sldMk cId="0" sldId="256"/>
            <ac:spMk id="118" creationId="{00000000-0000-0000-0000-000000000000}"/>
          </ac:spMkLst>
        </pc:spChg>
        <pc:spChg chg="mod">
          <ac:chgData name="Woltenberg, Leslie N." userId="1e842a62-0cd2-4f72-b0c3-d2ca731eb179" providerId="ADAL" clId="{0CE0E84E-0227-4BB0-B4D9-D9439E1A7279}" dt="2024-03-19T15:43:11.565" v="0" actId="14100"/>
          <ac:spMkLst>
            <pc:docMk/>
            <pc:sldMk cId="0" sldId="256"/>
            <ac:spMk id="119" creationId="{00000000-0000-0000-0000-000000000000}"/>
          </ac:spMkLst>
        </pc:spChg>
        <pc:spChg chg="mod">
          <ac:chgData name="Woltenberg, Leslie N." userId="1e842a62-0cd2-4f72-b0c3-d2ca731eb179" providerId="ADAL" clId="{0CE0E84E-0227-4BB0-B4D9-D9439E1A7279}" dt="2024-03-19T15:46:24.085" v="127" actId="1036"/>
          <ac:spMkLst>
            <pc:docMk/>
            <pc:sldMk cId="0" sldId="256"/>
            <ac:spMk id="120" creationId="{00000000-0000-0000-0000-000000000000}"/>
          </ac:spMkLst>
        </pc:spChg>
        <pc:spChg chg="mod">
          <ac:chgData name="Woltenberg, Leslie N." userId="1e842a62-0cd2-4f72-b0c3-d2ca731eb179" providerId="ADAL" clId="{0CE0E84E-0227-4BB0-B4D9-D9439E1A7279}" dt="2024-03-19T15:44:57.572" v="86" actId="14100"/>
          <ac:spMkLst>
            <pc:docMk/>
            <pc:sldMk cId="0" sldId="256"/>
            <ac:spMk id="121" creationId="{00000000-0000-0000-0000-000000000000}"/>
          </ac:spMkLst>
        </pc:spChg>
        <pc:spChg chg="mod">
          <ac:chgData name="Woltenberg, Leslie N." userId="1e842a62-0cd2-4f72-b0c3-d2ca731eb179" providerId="ADAL" clId="{0CE0E84E-0227-4BB0-B4D9-D9439E1A7279}" dt="2024-03-19T15:46:24.085" v="127" actId="1036"/>
          <ac:spMkLst>
            <pc:docMk/>
            <pc:sldMk cId="0" sldId="256"/>
            <ac:spMk id="122" creationId="{00000000-0000-0000-0000-000000000000}"/>
          </ac:spMkLst>
        </pc:spChg>
        <pc:spChg chg="mod">
          <ac:chgData name="Woltenberg, Leslie N." userId="1e842a62-0cd2-4f72-b0c3-d2ca731eb179" providerId="ADAL" clId="{0CE0E84E-0227-4BB0-B4D9-D9439E1A7279}" dt="2024-03-19T15:47:37.683" v="159" actId="1035"/>
          <ac:spMkLst>
            <pc:docMk/>
            <pc:sldMk cId="0" sldId="256"/>
            <ac:spMk id="1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91840" y="5387342"/>
            <a:ext cx="3730752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5486400" y="17289782"/>
            <a:ext cx="329184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a:endParaRPr/>
          </a:p>
        </p:txBody>
      </p:sp>
      <p:sp>
        <p:nvSpPr>
          <p:cNvPr id="14" name="Google Shape;14;p3"/>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502389" y="278131"/>
            <a:ext cx="20886422" cy="37856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2193251"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990851" y="1779271"/>
            <a:ext cx="27896822" cy="278434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994662" y="22029429"/>
            <a:ext cx="3785616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11520"/>
              <a:buNone/>
              <a:defRPr sz="11520">
                <a:solidFill>
                  <a:schemeClr val="dk1"/>
                </a:solidFill>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26" name="Google Shape;26;p5"/>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30175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22199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39" name="Google Shape;39;p7"/>
          <p:cNvSpPr txBox="1">
            <a:spLocks noGrp="1"/>
          </p:cNvSpPr>
          <p:nvPr>
            <p:ph type="body" idx="2"/>
          </p:nvPr>
        </p:nvSpPr>
        <p:spPr>
          <a:xfrm>
            <a:off x="3023242" y="12024360"/>
            <a:ext cx="18568032"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2219922" y="8069582"/>
            <a:ext cx="1865947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1" name="Google Shape;41;p7"/>
          <p:cNvSpPr txBox="1">
            <a:spLocks noGrp="1"/>
          </p:cNvSpPr>
          <p:nvPr>
            <p:ph type="body" idx="4"/>
          </p:nvPr>
        </p:nvSpPr>
        <p:spPr>
          <a:xfrm>
            <a:off x="22219922" y="12024360"/>
            <a:ext cx="18659477"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00" lvl="0" indent="-1203960" algn="l">
              <a:lnSpc>
                <a:spcPct val="90000"/>
              </a:lnSpc>
              <a:spcBef>
                <a:spcPts val="4800"/>
              </a:spcBef>
              <a:spcAft>
                <a:spcPts val="0"/>
              </a:spcAft>
              <a:buClr>
                <a:schemeClr val="dk1"/>
              </a:buClr>
              <a:buSzPts val="15360"/>
              <a:buChar char="•"/>
              <a:defRPr sz="15360"/>
            </a:lvl1pPr>
            <a:lvl2pPr marL="914400" lvl="1" indent="-1082040" algn="l">
              <a:lnSpc>
                <a:spcPct val="90000"/>
              </a:lnSpc>
              <a:spcBef>
                <a:spcPts val="2400"/>
              </a:spcBef>
              <a:spcAft>
                <a:spcPts val="0"/>
              </a:spcAft>
              <a:buClr>
                <a:schemeClr val="dk1"/>
              </a:buClr>
              <a:buSzPts val="13440"/>
              <a:buChar char="•"/>
              <a:defRPr sz="13439"/>
            </a:lvl2pPr>
            <a:lvl3pPr marL="1371600" lvl="2" indent="-960120" algn="l">
              <a:lnSpc>
                <a:spcPct val="90000"/>
              </a:lnSpc>
              <a:spcBef>
                <a:spcPts val="2400"/>
              </a:spcBef>
              <a:spcAft>
                <a:spcPts val="0"/>
              </a:spcAft>
              <a:buClr>
                <a:schemeClr val="dk1"/>
              </a:buClr>
              <a:buSzPts val="11520"/>
              <a:buChar char="•"/>
              <a:defRPr sz="11520"/>
            </a:lvl3pPr>
            <a:lvl4pPr marL="1828800" lvl="3" indent="-838200" algn="l">
              <a:lnSpc>
                <a:spcPct val="90000"/>
              </a:lnSpc>
              <a:spcBef>
                <a:spcPts val="2400"/>
              </a:spcBef>
              <a:spcAft>
                <a:spcPts val="0"/>
              </a:spcAft>
              <a:buClr>
                <a:schemeClr val="dk1"/>
              </a:buClr>
              <a:buSzPts val="9600"/>
              <a:buChar char="•"/>
              <a:defRPr sz="9600"/>
            </a:lvl4pPr>
            <a:lvl5pPr marL="2286000" lvl="4" indent="-838200" algn="l">
              <a:lnSpc>
                <a:spcPct val="90000"/>
              </a:lnSpc>
              <a:spcBef>
                <a:spcPts val="2400"/>
              </a:spcBef>
              <a:spcAft>
                <a:spcPts val="0"/>
              </a:spcAft>
              <a:buClr>
                <a:schemeClr val="dk1"/>
              </a:buClr>
              <a:buSzPts val="9600"/>
              <a:buChar char="•"/>
              <a:defRPr sz="9600"/>
            </a:lvl5pPr>
            <a:lvl6pPr marL="2743200" lvl="5" indent="-838200" algn="l">
              <a:lnSpc>
                <a:spcPct val="90000"/>
              </a:lnSpc>
              <a:spcBef>
                <a:spcPts val="2400"/>
              </a:spcBef>
              <a:spcAft>
                <a:spcPts val="0"/>
              </a:spcAft>
              <a:buClr>
                <a:schemeClr val="dk1"/>
              </a:buClr>
              <a:buSzPts val="9600"/>
              <a:buChar char="•"/>
              <a:defRPr sz="9600"/>
            </a:lvl6pPr>
            <a:lvl7pPr marL="3200400" lvl="6" indent="-838200" algn="l">
              <a:lnSpc>
                <a:spcPct val="90000"/>
              </a:lnSpc>
              <a:spcBef>
                <a:spcPts val="2400"/>
              </a:spcBef>
              <a:spcAft>
                <a:spcPts val="0"/>
              </a:spcAft>
              <a:buClr>
                <a:schemeClr val="dk1"/>
              </a:buClr>
              <a:buSzPts val="9600"/>
              <a:buChar char="•"/>
              <a:defRPr sz="9600"/>
            </a:lvl7pPr>
            <a:lvl8pPr marL="3657600" lvl="7" indent="-838200" algn="l">
              <a:lnSpc>
                <a:spcPct val="90000"/>
              </a:lnSpc>
              <a:spcBef>
                <a:spcPts val="2400"/>
              </a:spcBef>
              <a:spcAft>
                <a:spcPts val="0"/>
              </a:spcAft>
              <a:buClr>
                <a:schemeClr val="dk1"/>
              </a:buClr>
              <a:buSzPts val="9600"/>
              <a:buChar char="•"/>
              <a:defRPr sz="9600"/>
            </a:lvl8pPr>
            <a:lvl9pPr marL="4114800" lvl="8" indent="-838200" algn="l">
              <a:lnSpc>
                <a:spcPct val="90000"/>
              </a:lnSpc>
              <a:spcBef>
                <a:spcPts val="2400"/>
              </a:spcBef>
              <a:spcAft>
                <a:spcPts val="0"/>
              </a:spcAft>
              <a:buClr>
                <a:schemeClr val="dk1"/>
              </a:buClr>
              <a:buSzPts val="9600"/>
              <a:buChar char="•"/>
              <a:defRPr sz="9600"/>
            </a:lvl9pPr>
          </a:lstStyle>
          <a:p>
            <a:endParaRPr/>
          </a:p>
        </p:txBody>
      </p:sp>
      <p:sp>
        <p:nvSpPr>
          <p:cNvPr id="57" name="Google Shape;57;p10"/>
          <p:cNvSpPr txBox="1">
            <a:spLocks noGrp="1"/>
          </p:cNvSpPr>
          <p:nvPr>
            <p:ph type="body" idx="2"/>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58" name="Google Shape;58;p10"/>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8659477" y="4739647"/>
            <a:ext cx="22219920" cy="23393400"/>
          </a:xfrm>
          <a:prstGeom prst="rect">
            <a:avLst/>
          </a:prstGeom>
          <a:noFill/>
          <a:ln>
            <a:noFill/>
          </a:ln>
        </p:spPr>
      </p:sp>
      <p:sp>
        <p:nvSpPr>
          <p:cNvPr id="64" name="Google Shape;64;p11"/>
          <p:cNvSpPr txBox="1">
            <a:spLocks noGrp="1"/>
          </p:cNvSpPr>
          <p:nvPr>
            <p:ph type="body" idx="1"/>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5" name="Google Shape;65;p11"/>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document/d/1WQdso-7Fp4oMLkFnC8-beUST73Jcc2mU3LU24wVy3Tc/edit?usp=sharing"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black background with blue squares&#10;&#10;Description automatically generated"/>
          <p:cNvPicPr preferRelativeResize="0"/>
          <p:nvPr/>
        </p:nvPicPr>
        <p:blipFill rotWithShape="1">
          <a:blip r:embed="rId3">
            <a:alphaModFix/>
          </a:blip>
          <a:srcRect/>
          <a:stretch/>
        </p:blipFill>
        <p:spPr>
          <a:xfrm>
            <a:off x="-100" y="27884050"/>
            <a:ext cx="12457976" cy="5014201"/>
          </a:xfrm>
          <a:prstGeom prst="rect">
            <a:avLst/>
          </a:prstGeom>
          <a:noFill/>
          <a:ln>
            <a:noFill/>
          </a:ln>
        </p:spPr>
      </p:pic>
      <p:pic>
        <p:nvPicPr>
          <p:cNvPr id="85" name="Google Shape;85;p1"/>
          <p:cNvPicPr preferRelativeResize="0"/>
          <p:nvPr/>
        </p:nvPicPr>
        <p:blipFill>
          <a:blip r:embed="rId4">
            <a:alphaModFix/>
          </a:blip>
          <a:stretch>
            <a:fillRect/>
          </a:stretch>
        </p:blipFill>
        <p:spPr>
          <a:xfrm>
            <a:off x="20505365" y="27078700"/>
            <a:ext cx="11899797" cy="5387350"/>
          </a:xfrm>
          <a:prstGeom prst="rect">
            <a:avLst/>
          </a:prstGeom>
          <a:noFill/>
          <a:ln>
            <a:noFill/>
          </a:ln>
        </p:spPr>
      </p:pic>
      <p:sp>
        <p:nvSpPr>
          <p:cNvPr id="86" name="Google Shape;86;p1"/>
          <p:cNvSpPr/>
          <p:nvPr/>
        </p:nvSpPr>
        <p:spPr>
          <a:xfrm>
            <a:off x="0" y="0"/>
            <a:ext cx="43891200" cy="5387342"/>
          </a:xfrm>
          <a:prstGeom prst="rect">
            <a:avLst/>
          </a:prstGeom>
          <a:solidFill>
            <a:srgbClr val="0033A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7" name="Google Shape;87;p1" descr="Blue dots on a black background&#10;&#10;Description automatically generated"/>
          <p:cNvPicPr preferRelativeResize="0"/>
          <p:nvPr/>
        </p:nvPicPr>
        <p:blipFill rotWithShape="1">
          <a:blip r:embed="rId5">
            <a:alphaModFix amt="35000"/>
          </a:blip>
          <a:srcRect b="82482"/>
          <a:stretch/>
        </p:blipFill>
        <p:spPr>
          <a:xfrm>
            <a:off x="0" y="-9508"/>
            <a:ext cx="43891201" cy="5406365"/>
          </a:xfrm>
          <a:prstGeom prst="rect">
            <a:avLst/>
          </a:prstGeom>
          <a:noFill/>
          <a:ln>
            <a:noFill/>
          </a:ln>
        </p:spPr>
      </p:pic>
      <p:pic>
        <p:nvPicPr>
          <p:cNvPr id="88" name="Google Shape;88;p1" descr="A black and white logo&#10;&#10;Description automatically generated"/>
          <p:cNvPicPr preferRelativeResize="0"/>
          <p:nvPr/>
        </p:nvPicPr>
        <p:blipFill rotWithShape="1">
          <a:blip r:embed="rId6">
            <a:alphaModFix/>
          </a:blip>
          <a:srcRect/>
          <a:stretch/>
        </p:blipFill>
        <p:spPr>
          <a:xfrm>
            <a:off x="731718" y="935659"/>
            <a:ext cx="8225034" cy="3516045"/>
          </a:xfrm>
          <a:prstGeom prst="rect">
            <a:avLst/>
          </a:prstGeom>
          <a:noFill/>
          <a:ln>
            <a:noFill/>
          </a:ln>
        </p:spPr>
      </p:pic>
      <p:pic>
        <p:nvPicPr>
          <p:cNvPr id="89" name="Google Shape;89;p1"/>
          <p:cNvPicPr preferRelativeResize="0"/>
          <p:nvPr/>
        </p:nvPicPr>
        <p:blipFill rotWithShape="1">
          <a:blip r:embed="rId7">
            <a:alphaModFix/>
          </a:blip>
          <a:srcRect/>
          <a:stretch/>
        </p:blipFill>
        <p:spPr>
          <a:xfrm>
            <a:off x="33928610" y="1120059"/>
            <a:ext cx="9013539" cy="3147228"/>
          </a:xfrm>
          <a:prstGeom prst="rect">
            <a:avLst/>
          </a:prstGeom>
          <a:noFill/>
          <a:ln>
            <a:noFill/>
          </a:ln>
        </p:spPr>
      </p:pic>
      <p:sp>
        <p:nvSpPr>
          <p:cNvPr id="90" name="Google Shape;90;p1"/>
          <p:cNvSpPr txBox="1">
            <a:spLocks noGrp="1"/>
          </p:cNvSpPr>
          <p:nvPr>
            <p:ph type="ctrTitle"/>
          </p:nvPr>
        </p:nvSpPr>
        <p:spPr>
          <a:xfrm>
            <a:off x="9442677" y="1555103"/>
            <a:ext cx="24000000" cy="1965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8100"/>
              <a:buFont typeface="Arial"/>
              <a:buNone/>
            </a:pPr>
            <a:r>
              <a:rPr lang="en-US" sz="7700" b="1">
                <a:solidFill>
                  <a:schemeClr val="lt1"/>
                </a:solidFill>
                <a:latin typeface="Times New Roman"/>
                <a:ea typeface="Times New Roman"/>
                <a:cs typeface="Times New Roman"/>
                <a:sym typeface="Times New Roman"/>
              </a:rPr>
              <a:t>Exploring Diversity in UK Healthcare: A Descriptive Analysis of Patient-Provider Racial Concordance in UK Healthcare Departments</a:t>
            </a:r>
            <a:endParaRPr sz="7700" b="1">
              <a:solidFill>
                <a:schemeClr val="lt1"/>
              </a:solidFill>
              <a:latin typeface="Times New Roman"/>
              <a:ea typeface="Times New Roman"/>
              <a:cs typeface="Times New Roman"/>
              <a:sym typeface="Times New Roman"/>
            </a:endParaRPr>
          </a:p>
        </p:txBody>
      </p:sp>
      <p:sp>
        <p:nvSpPr>
          <p:cNvPr id="91" name="Google Shape;91;p1"/>
          <p:cNvSpPr txBox="1"/>
          <p:nvPr/>
        </p:nvSpPr>
        <p:spPr>
          <a:xfrm>
            <a:off x="9442677" y="4326469"/>
            <a:ext cx="24000000" cy="708600"/>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lt1"/>
              </a:buClr>
              <a:buSzPts val="2790"/>
              <a:buFont typeface="Calibri"/>
              <a:buNone/>
            </a:pPr>
            <a:r>
              <a:rPr lang="en-US" sz="3790" b="1" dirty="0">
                <a:solidFill>
                  <a:schemeClr val="lt1"/>
                </a:solidFill>
                <a:latin typeface="Times New Roman"/>
                <a:ea typeface="Times New Roman"/>
                <a:cs typeface="Times New Roman"/>
                <a:sym typeface="Times New Roman"/>
              </a:rPr>
              <a:t>Ayanna Adaniel, Elena Botsford, Presley Chirico, Emma Li Mathews, Alexis Thompson, Allie Trusty</a:t>
            </a:r>
            <a:endParaRPr sz="3790" b="1" dirty="0">
              <a:solidFill>
                <a:schemeClr val="lt1"/>
              </a:solidFill>
              <a:latin typeface="Times New Roman"/>
              <a:ea typeface="Times New Roman"/>
              <a:cs typeface="Times New Roman"/>
              <a:sym typeface="Times New Roman"/>
            </a:endParaRPr>
          </a:p>
          <a:p>
            <a:pPr marL="0" marR="0" lvl="0" indent="0" algn="ctr" rtl="0">
              <a:lnSpc>
                <a:spcPct val="70000"/>
              </a:lnSpc>
              <a:spcBef>
                <a:spcPts val="0"/>
              </a:spcBef>
              <a:spcAft>
                <a:spcPts val="0"/>
              </a:spcAft>
              <a:buClr>
                <a:schemeClr val="lt1"/>
              </a:buClr>
              <a:buSzPts val="2790"/>
              <a:buFont typeface="Calibri"/>
              <a:buNone/>
            </a:pPr>
            <a:endParaRPr lang="en-US" sz="1800" b="1" dirty="0">
              <a:solidFill>
                <a:schemeClr val="lt1"/>
              </a:solidFill>
              <a:latin typeface="Calibri"/>
              <a:ea typeface="Calibri"/>
              <a:cs typeface="Calibri"/>
              <a:sym typeface="Calibri"/>
            </a:endParaRPr>
          </a:p>
          <a:p>
            <a:pPr marL="0" marR="0" lvl="0" indent="0" algn="ctr" rtl="0">
              <a:lnSpc>
                <a:spcPct val="70000"/>
              </a:lnSpc>
              <a:spcBef>
                <a:spcPts val="0"/>
              </a:spcBef>
              <a:spcAft>
                <a:spcPts val="0"/>
              </a:spcAft>
              <a:buClr>
                <a:schemeClr val="lt1"/>
              </a:buClr>
              <a:buSzPts val="2790"/>
              <a:buFont typeface="Calibri"/>
              <a:buNone/>
            </a:pPr>
            <a:r>
              <a:rPr lang="en-US" sz="3890" b="1" dirty="0">
                <a:solidFill>
                  <a:schemeClr val="lt1"/>
                </a:solidFill>
                <a:latin typeface="Times New Roman"/>
                <a:ea typeface="Times New Roman"/>
                <a:cs typeface="Times New Roman"/>
                <a:sym typeface="Times New Roman"/>
              </a:rPr>
              <a:t>Faculty Mentor: Joshua Burkhart, MSPAS, PA-C</a:t>
            </a:r>
            <a:endParaRPr sz="3890" b="1" dirty="0">
              <a:solidFill>
                <a:schemeClr val="lt1"/>
              </a:solidFill>
              <a:latin typeface="Times New Roman"/>
              <a:ea typeface="Times New Roman"/>
              <a:cs typeface="Times New Roman"/>
              <a:sym typeface="Times New Roman"/>
            </a:endParaRPr>
          </a:p>
        </p:txBody>
      </p:sp>
      <p:sp>
        <p:nvSpPr>
          <p:cNvPr id="92" name="Google Shape;92;p1"/>
          <p:cNvSpPr/>
          <p:nvPr/>
        </p:nvSpPr>
        <p:spPr>
          <a:xfrm>
            <a:off x="0" y="5391500"/>
            <a:ext cx="13525500" cy="7363800"/>
          </a:xfrm>
          <a:prstGeom prst="rect">
            <a:avLst/>
          </a:prstGeom>
          <a:solidFill>
            <a:srgbClr val="0033A0">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p:nvPr/>
        </p:nvSpPr>
        <p:spPr>
          <a:xfrm>
            <a:off x="119835" y="5543316"/>
            <a:ext cx="9448800" cy="8619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500" b="1" dirty="0">
                <a:solidFill>
                  <a:schemeClr val="lt1"/>
                </a:solidFill>
                <a:latin typeface="Times New Roman"/>
                <a:ea typeface="Times New Roman"/>
                <a:cs typeface="Times New Roman"/>
                <a:sym typeface="Times New Roman"/>
              </a:rPr>
              <a:t> </a:t>
            </a:r>
            <a:r>
              <a:rPr lang="en-US" sz="4700" b="1" i="0" u="none" strike="noStrike" cap="none" dirty="0">
                <a:solidFill>
                  <a:schemeClr val="lt1"/>
                </a:solidFill>
                <a:latin typeface="Times New Roman"/>
                <a:ea typeface="Times New Roman"/>
                <a:cs typeface="Times New Roman"/>
                <a:sym typeface="Times New Roman"/>
              </a:rPr>
              <a:t>INTRODUCTION</a:t>
            </a:r>
            <a:endParaRPr sz="2100" dirty="0">
              <a:latin typeface="Times New Roman"/>
              <a:ea typeface="Times New Roman"/>
              <a:cs typeface="Times New Roman"/>
              <a:sym typeface="Times New Roman"/>
            </a:endParaRPr>
          </a:p>
        </p:txBody>
      </p:sp>
      <p:sp>
        <p:nvSpPr>
          <p:cNvPr id="94" name="Google Shape;94;p1"/>
          <p:cNvSpPr txBox="1"/>
          <p:nvPr/>
        </p:nvSpPr>
        <p:spPr>
          <a:xfrm>
            <a:off x="391886" y="13725825"/>
            <a:ext cx="13153264" cy="5148322"/>
          </a:xfrm>
          <a:prstGeom prst="rect">
            <a:avLst/>
          </a:prstGeom>
          <a:noFill/>
          <a:ln>
            <a:noFill/>
          </a:ln>
        </p:spPr>
        <p:txBody>
          <a:bodyPr spcFirstLastPara="1" wrap="square" lIns="137150" tIns="68575" rIns="137150" bIns="68575" anchor="t" anchorCtr="0">
            <a:spAutoFit/>
          </a:bodyPr>
          <a:lstStyle/>
          <a:p>
            <a:pPr marL="0" lvl="0" indent="0" algn="l" rtl="0">
              <a:lnSpc>
                <a:spcPct val="115000"/>
              </a:lnSpc>
              <a:spcBef>
                <a:spcPts val="1200"/>
              </a:spcBef>
              <a:spcAft>
                <a:spcPts val="0"/>
              </a:spcAft>
              <a:buSzPts val="1100"/>
              <a:buNone/>
            </a:pPr>
            <a:r>
              <a:rPr lang="en-US" sz="3500" dirty="0">
                <a:solidFill>
                  <a:schemeClr val="dk1"/>
                </a:solidFill>
                <a:latin typeface="Times New Roman"/>
                <a:ea typeface="Times New Roman"/>
                <a:cs typeface="Times New Roman"/>
                <a:sym typeface="Times New Roman"/>
              </a:rPr>
              <a:t>This exploratory analysis appraises UK HealthCare data to foster a deeper understanding of diversity amongst UK Healthcare medical departments by examining </a:t>
            </a:r>
            <a:r>
              <a:rPr lang="en-US" sz="3500" b="1" dirty="0">
                <a:solidFill>
                  <a:schemeClr val="dk1"/>
                </a:solidFill>
                <a:latin typeface="Times New Roman"/>
                <a:ea typeface="Times New Roman"/>
                <a:cs typeface="Times New Roman"/>
                <a:sym typeface="Times New Roman"/>
              </a:rPr>
              <a:t>racial concordance between patients and providers</a:t>
            </a:r>
            <a:r>
              <a:rPr lang="en-US" sz="3300" dirty="0">
                <a:solidFill>
                  <a:schemeClr val="dk1"/>
                </a:solidFill>
                <a:latin typeface="Times New Roman"/>
                <a:ea typeface="Times New Roman"/>
                <a:cs typeface="Times New Roman"/>
                <a:sym typeface="Times New Roman"/>
              </a:rPr>
              <a:t>.</a:t>
            </a:r>
            <a:r>
              <a:rPr lang="en-US" sz="3500" dirty="0">
                <a:solidFill>
                  <a:schemeClr val="dk1"/>
                </a:solidFill>
                <a:latin typeface="Times New Roman"/>
                <a:ea typeface="Times New Roman"/>
                <a:cs typeface="Times New Roman"/>
                <a:sym typeface="Times New Roman"/>
              </a:rPr>
              <a:t> The diversity of the medical providers within a race </a:t>
            </a:r>
            <a:r>
              <a:rPr lang="en-US" sz="3500" b="1" dirty="0">
                <a:solidFill>
                  <a:schemeClr val="dk1"/>
                </a:solidFill>
                <a:latin typeface="Times New Roman"/>
                <a:ea typeface="Times New Roman"/>
                <a:cs typeface="Times New Roman"/>
                <a:sym typeface="Times New Roman"/>
              </a:rPr>
              <a:t>matched </a:t>
            </a:r>
            <a:r>
              <a:rPr lang="en-US" sz="3500" dirty="0">
                <a:solidFill>
                  <a:schemeClr val="dk1"/>
                </a:solidFill>
                <a:latin typeface="Times New Roman"/>
                <a:ea typeface="Times New Roman"/>
                <a:cs typeface="Times New Roman"/>
                <a:sym typeface="Times New Roman"/>
              </a:rPr>
              <a:t>patient population are evaluated to gain a deeper understanding of the diverse population, or lack thereof, in UK HealthCare disciplines.</a:t>
            </a:r>
            <a:endParaRPr sz="2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p:txBody>
      </p:sp>
      <p:sp>
        <p:nvSpPr>
          <p:cNvPr id="95" name="Google Shape;95;p1"/>
          <p:cNvSpPr txBox="1"/>
          <p:nvPr/>
        </p:nvSpPr>
        <p:spPr>
          <a:xfrm>
            <a:off x="327985" y="12784165"/>
            <a:ext cx="9448800" cy="8619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700" b="1" i="0" u="none" strike="noStrike" cap="none" dirty="0">
                <a:solidFill>
                  <a:srgbClr val="0033A0"/>
                </a:solidFill>
                <a:latin typeface="Times New Roman"/>
                <a:ea typeface="Times New Roman"/>
                <a:cs typeface="Times New Roman"/>
                <a:sym typeface="Times New Roman"/>
              </a:rPr>
              <a:t>PURPOSE OF STUDY</a:t>
            </a:r>
            <a:endParaRPr sz="4700" dirty="0">
              <a:latin typeface="Times New Roman"/>
              <a:ea typeface="Times New Roman"/>
              <a:cs typeface="Times New Roman"/>
              <a:sym typeface="Times New Roman"/>
            </a:endParaRPr>
          </a:p>
        </p:txBody>
      </p:sp>
      <p:sp>
        <p:nvSpPr>
          <p:cNvPr id="96" name="Google Shape;96;p1"/>
          <p:cNvSpPr txBox="1"/>
          <p:nvPr/>
        </p:nvSpPr>
        <p:spPr>
          <a:xfrm>
            <a:off x="1140611" y="21198840"/>
            <a:ext cx="9220200" cy="6465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endParaRPr sz="3300" b="0" i="0" u="none" strike="noStrike" cap="none">
              <a:solidFill>
                <a:schemeClr val="dk1"/>
              </a:solidFill>
              <a:latin typeface="Arial"/>
              <a:ea typeface="Arial"/>
              <a:cs typeface="Arial"/>
              <a:sym typeface="Arial"/>
            </a:endParaRPr>
          </a:p>
        </p:txBody>
      </p:sp>
      <p:sp>
        <p:nvSpPr>
          <p:cNvPr id="97" name="Google Shape;97;p1"/>
          <p:cNvSpPr txBox="1"/>
          <p:nvPr/>
        </p:nvSpPr>
        <p:spPr>
          <a:xfrm>
            <a:off x="391886" y="18657962"/>
            <a:ext cx="9448800" cy="8619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700" b="1" i="0" u="none" strike="noStrike" cap="none" dirty="0">
                <a:solidFill>
                  <a:srgbClr val="0033A0"/>
                </a:solidFill>
                <a:latin typeface="Times New Roman"/>
                <a:ea typeface="Times New Roman"/>
                <a:cs typeface="Times New Roman"/>
                <a:sym typeface="Times New Roman"/>
              </a:rPr>
              <a:t>METHODS</a:t>
            </a:r>
            <a:endParaRPr sz="4700" dirty="0">
              <a:latin typeface="Times New Roman"/>
              <a:ea typeface="Times New Roman"/>
              <a:cs typeface="Times New Roman"/>
              <a:sym typeface="Times New Roman"/>
            </a:endParaRPr>
          </a:p>
        </p:txBody>
      </p:sp>
      <p:sp>
        <p:nvSpPr>
          <p:cNvPr id="98" name="Google Shape;98;p1"/>
          <p:cNvSpPr txBox="1"/>
          <p:nvPr/>
        </p:nvSpPr>
        <p:spPr>
          <a:xfrm>
            <a:off x="12974480" y="7272493"/>
            <a:ext cx="17449800" cy="13467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endParaRPr sz="3000" b="0" i="0" u="none" strike="noStrike" cap="none">
              <a:solidFill>
                <a:srgbClr val="000000"/>
              </a:solidFill>
              <a:latin typeface="Arial"/>
              <a:ea typeface="Arial"/>
              <a:cs typeface="Arial"/>
              <a:sym typeface="Arial"/>
            </a:endParaRPr>
          </a:p>
          <a:p>
            <a:pPr marL="0" marR="0" lvl="0" indent="0" algn="l" rtl="0">
              <a:lnSpc>
                <a:spcPct val="120000"/>
              </a:lnSpc>
              <a:spcBef>
                <a:spcPts val="1500"/>
              </a:spcBef>
              <a:spcAft>
                <a:spcPts val="0"/>
              </a:spcAft>
              <a:buNone/>
            </a:pPr>
            <a:endParaRPr sz="3000" b="0" i="0" u="none" strike="noStrike" cap="none">
              <a:solidFill>
                <a:srgbClr val="000000"/>
              </a:solidFill>
              <a:latin typeface="Arial"/>
              <a:ea typeface="Arial"/>
              <a:cs typeface="Arial"/>
              <a:sym typeface="Arial"/>
            </a:endParaRPr>
          </a:p>
        </p:txBody>
      </p:sp>
      <p:sp>
        <p:nvSpPr>
          <p:cNvPr id="99" name="Google Shape;99;p1"/>
          <p:cNvSpPr txBox="1"/>
          <p:nvPr/>
        </p:nvSpPr>
        <p:spPr>
          <a:xfrm>
            <a:off x="21042821" y="5491073"/>
            <a:ext cx="3611928" cy="1006419"/>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700" b="1" i="0" u="none" strike="noStrike" cap="none" dirty="0">
                <a:solidFill>
                  <a:srgbClr val="0033A0"/>
                </a:solidFill>
                <a:latin typeface="Times New Roman"/>
                <a:ea typeface="Times New Roman"/>
                <a:cs typeface="Times New Roman"/>
                <a:sym typeface="Times New Roman"/>
              </a:rPr>
              <a:t>RESULTS</a:t>
            </a:r>
            <a:endParaRPr sz="4700" dirty="0">
              <a:latin typeface="Times New Roman"/>
              <a:ea typeface="Times New Roman"/>
              <a:cs typeface="Times New Roman"/>
              <a:sym typeface="Times New Roman"/>
            </a:endParaRPr>
          </a:p>
        </p:txBody>
      </p:sp>
      <p:sp>
        <p:nvSpPr>
          <p:cNvPr id="100" name="Google Shape;100;p1"/>
          <p:cNvSpPr txBox="1"/>
          <p:nvPr/>
        </p:nvSpPr>
        <p:spPr>
          <a:xfrm>
            <a:off x="32232600" y="6879000"/>
            <a:ext cx="10288500" cy="6003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endParaRPr sz="3000" b="0" i="0" u="none" strike="noStrike" cap="none">
              <a:solidFill>
                <a:srgbClr val="000000"/>
              </a:solidFill>
              <a:latin typeface="Arial"/>
              <a:ea typeface="Arial"/>
              <a:cs typeface="Arial"/>
              <a:sym typeface="Arial"/>
            </a:endParaRPr>
          </a:p>
        </p:txBody>
      </p:sp>
      <p:sp>
        <p:nvSpPr>
          <p:cNvPr id="101" name="Google Shape;101;p1"/>
          <p:cNvSpPr txBox="1"/>
          <p:nvPr/>
        </p:nvSpPr>
        <p:spPr>
          <a:xfrm>
            <a:off x="32652450" y="23166227"/>
            <a:ext cx="9448800" cy="8619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700" b="1" i="0" u="none" strike="noStrike" cap="none" dirty="0">
                <a:solidFill>
                  <a:srgbClr val="0033A0"/>
                </a:solidFill>
                <a:latin typeface="Times New Roman"/>
                <a:ea typeface="Times New Roman"/>
                <a:cs typeface="Times New Roman"/>
                <a:sym typeface="Times New Roman"/>
              </a:rPr>
              <a:t>REFERENCES</a:t>
            </a:r>
            <a:endParaRPr sz="2100" dirty="0">
              <a:latin typeface="Times New Roman"/>
              <a:ea typeface="Times New Roman"/>
              <a:cs typeface="Times New Roman"/>
              <a:sym typeface="Times New Roman"/>
            </a:endParaRPr>
          </a:p>
        </p:txBody>
      </p:sp>
      <p:sp>
        <p:nvSpPr>
          <p:cNvPr id="102" name="Google Shape;102;p1"/>
          <p:cNvSpPr txBox="1"/>
          <p:nvPr/>
        </p:nvSpPr>
        <p:spPr>
          <a:xfrm>
            <a:off x="32143700" y="6516558"/>
            <a:ext cx="11899800" cy="8731200"/>
          </a:xfrm>
          <a:prstGeom prst="rect">
            <a:avLst/>
          </a:prstGeom>
          <a:noFill/>
          <a:ln>
            <a:noFill/>
          </a:ln>
        </p:spPr>
        <p:txBody>
          <a:bodyPr spcFirstLastPara="1" wrap="square" lIns="137150" tIns="68575" rIns="137150" bIns="68575" anchor="t" anchorCtr="0">
            <a:spAutoFit/>
          </a:bodyPr>
          <a:lstStyle/>
          <a:p>
            <a:pPr marL="914400" lvl="0" indent="-450850" algn="l" rtl="0">
              <a:lnSpc>
                <a:spcPct val="115000"/>
              </a:lnSpc>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Only White and Asian populations are represented</a:t>
            </a:r>
            <a:r>
              <a:rPr lang="en-US" sz="3500" b="1" dirty="0">
                <a:latin typeface="Times New Roman"/>
                <a:ea typeface="Times New Roman"/>
                <a:cs typeface="Times New Roman"/>
                <a:sym typeface="Times New Roman"/>
              </a:rPr>
              <a:t> </a:t>
            </a:r>
            <a:r>
              <a:rPr lang="en-US" sz="3500" dirty="0">
                <a:latin typeface="Times New Roman"/>
                <a:ea typeface="Times New Roman"/>
                <a:cs typeface="Times New Roman"/>
                <a:sym typeface="Times New Roman"/>
              </a:rPr>
              <a:t>in the reported data.</a:t>
            </a:r>
            <a:endParaRPr sz="3500" dirty="0">
              <a:latin typeface="Times New Roman"/>
              <a:ea typeface="Times New Roman"/>
              <a:cs typeface="Times New Roman"/>
              <a:sym typeface="Times New Roman"/>
            </a:endParaRPr>
          </a:p>
          <a:p>
            <a:pPr marL="914400" lvl="0" indent="-450850" algn="l" rtl="0">
              <a:lnSpc>
                <a:spcPct val="115000"/>
              </a:lnSpc>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The greatest number of </a:t>
            </a:r>
            <a:r>
              <a:rPr lang="en-US" sz="3500" b="1" dirty="0">
                <a:latin typeface="Times New Roman"/>
                <a:ea typeface="Times New Roman"/>
                <a:cs typeface="Times New Roman"/>
                <a:sym typeface="Times New Roman"/>
              </a:rPr>
              <a:t>initially concordant </a:t>
            </a:r>
            <a:r>
              <a:rPr lang="en-US" sz="3500" dirty="0">
                <a:latin typeface="Times New Roman"/>
                <a:ea typeface="Times New Roman"/>
                <a:cs typeface="Times New Roman"/>
                <a:sym typeface="Times New Roman"/>
              </a:rPr>
              <a:t>visits were between White Non-Hispanic Latinos from 2021-2023 </a:t>
            </a:r>
            <a:endParaRPr sz="3500" dirty="0">
              <a:latin typeface="Times New Roman"/>
              <a:ea typeface="Times New Roman"/>
              <a:cs typeface="Times New Roman"/>
              <a:sym typeface="Times New Roman"/>
            </a:endParaRPr>
          </a:p>
          <a:p>
            <a:pPr marL="914400" lvl="0" indent="-450850" algn="l" rtl="0">
              <a:lnSpc>
                <a:spcPct val="115000"/>
              </a:lnSpc>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The most diverse specialties include hematology, pulmonology, neurology, and obstetrics/gynecology.</a:t>
            </a:r>
            <a:endParaRPr sz="3500" dirty="0">
              <a:latin typeface="Times New Roman"/>
              <a:ea typeface="Times New Roman"/>
              <a:cs typeface="Times New Roman"/>
              <a:sym typeface="Times New Roman"/>
            </a:endParaRPr>
          </a:p>
          <a:p>
            <a:pPr marL="914400" lvl="0" indent="-450850" algn="l" rtl="0">
              <a:lnSpc>
                <a:spcPct val="115000"/>
              </a:lnSpc>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Investigated specialties are operated by UK Healthcare from geographically rural to urban locations including </a:t>
            </a:r>
            <a:r>
              <a:rPr lang="en-US" sz="3500" b="1" dirty="0">
                <a:latin typeface="Times New Roman"/>
                <a:ea typeface="Times New Roman"/>
                <a:cs typeface="Times New Roman"/>
                <a:sym typeface="Times New Roman"/>
              </a:rPr>
              <a:t>Lexington, Georgetown, and Mount Vernon.</a:t>
            </a:r>
            <a:endParaRPr sz="3500" b="1" dirty="0">
              <a:latin typeface="Times New Roman"/>
              <a:ea typeface="Times New Roman"/>
              <a:cs typeface="Times New Roman"/>
              <a:sym typeface="Times New Roman"/>
            </a:endParaRPr>
          </a:p>
          <a:p>
            <a:pPr marL="914400" lvl="0" indent="-450850" algn="l" rtl="0">
              <a:lnSpc>
                <a:spcPct val="115000"/>
              </a:lnSpc>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The findings in this </a:t>
            </a:r>
            <a:r>
              <a:rPr lang="en-US" sz="3500" b="1" dirty="0">
                <a:latin typeface="Times New Roman"/>
                <a:ea typeface="Times New Roman"/>
                <a:cs typeface="Times New Roman"/>
                <a:sym typeface="Times New Roman"/>
              </a:rPr>
              <a:t>descriptive analysis </a:t>
            </a:r>
            <a:r>
              <a:rPr lang="en-US" sz="3500" dirty="0">
                <a:latin typeface="Times New Roman"/>
                <a:ea typeface="Times New Roman"/>
                <a:cs typeface="Times New Roman"/>
                <a:sym typeface="Times New Roman"/>
              </a:rPr>
              <a:t>can facilitate future investigations in order to clarify the impact a concordant relationship has on patients, what their preferences are, and serves to underscore the degree of diversity in Kentucky healthcare as a whole.</a:t>
            </a:r>
            <a:endParaRPr sz="3500" dirty="0">
              <a:latin typeface="Times New Roman"/>
              <a:ea typeface="Times New Roman"/>
              <a:cs typeface="Times New Roman"/>
              <a:sym typeface="Times New Roman"/>
            </a:endParaRPr>
          </a:p>
        </p:txBody>
      </p:sp>
      <p:sp>
        <p:nvSpPr>
          <p:cNvPr id="103" name="Google Shape;103;p1"/>
          <p:cNvSpPr txBox="1"/>
          <p:nvPr/>
        </p:nvSpPr>
        <p:spPr>
          <a:xfrm>
            <a:off x="32652450" y="5618626"/>
            <a:ext cx="9448800" cy="8619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700" b="1" i="0" u="none" strike="noStrike" cap="none" dirty="0">
                <a:solidFill>
                  <a:srgbClr val="0033A0"/>
                </a:solidFill>
                <a:latin typeface="Times New Roman"/>
                <a:ea typeface="Times New Roman"/>
                <a:cs typeface="Times New Roman"/>
                <a:sym typeface="Times New Roman"/>
              </a:rPr>
              <a:t>DISCUSSION</a:t>
            </a:r>
            <a:endParaRPr sz="2100" dirty="0">
              <a:latin typeface="Times New Roman"/>
              <a:ea typeface="Times New Roman"/>
              <a:cs typeface="Times New Roman"/>
              <a:sym typeface="Times New Roman"/>
            </a:endParaRPr>
          </a:p>
        </p:txBody>
      </p:sp>
      <p:sp>
        <p:nvSpPr>
          <p:cNvPr id="104" name="Google Shape;104;p1"/>
          <p:cNvSpPr txBox="1"/>
          <p:nvPr/>
        </p:nvSpPr>
        <p:spPr>
          <a:xfrm>
            <a:off x="32588065" y="16807062"/>
            <a:ext cx="10939429" cy="6651041"/>
          </a:xfrm>
          <a:prstGeom prst="rect">
            <a:avLst/>
          </a:prstGeom>
          <a:noFill/>
          <a:ln>
            <a:noFill/>
          </a:ln>
        </p:spPr>
        <p:txBody>
          <a:bodyPr spcFirstLastPara="1" wrap="square" lIns="137150" tIns="68575" rIns="137150" bIns="68575" anchor="t" anchorCtr="0">
            <a:spAutoFit/>
          </a:bodyPr>
          <a:lstStyle/>
          <a:p>
            <a:pPr marL="0" lvl="0" indent="0" algn="l" rtl="0">
              <a:lnSpc>
                <a:spcPct val="115000"/>
              </a:lnSpc>
              <a:spcBef>
                <a:spcPts val="0"/>
              </a:spcBef>
              <a:spcAft>
                <a:spcPts val="0"/>
              </a:spcAft>
              <a:buSzPts val="1100"/>
              <a:buNone/>
            </a:pPr>
            <a:r>
              <a:rPr lang="en-US" sz="3500" dirty="0">
                <a:solidFill>
                  <a:schemeClr val="dk1"/>
                </a:solidFill>
                <a:latin typeface="Times New Roman"/>
                <a:ea typeface="Times New Roman"/>
                <a:cs typeface="Times New Roman"/>
                <a:sym typeface="Times New Roman"/>
              </a:rPr>
              <a:t>This analysis contextualizes the relationship between patients and providers in UK Healthcare and reveals a discrepancy of racial concordance between initial encounters between Asian Non-Hispanic Latinos and emphasizes the prevalence of concordance between Non-Hispanic/Latino White encounters. </a:t>
            </a:r>
            <a:endParaRPr sz="3500" dirty="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SzPts val="1100"/>
              <a:buNone/>
            </a:pPr>
            <a:endParaRPr sz="700" dirty="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Clr>
                <a:schemeClr val="dk1"/>
              </a:buClr>
              <a:buSzPts val="1100"/>
              <a:buFont typeface="Arial"/>
              <a:buNone/>
            </a:pPr>
            <a:r>
              <a:rPr lang="en-US" sz="3500" dirty="0">
                <a:solidFill>
                  <a:schemeClr val="dk1"/>
                </a:solidFill>
                <a:latin typeface="Times New Roman"/>
                <a:ea typeface="Times New Roman"/>
                <a:cs typeface="Times New Roman"/>
                <a:sym typeface="Times New Roman"/>
              </a:rPr>
              <a:t>Further investigation is needed to inquest the implications of these findings such as patient predilection for providers, and  to extend the analysis beyond UK Healthcare.</a:t>
            </a:r>
            <a:endParaRPr sz="35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endParaRPr sz="3500" dirty="0">
              <a:solidFill>
                <a:schemeClr val="dk1"/>
              </a:solidFill>
              <a:latin typeface="Times New Roman"/>
              <a:ea typeface="Times New Roman"/>
              <a:cs typeface="Times New Roman"/>
              <a:sym typeface="Times New Roman"/>
            </a:endParaRPr>
          </a:p>
        </p:txBody>
      </p:sp>
      <p:sp>
        <p:nvSpPr>
          <p:cNvPr id="105" name="Google Shape;105;p1"/>
          <p:cNvSpPr txBox="1"/>
          <p:nvPr/>
        </p:nvSpPr>
        <p:spPr>
          <a:xfrm flipH="1">
            <a:off x="32560263" y="15788418"/>
            <a:ext cx="11556000" cy="1006419"/>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700" b="1" i="0" u="none" strike="noStrike" cap="none" dirty="0">
                <a:solidFill>
                  <a:srgbClr val="0033A0"/>
                </a:solidFill>
                <a:latin typeface="Times New Roman"/>
                <a:ea typeface="Times New Roman"/>
                <a:cs typeface="Times New Roman"/>
                <a:sym typeface="Times New Roman"/>
              </a:rPr>
              <a:t>CONCLUSION</a:t>
            </a:r>
            <a:endParaRPr sz="4700" dirty="0">
              <a:latin typeface="Times New Roman"/>
              <a:ea typeface="Times New Roman"/>
              <a:cs typeface="Times New Roman"/>
              <a:sym typeface="Times New Roman"/>
            </a:endParaRPr>
          </a:p>
        </p:txBody>
      </p:sp>
      <p:sp>
        <p:nvSpPr>
          <p:cNvPr id="106" name="Google Shape;106;p1"/>
          <p:cNvSpPr txBox="1"/>
          <p:nvPr/>
        </p:nvSpPr>
        <p:spPr>
          <a:xfrm>
            <a:off x="36745395" y="24509698"/>
            <a:ext cx="6782100" cy="14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100" b="1">
                <a:solidFill>
                  <a:srgbClr val="0033A0"/>
                </a:solidFill>
                <a:latin typeface="Times New Roman"/>
                <a:ea typeface="Times New Roman"/>
                <a:cs typeface="Times New Roman"/>
                <a:sym typeface="Times New Roman"/>
              </a:rPr>
              <a:t>QR CODE:</a:t>
            </a:r>
            <a:endParaRPr sz="4100" b="1">
              <a:solidFill>
                <a:srgbClr val="0033A0"/>
              </a:solidFill>
              <a:latin typeface="Times New Roman"/>
              <a:ea typeface="Times New Roman"/>
              <a:cs typeface="Times New Roman"/>
              <a:sym typeface="Times New Roman"/>
            </a:endParaRPr>
          </a:p>
          <a:p>
            <a:pPr marL="0" lvl="0" indent="0" algn="l" rtl="0">
              <a:spcBef>
                <a:spcPts val="0"/>
              </a:spcBef>
              <a:spcAft>
                <a:spcPts val="0"/>
              </a:spcAft>
              <a:buNone/>
            </a:pPr>
            <a:r>
              <a:rPr lang="en-US" sz="4100">
                <a:solidFill>
                  <a:schemeClr val="dk1"/>
                </a:solidFill>
                <a:latin typeface="Times New Roman"/>
                <a:ea typeface="Times New Roman"/>
                <a:cs typeface="Times New Roman"/>
                <a:sym typeface="Times New Roman"/>
              </a:rPr>
              <a:t>Link to</a:t>
            </a:r>
            <a:r>
              <a:rPr lang="en-US" sz="4100" b="1">
                <a:solidFill>
                  <a:schemeClr val="dk1"/>
                </a:solidFill>
                <a:latin typeface="Times New Roman"/>
                <a:ea typeface="Times New Roman"/>
                <a:cs typeface="Times New Roman"/>
                <a:sym typeface="Times New Roman"/>
              </a:rPr>
              <a:t> </a:t>
            </a:r>
            <a:r>
              <a:rPr lang="en-US" sz="4100" b="1">
                <a:solidFill>
                  <a:srgbClr val="0033A0"/>
                </a:solidFill>
                <a:latin typeface="Times New Roman"/>
                <a:ea typeface="Times New Roman"/>
                <a:cs typeface="Times New Roman"/>
                <a:sym typeface="Times New Roman"/>
              </a:rPr>
              <a:t>REFERENCES</a:t>
            </a:r>
            <a:endParaRPr sz="4100" b="1">
              <a:solidFill>
                <a:srgbClr val="0033A0"/>
              </a:solidFill>
              <a:latin typeface="Times New Roman"/>
              <a:ea typeface="Times New Roman"/>
              <a:cs typeface="Times New Roman"/>
              <a:sym typeface="Times New Roman"/>
            </a:endParaRPr>
          </a:p>
          <a:p>
            <a:pPr marL="0" lvl="0" indent="0" algn="l" rtl="0">
              <a:spcBef>
                <a:spcPts val="0"/>
              </a:spcBef>
              <a:spcAft>
                <a:spcPts val="0"/>
              </a:spcAft>
              <a:buNone/>
            </a:pPr>
            <a:r>
              <a:rPr lang="en-US" sz="3100" u="sng">
                <a:solidFill>
                  <a:schemeClr val="hlink"/>
                </a:solidFill>
                <a:latin typeface="Times New Roman"/>
                <a:ea typeface="Times New Roman"/>
                <a:cs typeface="Times New Roman"/>
                <a:sym typeface="Times New Roman"/>
                <a:hlinkClick r:id="rId8"/>
              </a:rPr>
              <a:t>https://docs.google.com/document/d/1WQdso-7Fp4oMLkFnC8-beUST73Jcc2mU3LU24wVy3Tc/edit?usp=sharing</a:t>
            </a:r>
            <a:r>
              <a:rPr lang="en-US" sz="3100">
                <a:solidFill>
                  <a:schemeClr val="dk1"/>
                </a:solidFill>
                <a:latin typeface="Times New Roman"/>
                <a:ea typeface="Times New Roman"/>
                <a:cs typeface="Times New Roman"/>
                <a:sym typeface="Times New Roman"/>
              </a:rPr>
              <a:t> </a:t>
            </a:r>
            <a:endParaRPr sz="3100">
              <a:solidFill>
                <a:schemeClr val="dk1"/>
              </a:solidFill>
              <a:latin typeface="Times New Roman"/>
              <a:ea typeface="Times New Roman"/>
              <a:cs typeface="Times New Roman"/>
              <a:sym typeface="Times New Roman"/>
            </a:endParaRPr>
          </a:p>
        </p:txBody>
      </p:sp>
      <p:sp>
        <p:nvSpPr>
          <p:cNvPr id="107" name="Google Shape;107;p1"/>
          <p:cNvSpPr txBox="1"/>
          <p:nvPr/>
        </p:nvSpPr>
        <p:spPr>
          <a:xfrm>
            <a:off x="-88100" y="19594891"/>
            <a:ext cx="13613700" cy="19659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US" sz="3500" dirty="0">
                <a:solidFill>
                  <a:schemeClr val="dk1"/>
                </a:solidFill>
                <a:latin typeface="Times New Roman"/>
                <a:ea typeface="Times New Roman"/>
                <a:cs typeface="Times New Roman"/>
                <a:sym typeface="Times New Roman"/>
              </a:rPr>
              <a:t>    Data analysts at the Center for Clinical and Translational Science (CCTS) office at University of Kentucky (UK) amassed provider and patient demographics.</a:t>
            </a:r>
            <a:endParaRPr sz="4200" dirty="0">
              <a:solidFill>
                <a:schemeClr val="dk1"/>
              </a:solidFill>
              <a:latin typeface="Times New Roman"/>
              <a:ea typeface="Times New Roman"/>
              <a:cs typeface="Times New Roman"/>
              <a:sym typeface="Times New Roman"/>
            </a:endParaRPr>
          </a:p>
        </p:txBody>
      </p:sp>
      <p:sp>
        <p:nvSpPr>
          <p:cNvPr id="108" name="Google Shape;108;p1"/>
          <p:cNvSpPr txBox="1"/>
          <p:nvPr/>
        </p:nvSpPr>
        <p:spPr>
          <a:xfrm>
            <a:off x="-88100" y="25922203"/>
            <a:ext cx="13613700" cy="13467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Clr>
                <a:schemeClr val="dk1"/>
              </a:buClr>
              <a:buFont typeface="Arial"/>
              <a:buNone/>
            </a:pPr>
            <a:r>
              <a:rPr lang="en-US" sz="3500" dirty="0">
                <a:solidFill>
                  <a:schemeClr val="dk1"/>
                </a:solidFill>
                <a:latin typeface="Times New Roman"/>
                <a:ea typeface="Times New Roman"/>
                <a:cs typeface="Times New Roman"/>
                <a:sym typeface="Times New Roman"/>
              </a:rPr>
              <a:t>    The most diverse departments were determined by the number of racially self-identified providers in a given facility. </a:t>
            </a:r>
            <a:endParaRPr sz="3500" dirty="0">
              <a:solidFill>
                <a:schemeClr val="dk1"/>
              </a:solidFill>
              <a:latin typeface="Times New Roman"/>
              <a:ea typeface="Times New Roman"/>
              <a:cs typeface="Times New Roman"/>
              <a:sym typeface="Times New Roman"/>
            </a:endParaRPr>
          </a:p>
          <a:p>
            <a:pPr marL="0" lvl="0" indent="0" algn="ctr" rtl="0">
              <a:lnSpc>
                <a:spcPct val="120000"/>
              </a:lnSpc>
              <a:spcBef>
                <a:spcPts val="0"/>
              </a:spcBef>
              <a:spcAft>
                <a:spcPts val="0"/>
              </a:spcAft>
              <a:buClr>
                <a:schemeClr val="dk1"/>
              </a:buClr>
              <a:buFont typeface="Arial"/>
              <a:buNone/>
            </a:pPr>
            <a:endParaRPr sz="3500" dirty="0">
              <a:solidFill>
                <a:schemeClr val="dk1"/>
              </a:solidFill>
              <a:latin typeface="Times New Roman"/>
              <a:ea typeface="Times New Roman"/>
              <a:cs typeface="Times New Roman"/>
              <a:sym typeface="Times New Roman"/>
            </a:endParaRPr>
          </a:p>
        </p:txBody>
      </p:sp>
      <p:sp>
        <p:nvSpPr>
          <p:cNvPr id="109" name="Google Shape;109;p1"/>
          <p:cNvSpPr txBox="1"/>
          <p:nvPr/>
        </p:nvSpPr>
        <p:spPr>
          <a:xfrm>
            <a:off x="0" y="28317428"/>
            <a:ext cx="13545150" cy="35160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US" sz="3500" dirty="0">
                <a:solidFill>
                  <a:schemeClr val="dk1"/>
                </a:solidFill>
                <a:latin typeface="Times New Roman"/>
                <a:ea typeface="Times New Roman"/>
                <a:cs typeface="Times New Roman"/>
                <a:sym typeface="Times New Roman"/>
              </a:rPr>
              <a:t>   Data was gathered for the following; racial diversity in a department per</a:t>
            </a:r>
            <a:br>
              <a:rPr lang="en-US" sz="3500" dirty="0">
                <a:solidFill>
                  <a:schemeClr val="dk1"/>
                </a:solidFill>
                <a:latin typeface="Times New Roman"/>
                <a:ea typeface="Times New Roman"/>
                <a:cs typeface="Times New Roman"/>
                <a:sym typeface="Times New Roman"/>
              </a:rPr>
            </a:br>
            <a:r>
              <a:rPr lang="en-US" sz="3500" dirty="0">
                <a:solidFill>
                  <a:schemeClr val="dk1"/>
                </a:solidFill>
                <a:latin typeface="Times New Roman"/>
                <a:ea typeface="Times New Roman"/>
                <a:cs typeface="Times New Roman"/>
                <a:sym typeface="Times New Roman"/>
              </a:rPr>
              <a:t>    year, total number of initial patient visits in a department per year, total  </a:t>
            </a:r>
            <a:br>
              <a:rPr lang="en-US" sz="3500" dirty="0">
                <a:solidFill>
                  <a:schemeClr val="dk1"/>
                </a:solidFill>
                <a:latin typeface="Times New Roman"/>
                <a:ea typeface="Times New Roman"/>
                <a:cs typeface="Times New Roman"/>
                <a:sym typeface="Times New Roman"/>
              </a:rPr>
            </a:br>
            <a:r>
              <a:rPr lang="en-US" sz="3500" dirty="0">
                <a:solidFill>
                  <a:schemeClr val="dk1"/>
                </a:solidFill>
                <a:latin typeface="Times New Roman"/>
                <a:ea typeface="Times New Roman"/>
                <a:cs typeface="Times New Roman"/>
                <a:sym typeface="Times New Roman"/>
              </a:rPr>
              <a:t>    initial patient-provider racial concordant visits in a department per year,        </a:t>
            </a:r>
            <a:br>
              <a:rPr lang="en-US" sz="3500" dirty="0">
                <a:solidFill>
                  <a:schemeClr val="dk1"/>
                </a:solidFill>
                <a:latin typeface="Times New Roman"/>
                <a:ea typeface="Times New Roman"/>
                <a:cs typeface="Times New Roman"/>
                <a:sym typeface="Times New Roman"/>
              </a:rPr>
            </a:br>
            <a:r>
              <a:rPr lang="en-US" sz="3500" dirty="0">
                <a:solidFill>
                  <a:schemeClr val="dk1"/>
                </a:solidFill>
                <a:latin typeface="Times New Roman"/>
                <a:ea typeface="Times New Roman"/>
                <a:cs typeface="Times New Roman"/>
                <a:sym typeface="Times New Roman"/>
              </a:rPr>
              <a:t>   total initial patient visits by year identified using provider ID number, and the provider race/ethnicity. </a:t>
            </a:r>
            <a:endParaRPr sz="3500" dirty="0">
              <a:solidFill>
                <a:schemeClr val="dk1"/>
              </a:solidFill>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Font typeface="Arial"/>
              <a:buNone/>
            </a:pPr>
            <a:endParaRPr sz="3000" dirty="0">
              <a:solidFill>
                <a:schemeClr val="dk1"/>
              </a:solidFill>
              <a:latin typeface="Times New Roman"/>
              <a:ea typeface="Times New Roman"/>
              <a:cs typeface="Times New Roman"/>
              <a:sym typeface="Times New Roman"/>
            </a:endParaRPr>
          </a:p>
        </p:txBody>
      </p:sp>
      <p:pic>
        <p:nvPicPr>
          <p:cNvPr id="110" name="Google Shape;110;p1" title="Chart"/>
          <p:cNvPicPr preferRelativeResize="0"/>
          <p:nvPr/>
        </p:nvPicPr>
        <p:blipFill rotWithShape="1">
          <a:blip r:embed="rId9">
            <a:alphaModFix/>
          </a:blip>
          <a:srcRect l="6725"/>
          <a:stretch/>
        </p:blipFill>
        <p:spPr>
          <a:xfrm>
            <a:off x="13658501" y="27542025"/>
            <a:ext cx="7919625" cy="4498185"/>
          </a:xfrm>
          <a:prstGeom prst="rect">
            <a:avLst/>
          </a:prstGeom>
          <a:noFill/>
          <a:ln>
            <a:noFill/>
          </a:ln>
        </p:spPr>
      </p:pic>
      <p:pic>
        <p:nvPicPr>
          <p:cNvPr id="111" name="Google Shape;111;p1"/>
          <p:cNvPicPr preferRelativeResize="0"/>
          <p:nvPr/>
        </p:nvPicPr>
        <p:blipFill>
          <a:blip r:embed="rId10">
            <a:alphaModFix/>
          </a:blip>
          <a:stretch>
            <a:fillRect/>
          </a:stretch>
        </p:blipFill>
        <p:spPr>
          <a:xfrm>
            <a:off x="21207501" y="7194800"/>
            <a:ext cx="10495500" cy="8758199"/>
          </a:xfrm>
          <a:prstGeom prst="rect">
            <a:avLst/>
          </a:prstGeom>
          <a:noFill/>
          <a:ln>
            <a:noFill/>
          </a:ln>
        </p:spPr>
      </p:pic>
      <p:pic>
        <p:nvPicPr>
          <p:cNvPr id="112" name="Google Shape;112;p1"/>
          <p:cNvPicPr preferRelativeResize="0"/>
          <p:nvPr/>
        </p:nvPicPr>
        <p:blipFill rotWithShape="1">
          <a:blip r:embed="rId11">
            <a:alphaModFix/>
          </a:blip>
          <a:srcRect/>
          <a:stretch/>
        </p:blipFill>
        <p:spPr>
          <a:xfrm>
            <a:off x="13741262" y="17833925"/>
            <a:ext cx="18192424" cy="7363826"/>
          </a:xfrm>
          <a:prstGeom prst="rect">
            <a:avLst/>
          </a:prstGeom>
          <a:noFill/>
          <a:ln>
            <a:noFill/>
          </a:ln>
        </p:spPr>
      </p:pic>
      <p:sp>
        <p:nvSpPr>
          <p:cNvPr id="113" name="Google Shape;113;p1"/>
          <p:cNvSpPr txBox="1"/>
          <p:nvPr/>
        </p:nvSpPr>
        <p:spPr>
          <a:xfrm>
            <a:off x="13961275" y="25294200"/>
            <a:ext cx="17755500" cy="7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300">
                <a:solidFill>
                  <a:schemeClr val="dk1"/>
                </a:solidFill>
                <a:latin typeface="Times New Roman"/>
                <a:ea typeface="Times New Roman"/>
                <a:cs typeface="Times New Roman"/>
                <a:sym typeface="Times New Roman"/>
              </a:rPr>
              <a:t>Figure 1: This column chart shows the number of racially concordant initial visits among White and Asian populations in the five most diverse UK Healthcare departments from 2021-2023. </a:t>
            </a:r>
            <a:endParaRPr sz="3300">
              <a:solidFill>
                <a:schemeClr val="dk1"/>
              </a:solidFill>
              <a:latin typeface="Times New Roman"/>
              <a:ea typeface="Times New Roman"/>
              <a:cs typeface="Times New Roman"/>
              <a:sym typeface="Times New Roman"/>
            </a:endParaRPr>
          </a:p>
        </p:txBody>
      </p:sp>
      <p:pic>
        <p:nvPicPr>
          <p:cNvPr id="114" name="Google Shape;114;p1"/>
          <p:cNvPicPr preferRelativeResize="0"/>
          <p:nvPr/>
        </p:nvPicPr>
        <p:blipFill>
          <a:blip r:embed="rId12">
            <a:alphaModFix/>
          </a:blip>
          <a:stretch>
            <a:fillRect/>
          </a:stretch>
        </p:blipFill>
        <p:spPr>
          <a:xfrm>
            <a:off x="32560263" y="24201088"/>
            <a:ext cx="3777276" cy="3777276"/>
          </a:xfrm>
          <a:prstGeom prst="rect">
            <a:avLst/>
          </a:prstGeom>
          <a:noFill/>
          <a:ln>
            <a:noFill/>
          </a:ln>
        </p:spPr>
      </p:pic>
      <p:cxnSp>
        <p:nvCxnSpPr>
          <p:cNvPr id="115" name="Google Shape;115;p1"/>
          <p:cNvCxnSpPr/>
          <p:nvPr/>
        </p:nvCxnSpPr>
        <p:spPr>
          <a:xfrm>
            <a:off x="32152420" y="5387367"/>
            <a:ext cx="0" cy="27531000"/>
          </a:xfrm>
          <a:prstGeom prst="straightConnector1">
            <a:avLst/>
          </a:prstGeom>
          <a:noFill/>
          <a:ln w="50800" cap="flat" cmpd="sng">
            <a:solidFill>
              <a:srgbClr val="005DAA"/>
            </a:solidFill>
            <a:prstDash val="solid"/>
            <a:miter lim="800000"/>
            <a:headEnd type="none" w="sm" len="sm"/>
            <a:tailEnd type="none" w="sm" len="sm"/>
          </a:ln>
        </p:spPr>
      </p:cxnSp>
      <p:sp>
        <p:nvSpPr>
          <p:cNvPr id="116" name="Google Shape;116;p1"/>
          <p:cNvSpPr txBox="1"/>
          <p:nvPr/>
        </p:nvSpPr>
        <p:spPr>
          <a:xfrm>
            <a:off x="32652450" y="28599009"/>
            <a:ext cx="9448800" cy="861900"/>
          </a:xfrm>
          <a:prstGeom prst="rect">
            <a:avLst/>
          </a:prstGeom>
          <a:noFill/>
          <a:ln>
            <a:noFill/>
          </a:ln>
        </p:spPr>
        <p:txBody>
          <a:bodyPr spcFirstLastPara="1" wrap="square" lIns="137150" tIns="68575" rIns="137150" bIns="68575" anchor="t" anchorCtr="0">
            <a:spAutoFit/>
          </a:bodyPr>
          <a:lstStyle/>
          <a:p>
            <a:pPr marL="0" marR="0" lvl="0" indent="0" algn="l" rtl="0">
              <a:lnSpc>
                <a:spcPct val="120000"/>
              </a:lnSpc>
              <a:spcBef>
                <a:spcPts val="0"/>
              </a:spcBef>
              <a:spcAft>
                <a:spcPts val="0"/>
              </a:spcAft>
              <a:buNone/>
            </a:pPr>
            <a:r>
              <a:rPr lang="en-US" sz="4700" b="1" dirty="0">
                <a:solidFill>
                  <a:srgbClr val="0033A0"/>
                </a:solidFill>
                <a:latin typeface="Times New Roman"/>
                <a:ea typeface="Times New Roman"/>
                <a:cs typeface="Times New Roman"/>
                <a:sym typeface="Times New Roman"/>
              </a:rPr>
              <a:t>ACKNOWLEDGMENTS</a:t>
            </a:r>
            <a:endParaRPr sz="4700" dirty="0">
              <a:latin typeface="Times New Roman"/>
              <a:ea typeface="Times New Roman"/>
              <a:cs typeface="Times New Roman"/>
              <a:sym typeface="Times New Roman"/>
            </a:endParaRPr>
          </a:p>
        </p:txBody>
      </p:sp>
      <p:sp>
        <p:nvSpPr>
          <p:cNvPr id="117" name="Google Shape;117;p1"/>
          <p:cNvSpPr txBox="1"/>
          <p:nvPr/>
        </p:nvSpPr>
        <p:spPr>
          <a:xfrm>
            <a:off x="-91200" y="22616328"/>
            <a:ext cx="13613700" cy="22437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latin typeface="Times New Roman"/>
                <a:ea typeface="Times New Roman"/>
                <a:cs typeface="Times New Roman"/>
                <a:sym typeface="Times New Roman"/>
              </a:rPr>
              <a:t>Inclusion criteria consist of patients aged 18+ and the most diverse departments/specialties by percentage from 01/01/2021-12/31/2023. Inpatient specialities, dental services, social services, emergency departments, and follow-up visits were excluded.</a:t>
            </a:r>
            <a:endParaRPr sz="3500">
              <a:solidFill>
                <a:schemeClr val="dk1"/>
              </a:solidFill>
              <a:latin typeface="Times New Roman"/>
              <a:ea typeface="Times New Roman"/>
              <a:cs typeface="Times New Roman"/>
              <a:sym typeface="Times New Roman"/>
            </a:endParaRPr>
          </a:p>
        </p:txBody>
      </p:sp>
      <p:sp>
        <p:nvSpPr>
          <p:cNvPr id="118" name="Google Shape;118;p1"/>
          <p:cNvSpPr txBox="1"/>
          <p:nvPr/>
        </p:nvSpPr>
        <p:spPr>
          <a:xfrm>
            <a:off x="32623896" y="29393275"/>
            <a:ext cx="10614160" cy="14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Special thanks to collaborating database analyst Kristen Gray. The project described was supported by the NIH National Center for Advancing Translational Sciences through grant number UL1TR001998. The content is solely the responsibility of the authors and does not necessarily represent the official views of the NIH. </a:t>
            </a:r>
            <a:endParaRPr sz="3200" dirty="0">
              <a:solidFill>
                <a:schemeClr val="dk1"/>
              </a:solidFill>
              <a:latin typeface="Times New Roman"/>
              <a:ea typeface="Times New Roman"/>
              <a:cs typeface="Times New Roman"/>
              <a:sym typeface="Times New Roman"/>
            </a:endParaRPr>
          </a:p>
        </p:txBody>
      </p:sp>
      <p:sp>
        <p:nvSpPr>
          <p:cNvPr id="119" name="Google Shape;119;p1"/>
          <p:cNvSpPr txBox="1"/>
          <p:nvPr/>
        </p:nvSpPr>
        <p:spPr>
          <a:xfrm>
            <a:off x="391886" y="6563600"/>
            <a:ext cx="13153264" cy="5713092"/>
          </a:xfrm>
          <a:prstGeom prst="rect">
            <a:avLst/>
          </a:prstGeom>
          <a:noFill/>
          <a:ln>
            <a:noFill/>
          </a:ln>
        </p:spPr>
        <p:txBody>
          <a:bodyPr spcFirstLastPara="1" wrap="square" lIns="137150" tIns="68575" rIns="137150" bIns="68575" anchor="t" anchorCtr="0">
            <a:spAutoFit/>
          </a:bodyPr>
          <a:lstStyle/>
          <a:p>
            <a:pPr marL="0" lvl="0" indent="0" algn="l" rtl="0">
              <a:lnSpc>
                <a:spcPct val="115000"/>
              </a:lnSpc>
              <a:spcBef>
                <a:spcPts val="0"/>
              </a:spcBef>
              <a:spcAft>
                <a:spcPts val="0"/>
              </a:spcAft>
              <a:buSzPts val="1100"/>
              <a:buNone/>
            </a:pPr>
            <a:r>
              <a:rPr lang="en-US" sz="3500" dirty="0">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Patient-provider concordance is defined as the </a:t>
            </a:r>
            <a:r>
              <a:rPr lang="en-US" sz="3500" b="1" dirty="0">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shared identity </a:t>
            </a:r>
            <a:r>
              <a:rPr lang="en-US" sz="3500" dirty="0">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a:t>
            </a:r>
            <a:r>
              <a:rPr lang="en-US" sz="3500" dirty="0">
                <a:solidFill>
                  <a:schemeClr val="lt1"/>
                </a:solidFill>
                <a:latin typeface="Times New Roman"/>
                <a:ea typeface="Times New Roman"/>
                <a:cs typeface="Times New Roman"/>
                <a:sym typeface="Times New Roman"/>
              </a:rPr>
              <a:t>etween a patient and the provider they seek care from [8]. There are many contributing factors to concordance, including </a:t>
            </a:r>
            <a:r>
              <a:rPr lang="en-US" sz="3500" b="1" dirty="0">
                <a:solidFill>
                  <a:schemeClr val="lt1"/>
                </a:solidFill>
                <a:latin typeface="Times New Roman"/>
                <a:ea typeface="Times New Roman"/>
                <a:cs typeface="Times New Roman"/>
                <a:sym typeface="Times New Roman"/>
              </a:rPr>
              <a:t>race, ethnicity, age, gender, values, and language</a:t>
            </a:r>
            <a:r>
              <a:rPr lang="en-US" sz="3500" dirty="0">
                <a:solidFill>
                  <a:schemeClr val="lt1"/>
                </a:solidFill>
                <a:latin typeface="Times New Roman"/>
                <a:ea typeface="Times New Roman"/>
                <a:cs typeface="Times New Roman"/>
                <a:sym typeface="Times New Roman"/>
              </a:rPr>
              <a:t>. This exploration focuses on </a:t>
            </a:r>
            <a:r>
              <a:rPr lang="en-US" sz="3500" b="1" dirty="0">
                <a:solidFill>
                  <a:schemeClr val="lt1"/>
                </a:solidFill>
                <a:latin typeface="Times New Roman"/>
                <a:ea typeface="Times New Roman"/>
                <a:cs typeface="Times New Roman"/>
                <a:sym typeface="Times New Roman"/>
              </a:rPr>
              <a:t>racial concordance at UK HealthCare</a:t>
            </a:r>
            <a:r>
              <a:rPr lang="en-US" sz="3500" dirty="0">
                <a:solidFill>
                  <a:schemeClr val="lt1"/>
                </a:solidFill>
                <a:latin typeface="Times New Roman"/>
                <a:ea typeface="Times New Roman"/>
                <a:cs typeface="Times New Roman"/>
                <a:sym typeface="Times New Roman"/>
              </a:rPr>
              <a:t> by merging their data with Human Resources’, which has never been investigate</a:t>
            </a:r>
            <a:r>
              <a:rPr lang="en-US" sz="3500" dirty="0">
                <a:solidFill>
                  <a:schemeClr val="lt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a:t>
            </a:r>
            <a:r>
              <a:rPr lang="en-US" sz="3500" dirty="0">
                <a:solidFill>
                  <a:schemeClr val="lt1"/>
                </a:solidFill>
                <a:latin typeface="Times New Roman"/>
                <a:ea typeface="Times New Roman"/>
                <a:cs typeface="Times New Roman"/>
                <a:sym typeface="Times New Roman"/>
              </a:rPr>
              <a:t> here before. The </a:t>
            </a:r>
            <a:r>
              <a:rPr lang="en-US" sz="3500" b="1" dirty="0">
                <a:solidFill>
                  <a:schemeClr val="lt1"/>
                </a:solidFill>
                <a:latin typeface="Times New Roman"/>
                <a:ea typeface="Times New Roman"/>
                <a:cs typeface="Times New Roman"/>
                <a:sym typeface="Times New Roman"/>
              </a:rPr>
              <a:t>goal </a:t>
            </a:r>
            <a:r>
              <a:rPr lang="en-US" sz="3500" dirty="0">
                <a:solidFill>
                  <a:schemeClr val="lt1"/>
                </a:solidFill>
                <a:latin typeface="Times New Roman"/>
                <a:ea typeface="Times New Roman"/>
                <a:cs typeface="Times New Roman"/>
                <a:sym typeface="Times New Roman"/>
              </a:rPr>
              <a:t>of this research is to foster a deeper understanding of diversity amongst UK Healthcare medical departments by examining racial concordance </a:t>
            </a:r>
            <a:r>
              <a:rPr lang="en-US" sz="3500" b="1" dirty="0">
                <a:solidFill>
                  <a:schemeClr val="lt1"/>
                </a:solidFill>
                <a:latin typeface="Times New Roman"/>
                <a:ea typeface="Times New Roman"/>
                <a:cs typeface="Times New Roman"/>
                <a:sym typeface="Times New Roman"/>
              </a:rPr>
              <a:t>between patients and providers</a:t>
            </a:r>
            <a:r>
              <a:rPr lang="en-US" sz="3500" dirty="0">
                <a:solidFill>
                  <a:schemeClr val="lt1"/>
                </a:solidFill>
                <a:latin typeface="Times New Roman"/>
                <a:ea typeface="Times New Roman"/>
                <a:cs typeface="Times New Roman"/>
                <a:sym typeface="Times New Roman"/>
              </a:rPr>
              <a:t>. </a:t>
            </a:r>
            <a:endParaRPr sz="3500" b="0" i="0" u="none" strike="noStrike" cap="none" dirty="0">
              <a:solidFill>
                <a:schemeClr val="lt1"/>
              </a:solidFill>
              <a:latin typeface="Arial"/>
              <a:ea typeface="Arial"/>
              <a:cs typeface="Arial"/>
              <a:sym typeface="Arial"/>
            </a:endParaRPr>
          </a:p>
        </p:txBody>
      </p:sp>
      <p:sp>
        <p:nvSpPr>
          <p:cNvPr id="120" name="Google Shape;120;p1"/>
          <p:cNvSpPr/>
          <p:nvPr/>
        </p:nvSpPr>
        <p:spPr>
          <a:xfrm>
            <a:off x="6207850" y="21672903"/>
            <a:ext cx="846600" cy="831300"/>
          </a:xfrm>
          <a:prstGeom prst="downArrow">
            <a:avLst>
              <a:gd name="adj1" fmla="val 50000"/>
              <a:gd name="adj2"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1" name="Google Shape;121;p1"/>
          <p:cNvSpPr txBox="1"/>
          <p:nvPr/>
        </p:nvSpPr>
        <p:spPr>
          <a:xfrm>
            <a:off x="14025136" y="6637800"/>
            <a:ext cx="7553014" cy="95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chemeClr val="dk1"/>
                </a:solidFill>
                <a:latin typeface="Times New Roman"/>
                <a:ea typeface="Times New Roman"/>
                <a:cs typeface="Times New Roman"/>
                <a:sym typeface="Times New Roman"/>
              </a:rPr>
              <a:t>The five </a:t>
            </a:r>
            <a:r>
              <a:rPr lang="en-US" sz="3500" b="1" dirty="0">
                <a:solidFill>
                  <a:schemeClr val="dk1"/>
                </a:solidFill>
                <a:latin typeface="Times New Roman"/>
                <a:ea typeface="Times New Roman"/>
                <a:cs typeface="Times New Roman"/>
                <a:sym typeface="Times New Roman"/>
              </a:rPr>
              <a:t>most diverse</a:t>
            </a:r>
            <a:r>
              <a:rPr lang="en-US" sz="3500" dirty="0">
                <a:solidFill>
                  <a:schemeClr val="dk1"/>
                </a:solidFill>
                <a:latin typeface="Times New Roman"/>
                <a:ea typeface="Times New Roman"/>
                <a:cs typeface="Times New Roman"/>
                <a:sym typeface="Times New Roman"/>
              </a:rPr>
              <a:t> departments in UK HealthCare:</a:t>
            </a:r>
            <a:endParaRPr sz="3500" dirty="0">
              <a:solidFill>
                <a:schemeClr val="dk1"/>
              </a:solidFill>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b="1" dirty="0">
                <a:solidFill>
                  <a:schemeClr val="dk1"/>
                </a:solidFill>
                <a:latin typeface="Times New Roman"/>
                <a:ea typeface="Times New Roman"/>
                <a:cs typeface="Times New Roman"/>
                <a:sym typeface="Times New Roman"/>
              </a:rPr>
              <a:t>Hematology</a:t>
            </a:r>
            <a:r>
              <a:rPr lang="en-US" sz="3500" dirty="0">
                <a:solidFill>
                  <a:schemeClr val="dk1"/>
                </a:solidFill>
                <a:latin typeface="Times New Roman"/>
                <a:ea typeface="Times New Roman"/>
                <a:cs typeface="Times New Roman"/>
                <a:sym typeface="Times New Roman"/>
              </a:rPr>
              <a:t> (57.14%), </a:t>
            </a:r>
            <a:endParaRPr sz="3500" dirty="0">
              <a:solidFill>
                <a:schemeClr val="dk1"/>
              </a:solidFill>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b="1" dirty="0">
                <a:solidFill>
                  <a:schemeClr val="dk1"/>
                </a:solidFill>
                <a:latin typeface="Times New Roman"/>
                <a:ea typeface="Times New Roman"/>
                <a:cs typeface="Times New Roman"/>
                <a:sym typeface="Times New Roman"/>
              </a:rPr>
              <a:t>Pulmonology</a:t>
            </a:r>
            <a:r>
              <a:rPr lang="en-US" sz="3500" dirty="0">
                <a:solidFill>
                  <a:schemeClr val="dk1"/>
                </a:solidFill>
                <a:latin typeface="Times New Roman"/>
                <a:ea typeface="Times New Roman"/>
                <a:cs typeface="Times New Roman"/>
                <a:sym typeface="Times New Roman"/>
              </a:rPr>
              <a:t> </a:t>
            </a:r>
            <a:r>
              <a:rPr lang="en-US" sz="3500" b="1" dirty="0">
                <a:solidFill>
                  <a:schemeClr val="dk1"/>
                </a:solidFill>
                <a:latin typeface="Times New Roman"/>
                <a:ea typeface="Times New Roman"/>
                <a:cs typeface="Times New Roman"/>
                <a:sym typeface="Times New Roman"/>
              </a:rPr>
              <a:t>1</a:t>
            </a:r>
            <a:r>
              <a:rPr lang="en-US" sz="3500" dirty="0">
                <a:solidFill>
                  <a:schemeClr val="dk1"/>
                </a:solidFill>
                <a:latin typeface="Times New Roman"/>
                <a:ea typeface="Times New Roman"/>
                <a:cs typeface="Times New Roman"/>
                <a:sym typeface="Times New Roman"/>
              </a:rPr>
              <a:t> (35.00%), </a:t>
            </a:r>
            <a:endParaRPr sz="3500" dirty="0">
              <a:solidFill>
                <a:schemeClr val="dk1"/>
              </a:solidFill>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b="1" dirty="0">
                <a:solidFill>
                  <a:schemeClr val="dk1"/>
                </a:solidFill>
                <a:latin typeface="Times New Roman"/>
                <a:ea typeface="Times New Roman"/>
                <a:cs typeface="Times New Roman"/>
                <a:sym typeface="Times New Roman"/>
              </a:rPr>
              <a:t>Neurology </a:t>
            </a:r>
            <a:r>
              <a:rPr lang="en-US" sz="3500" dirty="0">
                <a:solidFill>
                  <a:schemeClr val="dk1"/>
                </a:solidFill>
                <a:latin typeface="Times New Roman"/>
                <a:ea typeface="Times New Roman"/>
                <a:cs typeface="Times New Roman"/>
                <a:sym typeface="Times New Roman"/>
              </a:rPr>
              <a:t>(34.62%), </a:t>
            </a:r>
            <a:endParaRPr sz="3500" dirty="0">
              <a:solidFill>
                <a:schemeClr val="dk1"/>
              </a:solidFill>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b="1" dirty="0">
                <a:solidFill>
                  <a:schemeClr val="dk1"/>
                </a:solidFill>
                <a:latin typeface="Times New Roman"/>
                <a:ea typeface="Times New Roman"/>
                <a:cs typeface="Times New Roman"/>
                <a:sym typeface="Times New Roman"/>
              </a:rPr>
              <a:t>Pulmonology 2 </a:t>
            </a:r>
            <a:r>
              <a:rPr lang="en-US" sz="3500" dirty="0">
                <a:solidFill>
                  <a:schemeClr val="dk1"/>
                </a:solidFill>
                <a:latin typeface="Times New Roman"/>
                <a:ea typeface="Times New Roman"/>
                <a:cs typeface="Times New Roman"/>
                <a:sym typeface="Times New Roman"/>
              </a:rPr>
              <a:t>(33.33%), </a:t>
            </a:r>
            <a:endParaRPr sz="3500" dirty="0">
              <a:solidFill>
                <a:schemeClr val="dk1"/>
              </a:solidFill>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b="1" dirty="0">
                <a:solidFill>
                  <a:schemeClr val="dk1"/>
                </a:solidFill>
                <a:latin typeface="Times New Roman"/>
                <a:ea typeface="Times New Roman"/>
                <a:cs typeface="Times New Roman"/>
                <a:sym typeface="Times New Roman"/>
              </a:rPr>
              <a:t>Obstetrics/Gynecology</a:t>
            </a:r>
            <a:r>
              <a:rPr lang="en-US" sz="3500" dirty="0">
                <a:solidFill>
                  <a:schemeClr val="dk1"/>
                </a:solidFill>
                <a:latin typeface="Times New Roman"/>
                <a:ea typeface="Times New Roman"/>
                <a:cs typeface="Times New Roman"/>
                <a:sym typeface="Times New Roman"/>
              </a:rPr>
              <a:t> (33.33%)</a:t>
            </a:r>
            <a:endParaRPr sz="35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3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3500" dirty="0">
                <a:solidFill>
                  <a:schemeClr val="dk1"/>
                </a:solidFill>
                <a:latin typeface="Times New Roman"/>
                <a:ea typeface="Times New Roman"/>
                <a:cs typeface="Times New Roman"/>
                <a:sym typeface="Times New Roman"/>
              </a:rPr>
              <a:t>Only </a:t>
            </a:r>
            <a:r>
              <a:rPr lang="en-US" sz="3500" b="1" dirty="0">
                <a:solidFill>
                  <a:schemeClr val="dk1"/>
                </a:solidFill>
                <a:latin typeface="Times New Roman"/>
                <a:ea typeface="Times New Roman"/>
                <a:cs typeface="Times New Roman"/>
                <a:sym typeface="Times New Roman"/>
              </a:rPr>
              <a:t>Asian Non Hispanic/Latino</a:t>
            </a:r>
            <a:r>
              <a:rPr lang="en-US" sz="3500" dirty="0">
                <a:solidFill>
                  <a:schemeClr val="dk1"/>
                </a:solidFill>
                <a:latin typeface="Times New Roman"/>
                <a:ea typeface="Times New Roman"/>
                <a:cs typeface="Times New Roman"/>
                <a:sym typeface="Times New Roman"/>
              </a:rPr>
              <a:t> and </a:t>
            </a:r>
            <a:r>
              <a:rPr lang="en-US" sz="3500" b="1" dirty="0">
                <a:solidFill>
                  <a:schemeClr val="dk1"/>
                </a:solidFill>
                <a:latin typeface="Times New Roman"/>
                <a:ea typeface="Times New Roman"/>
                <a:cs typeface="Times New Roman"/>
                <a:sym typeface="Times New Roman"/>
              </a:rPr>
              <a:t>White Non Hispanic/Latino</a:t>
            </a:r>
            <a:r>
              <a:rPr lang="en-US" sz="3500" dirty="0">
                <a:solidFill>
                  <a:schemeClr val="dk1"/>
                </a:solidFill>
                <a:latin typeface="Times New Roman"/>
                <a:ea typeface="Times New Roman"/>
                <a:cs typeface="Times New Roman"/>
                <a:sym typeface="Times New Roman"/>
              </a:rPr>
              <a:t> racially concordant relationships are identified.</a:t>
            </a:r>
            <a:endParaRPr sz="3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3500" b="1" dirty="0">
                <a:solidFill>
                  <a:schemeClr val="dk1"/>
                </a:solidFill>
                <a:latin typeface="Times New Roman"/>
                <a:ea typeface="Times New Roman"/>
                <a:cs typeface="Times New Roman"/>
                <a:sym typeface="Times New Roman"/>
              </a:rPr>
              <a:t>Obstetrics/Gynecology</a:t>
            </a:r>
            <a:r>
              <a:rPr lang="en-US" sz="3500" dirty="0">
                <a:solidFill>
                  <a:schemeClr val="dk1"/>
                </a:solidFill>
                <a:latin typeface="Times New Roman"/>
                <a:ea typeface="Times New Roman"/>
                <a:cs typeface="Times New Roman"/>
                <a:sym typeface="Times New Roman"/>
              </a:rPr>
              <a:t> has the</a:t>
            </a:r>
            <a:r>
              <a:rPr lang="en-US" sz="3500" b="1" dirty="0">
                <a:solidFill>
                  <a:schemeClr val="dk1"/>
                </a:solidFill>
                <a:latin typeface="Times New Roman"/>
                <a:ea typeface="Times New Roman"/>
                <a:cs typeface="Times New Roman"/>
                <a:sym typeface="Times New Roman"/>
              </a:rPr>
              <a:t> </a:t>
            </a:r>
            <a:r>
              <a:rPr lang="en-US" sz="3500" dirty="0">
                <a:solidFill>
                  <a:schemeClr val="dk1"/>
                </a:solidFill>
                <a:latin typeface="Times New Roman"/>
                <a:ea typeface="Times New Roman"/>
                <a:cs typeface="Times New Roman"/>
                <a:sym typeface="Times New Roman"/>
              </a:rPr>
              <a:t>greatest</a:t>
            </a:r>
            <a:r>
              <a:rPr lang="en-US" sz="3500" b="1" dirty="0">
                <a:solidFill>
                  <a:schemeClr val="dk1"/>
                </a:solidFill>
                <a:latin typeface="Times New Roman"/>
                <a:ea typeface="Times New Roman"/>
                <a:cs typeface="Times New Roman"/>
                <a:sym typeface="Times New Roman"/>
              </a:rPr>
              <a:t> </a:t>
            </a:r>
            <a:r>
              <a:rPr lang="en-US" sz="3500" dirty="0">
                <a:solidFill>
                  <a:schemeClr val="dk1"/>
                </a:solidFill>
                <a:latin typeface="Times New Roman"/>
                <a:ea typeface="Times New Roman"/>
                <a:cs typeface="Times New Roman"/>
                <a:sym typeface="Times New Roman"/>
              </a:rPr>
              <a:t>number of </a:t>
            </a:r>
            <a:r>
              <a:rPr lang="en-US" sz="3500" b="1" dirty="0">
                <a:solidFill>
                  <a:schemeClr val="dk1"/>
                </a:solidFill>
                <a:latin typeface="Times New Roman"/>
                <a:ea typeface="Times New Roman"/>
                <a:cs typeface="Times New Roman"/>
                <a:sym typeface="Times New Roman"/>
              </a:rPr>
              <a:t>White Non Hispanic/Latino</a:t>
            </a:r>
            <a:r>
              <a:rPr lang="en-US" sz="3500" dirty="0">
                <a:solidFill>
                  <a:schemeClr val="dk1"/>
                </a:solidFill>
                <a:latin typeface="Times New Roman"/>
                <a:ea typeface="Times New Roman"/>
                <a:cs typeface="Times New Roman"/>
                <a:sym typeface="Times New Roman"/>
              </a:rPr>
              <a:t> concordant visits, and is the </a:t>
            </a:r>
            <a:r>
              <a:rPr lang="en-US" sz="3500" b="1" dirty="0">
                <a:solidFill>
                  <a:schemeClr val="dk1"/>
                </a:solidFill>
                <a:latin typeface="Times New Roman"/>
                <a:ea typeface="Times New Roman"/>
                <a:cs typeface="Times New Roman"/>
                <a:sym typeface="Times New Roman"/>
              </a:rPr>
              <a:t>least diverse</a:t>
            </a:r>
            <a:r>
              <a:rPr lang="en-US" sz="3500" dirty="0">
                <a:solidFill>
                  <a:schemeClr val="dk1"/>
                </a:solidFill>
                <a:latin typeface="Times New Roman"/>
                <a:ea typeface="Times New Roman"/>
                <a:cs typeface="Times New Roman"/>
                <a:sym typeface="Times New Roman"/>
              </a:rPr>
              <a:t> of the five specialties.</a:t>
            </a:r>
            <a:endParaRPr sz="3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3500" b="1" dirty="0">
                <a:solidFill>
                  <a:schemeClr val="dk1"/>
                </a:solidFill>
                <a:latin typeface="Times New Roman"/>
                <a:ea typeface="Times New Roman"/>
                <a:cs typeface="Times New Roman"/>
                <a:sym typeface="Times New Roman"/>
              </a:rPr>
              <a:t>Hematology</a:t>
            </a:r>
            <a:r>
              <a:rPr lang="en-US" sz="3500" dirty="0">
                <a:solidFill>
                  <a:schemeClr val="dk1"/>
                </a:solidFill>
                <a:latin typeface="Times New Roman"/>
                <a:ea typeface="Times New Roman"/>
                <a:cs typeface="Times New Roman"/>
                <a:sym typeface="Times New Roman"/>
              </a:rPr>
              <a:t> has the </a:t>
            </a:r>
            <a:r>
              <a:rPr lang="en-US" sz="3500" b="1" dirty="0">
                <a:solidFill>
                  <a:schemeClr val="dk1"/>
                </a:solidFill>
                <a:latin typeface="Times New Roman"/>
                <a:ea typeface="Times New Roman"/>
                <a:cs typeface="Times New Roman"/>
                <a:sym typeface="Times New Roman"/>
              </a:rPr>
              <a:t>greatest </a:t>
            </a:r>
            <a:r>
              <a:rPr lang="en-US" sz="3500" dirty="0">
                <a:solidFill>
                  <a:schemeClr val="dk1"/>
                </a:solidFill>
                <a:latin typeface="Times New Roman"/>
                <a:ea typeface="Times New Roman"/>
                <a:cs typeface="Times New Roman"/>
                <a:sym typeface="Times New Roman"/>
              </a:rPr>
              <a:t>number of </a:t>
            </a:r>
            <a:r>
              <a:rPr lang="en-US" sz="3500" b="1" dirty="0">
                <a:solidFill>
                  <a:schemeClr val="dk1"/>
                </a:solidFill>
                <a:latin typeface="Times New Roman"/>
                <a:ea typeface="Times New Roman"/>
                <a:cs typeface="Times New Roman"/>
                <a:sym typeface="Times New Roman"/>
              </a:rPr>
              <a:t>Asian Non Hispanic/Latino </a:t>
            </a:r>
            <a:r>
              <a:rPr lang="en-US" sz="3500" dirty="0">
                <a:solidFill>
                  <a:schemeClr val="dk1"/>
                </a:solidFill>
                <a:latin typeface="Times New Roman"/>
                <a:ea typeface="Times New Roman"/>
                <a:cs typeface="Times New Roman"/>
                <a:sym typeface="Times New Roman"/>
              </a:rPr>
              <a:t>concordant visits</a:t>
            </a:r>
            <a:r>
              <a:rPr lang="en-US" sz="3500" b="1" dirty="0">
                <a:solidFill>
                  <a:schemeClr val="dk1"/>
                </a:solidFill>
                <a:latin typeface="Times New Roman"/>
                <a:ea typeface="Times New Roman"/>
                <a:cs typeface="Times New Roman"/>
                <a:sym typeface="Times New Roman"/>
              </a:rPr>
              <a:t>.</a:t>
            </a:r>
            <a:endParaRPr sz="35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000" dirty="0">
              <a:solidFill>
                <a:schemeClr val="dk1"/>
              </a:solidFill>
              <a:latin typeface="Times New Roman"/>
              <a:ea typeface="Times New Roman"/>
              <a:cs typeface="Times New Roman"/>
              <a:sym typeface="Times New Roman"/>
            </a:endParaRPr>
          </a:p>
        </p:txBody>
      </p:sp>
      <p:sp>
        <p:nvSpPr>
          <p:cNvPr id="122" name="Google Shape;122;p1"/>
          <p:cNvSpPr/>
          <p:nvPr/>
        </p:nvSpPr>
        <p:spPr>
          <a:xfrm>
            <a:off x="6207850" y="24975466"/>
            <a:ext cx="846600" cy="831300"/>
          </a:xfrm>
          <a:prstGeom prst="downArrow">
            <a:avLst>
              <a:gd name="adj1" fmla="val 50000"/>
              <a:gd name="adj2"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3" name="Google Shape;123;p1"/>
          <p:cNvSpPr/>
          <p:nvPr/>
        </p:nvSpPr>
        <p:spPr>
          <a:xfrm>
            <a:off x="6207850" y="27377504"/>
            <a:ext cx="846600" cy="831300"/>
          </a:xfrm>
          <a:prstGeom prst="downArrow">
            <a:avLst>
              <a:gd name="adj1" fmla="val 50000"/>
              <a:gd name="adj2"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124" name="Google Shape;124;p1"/>
          <p:cNvCxnSpPr/>
          <p:nvPr/>
        </p:nvCxnSpPr>
        <p:spPr>
          <a:xfrm>
            <a:off x="13525620" y="5387367"/>
            <a:ext cx="0" cy="27531000"/>
          </a:xfrm>
          <a:prstGeom prst="straightConnector1">
            <a:avLst/>
          </a:prstGeom>
          <a:noFill/>
          <a:ln w="50800" cap="flat" cmpd="sng">
            <a:solidFill>
              <a:srgbClr val="005DAA"/>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Exploring Diversity in UK Healthcare: A Descriptive Analysis of Patient-Provider Racial Concordance in UK Healthcare Departments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Diversity in UK Healthcare: A Descriptive Analysis of Patient-Provider Racial Concordance in UK Healthcare Departments</dc:title>
  <dc:creator>Reynolds, Sam</dc:creator>
  <cp:lastModifiedBy>Woltenberg, Leslie N.</cp:lastModifiedBy>
  <cp:revision>1</cp:revision>
  <dcterms:created xsi:type="dcterms:W3CDTF">2023-10-19T13:44:40Z</dcterms:created>
  <dcterms:modified xsi:type="dcterms:W3CDTF">2024-03-19T15:49:52Z</dcterms:modified>
</cp:coreProperties>
</file>