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43891200" cy="32918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32A1C8-07AA-4969-555A-B3FB200A6FC5}" v="220" dt="2024-03-19T01:51:17.442"/>
    <p1510:client id="{3359AAE2-6DA8-E34F-999C-8C725672069C}" v="1012" dt="2024-03-19T03:06:29.871"/>
    <p1510:client id="{38367527-76B0-1776-E72A-7601BF2429C4}" v="15" dt="2024-03-18T22:24:25.270"/>
    <p1510:client id="{B1309158-D169-E632-41FB-ED4F5B7417DB}" v="448" dt="2024-03-19T01:30:17.956"/>
    <p1510:client id="{F29D9C83-6AB0-22E1-7B8A-728103100F0F}" v="1189" dt="2024-03-19T02:43:57.7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>
      <p:cViewPr>
        <p:scale>
          <a:sx n="20" d="100"/>
          <a:sy n="20" d="100"/>
        </p:scale>
        <p:origin x="492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ltenberg, Leslie N." userId="1e842a62-0cd2-4f72-b0c3-d2ca731eb179" providerId="ADAL" clId="{175DB702-95A8-4021-A275-4E371ACCB7B5}"/>
    <pc:docChg chg="modSld">
      <pc:chgData name="Woltenberg, Leslie N." userId="1e842a62-0cd2-4f72-b0c3-d2ca731eb179" providerId="ADAL" clId="{175DB702-95A8-4021-A275-4E371ACCB7B5}" dt="2024-03-19T17:07:22.795" v="0" actId="20577"/>
      <pc:docMkLst>
        <pc:docMk/>
      </pc:docMkLst>
      <pc:sldChg chg="modSp mod">
        <pc:chgData name="Woltenberg, Leslie N." userId="1e842a62-0cd2-4f72-b0c3-d2ca731eb179" providerId="ADAL" clId="{175DB702-95A8-4021-A275-4E371ACCB7B5}" dt="2024-03-19T17:07:22.795" v="0" actId="20577"/>
        <pc:sldMkLst>
          <pc:docMk/>
          <pc:sldMk cId="1185664700" sldId="257"/>
        </pc:sldMkLst>
        <pc:spChg chg="mod">
          <ac:chgData name="Woltenberg, Leslie N." userId="1e842a62-0cd2-4f72-b0c3-d2ca731eb179" providerId="ADAL" clId="{175DB702-95A8-4021-A275-4E371ACCB7B5}" dt="2024-03-19T17:07:22.795" v="0" actId="20577"/>
          <ac:spMkLst>
            <pc:docMk/>
            <pc:sldMk cId="1185664700" sldId="257"/>
            <ac:spMk id="10" creationId="{CA7447CC-003F-E566-6C22-344CB2FCFE8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C0009-D418-644E-8DC2-D3E8AC99448A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810FE-6591-FE45-8FF1-C0B5DB6A1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810FE-6591-FE45-8FF1-C0B5DB6A1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41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A140-E952-45A9-A2D7-745F76E14D68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64F9-5BEC-46F4-B122-45D572D60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1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A140-E952-45A9-A2D7-745F76E14D68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64F9-5BEC-46F4-B122-45D572D60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4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A140-E952-45A9-A2D7-745F76E14D68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64F9-5BEC-46F4-B122-45D572D60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7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A140-E952-45A9-A2D7-745F76E14D68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64F9-5BEC-46F4-B122-45D572D60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2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A140-E952-45A9-A2D7-745F76E14D68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64F9-5BEC-46F4-B122-45D572D60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4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A140-E952-45A9-A2D7-745F76E14D68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64F9-5BEC-46F4-B122-45D572D60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8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A140-E952-45A9-A2D7-745F76E14D68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64F9-5BEC-46F4-B122-45D572D60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2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A140-E952-45A9-A2D7-745F76E14D68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64F9-5BEC-46F4-B122-45D572D60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9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A140-E952-45A9-A2D7-745F76E14D68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64F9-5BEC-46F4-B122-45D572D60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A140-E952-45A9-A2D7-745F76E14D68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64F9-5BEC-46F4-B122-45D572D60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9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A140-E952-45A9-A2D7-745F76E14D68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64F9-5BEC-46F4-B122-45D572D60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0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BA140-E952-45A9-A2D7-745F76E14D68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064F9-5BEC-46F4-B122-45D572D60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5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DE9BE5A-1008-2058-D406-B45651E5F32A}"/>
              </a:ext>
            </a:extLst>
          </p:cNvPr>
          <p:cNvGrpSpPr/>
          <p:nvPr/>
        </p:nvGrpSpPr>
        <p:grpSpPr>
          <a:xfrm>
            <a:off x="19728723" y="21709913"/>
            <a:ext cx="14143992" cy="10101048"/>
            <a:chOff x="14126906" y="18788627"/>
            <a:chExt cx="16926966" cy="11302608"/>
          </a:xfrm>
        </p:grpSpPr>
        <p:pic>
          <p:nvPicPr>
            <p:cNvPr id="20" name="Picture 19" descr="A table of medical information&#10;&#10;Description automatically generated">
              <a:extLst>
                <a:ext uri="{FF2B5EF4-FFF2-40B4-BE49-F238E27FC236}">
                  <a16:creationId xmlns:a16="http://schemas.microsoft.com/office/drawing/2014/main" id="{83467C70-DD7D-BD4C-A343-DA37FF1B5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6906" y="18858453"/>
              <a:ext cx="14296269" cy="11232782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545135F-CC72-44B3-28A2-C5119C94BD8D}"/>
                </a:ext>
              </a:extLst>
            </p:cNvPr>
            <p:cNvSpPr txBox="1"/>
            <p:nvPr/>
          </p:nvSpPr>
          <p:spPr>
            <a:xfrm>
              <a:off x="14548951" y="18788627"/>
              <a:ext cx="16504921" cy="41326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800" b="0" i="0" u="none" strike="noStrike" dirty="0">
                  <a:solidFill>
                    <a:srgbClr val="666666"/>
                  </a:solidFill>
                  <a:effectLst/>
                  <a:latin typeface="Times New Roman"/>
                  <a:cs typeface="Times New Roman"/>
                </a:rPr>
                <a:t>Table </a:t>
              </a:r>
              <a:r>
                <a:rPr lang="en-US" dirty="0">
                  <a:solidFill>
                    <a:srgbClr val="666666"/>
                  </a:solidFill>
                  <a:latin typeface="Times New Roman"/>
                  <a:cs typeface="Times New Roman"/>
                </a:rPr>
                <a:t>3. Top</a:t>
              </a:r>
              <a:r>
                <a:rPr lang="en-US" sz="1800" b="0" i="0" u="none" strike="noStrike" dirty="0">
                  <a:solidFill>
                    <a:srgbClr val="666666"/>
                  </a:solidFill>
                  <a:effectLst/>
                  <a:latin typeface="Times New Roman"/>
                  <a:cs typeface="Times New Roman"/>
                </a:rPr>
                <a:t> 25 most frequently used ICD-10 Codes</a:t>
              </a:r>
              <a:r>
                <a:rPr lang="en-US" dirty="0">
                  <a:solidFill>
                    <a:srgbClr val="666666"/>
                  </a:solidFill>
                  <a:latin typeface="Times New Roman"/>
                  <a:cs typeface="Times New Roman"/>
                </a:rPr>
                <a:t> </a:t>
              </a:r>
              <a:endParaRPr lang="en-US" dirty="0"/>
            </a:p>
          </p:txBody>
        </p:sp>
      </p:grpSp>
      <p:sp>
        <p:nvSpPr>
          <p:cNvPr id="22" name="Text Box 11">
            <a:extLst>
              <a:ext uri="{FF2B5EF4-FFF2-40B4-BE49-F238E27FC236}">
                <a16:creationId xmlns:a16="http://schemas.microsoft.com/office/drawing/2014/main" id="{0D32C0A9-12E2-3CE1-8448-3AD7AAE8E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0630" y="6611273"/>
            <a:ext cx="18081273" cy="604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60" tIns="68580" rIns="137160" bIns="68580" anchor="t">
            <a:spAutoFit/>
          </a:bodyPr>
          <a:lstStyle>
            <a:lvl1pPr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The most common demographics of patients that bounced-back to the UK ED were </a:t>
            </a:r>
            <a:r>
              <a:rPr lang="en-US" sz="3200" b="1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white non-Hispanic women </a:t>
            </a:r>
            <a:r>
              <a:rPr lang="en-US" sz="320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(see Table 1). </a:t>
            </a:r>
            <a:r>
              <a:rPr lang="en-US" sz="3200">
                <a:solidFill>
                  <a:srgbClr val="000000"/>
                </a:solidFill>
                <a:latin typeface="Times New Roman"/>
                <a:cs typeface="Times New Roman"/>
              </a:rPr>
              <a:t>Most p</a:t>
            </a:r>
            <a:r>
              <a:rPr lang="en-US" sz="3200" b="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atients resided within Fayette County, and nearly half of those patients (48.09 percent) resided in the cluster of zip codes </a:t>
            </a:r>
            <a:r>
              <a:rPr lang="en-US" sz="3200" b="1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40508</a:t>
            </a:r>
            <a:r>
              <a:rPr lang="en-US" sz="3200" b="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, 40505, and 40511 (see Figure 1). The mean and median age of the cohort revealed that most of the </a:t>
            </a:r>
            <a:r>
              <a:rPr lang="en-US" sz="320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patients were </a:t>
            </a:r>
            <a:r>
              <a:rPr lang="en-US" sz="3200" b="1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in their 40s.</a:t>
            </a:r>
            <a:r>
              <a:rPr lang="en-US" sz="3200" b="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 sz="3200">
                <a:solidFill>
                  <a:srgbClr val="000000"/>
                </a:solidFill>
                <a:latin typeface="Times New Roman"/>
                <a:cs typeface="Times New Roman"/>
              </a:rPr>
              <a:t>The number of bounce-backs remained relatively consistent throughout the year with frequencies ranging from </a:t>
            </a:r>
            <a:r>
              <a:rPr lang="en-US" sz="3200" b="1">
                <a:solidFill>
                  <a:srgbClr val="000000"/>
                </a:solidFill>
                <a:latin typeface="Times New Roman"/>
                <a:cs typeface="Times New Roman"/>
              </a:rPr>
              <a:t>450-532 bounce-backs per month</a:t>
            </a:r>
            <a:r>
              <a:rPr lang="en-US" sz="3200">
                <a:solidFill>
                  <a:srgbClr val="000000"/>
                </a:solidFill>
                <a:latin typeface="Times New Roman"/>
                <a:cs typeface="Times New Roman"/>
              </a:rPr>
              <a:t> (see Figure 2). </a:t>
            </a:r>
            <a:r>
              <a:rPr lang="en-US" sz="3200" b="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Out of this cohort, most (97.53 percent) reported having access to a primary care provider. </a:t>
            </a:r>
            <a:r>
              <a:rPr lang="en-US" sz="3200" b="1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Medicaid Replacement </a:t>
            </a:r>
            <a:r>
              <a:rPr lang="en-US" sz="3200" b="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was the </a:t>
            </a:r>
            <a:r>
              <a:rPr lang="en-US" sz="320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most used insurance provider </a:t>
            </a:r>
            <a:r>
              <a:rPr lang="en-US" sz="3200" b="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among the cohort (see </a:t>
            </a:r>
            <a:r>
              <a:rPr lang="en-US" sz="3200">
                <a:solidFill>
                  <a:srgbClr val="000000"/>
                </a:solidFill>
                <a:latin typeface="Times New Roman"/>
                <a:cs typeface="Times New Roman"/>
              </a:rPr>
              <a:t>Figure 3</a:t>
            </a:r>
            <a:r>
              <a:rPr lang="en-US" sz="3200" b="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). </a:t>
            </a:r>
            <a:r>
              <a:rPr lang="en-US" sz="3200">
                <a:solidFill>
                  <a:srgbClr val="000000"/>
                </a:solidFill>
                <a:latin typeface="Times New Roman"/>
                <a:cs typeface="Times New Roman"/>
              </a:rPr>
              <a:t>During subsequent visits, most patients were discharged home (87.33 percent); rarely (0.33 percent) were patients admitted inpatient (see Table 2). </a:t>
            </a:r>
            <a:r>
              <a:rPr lang="en-US" sz="3200" b="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The top category of diagnosis codes was ICD-10 </a:t>
            </a:r>
            <a:r>
              <a:rPr lang="en-US" sz="3200" b="1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Category Z “Factors influencing health status and contact with health services”</a:t>
            </a:r>
            <a:r>
              <a:rPr lang="en-US" sz="3200" b="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and the top listed diagnosis overall was ICD-10 Code </a:t>
            </a:r>
            <a:r>
              <a:rPr lang="en-US" sz="3200" b="1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I10</a:t>
            </a:r>
            <a:r>
              <a:rPr lang="en-US" sz="3200" b="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 sz="3200" b="1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“Essential (primary) hypertension” </a:t>
            </a:r>
            <a:r>
              <a:rPr lang="en-US" sz="3200" b="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(see Table </a:t>
            </a:r>
            <a:r>
              <a:rPr lang="en-US" sz="32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lang="en-US" sz="3200" b="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). </a:t>
            </a:r>
            <a:br>
              <a:rPr lang="en-US" sz="3200"/>
            </a:br>
            <a:endParaRPr lang="en-US" sz="3200">
              <a:solidFill>
                <a:srgbClr val="000000"/>
              </a:solidFill>
            </a:endParaRPr>
          </a:p>
        </p:txBody>
      </p:sp>
      <p:pic>
        <p:nvPicPr>
          <p:cNvPr id="40" name="Picture 39" descr="A black background with blue squares&#10;&#10;Description automatically generated">
            <a:extLst>
              <a:ext uri="{FF2B5EF4-FFF2-40B4-BE49-F238E27FC236}">
                <a16:creationId xmlns:a16="http://schemas.microsoft.com/office/drawing/2014/main" id="{506C9BA1-1F48-AEDD-F135-066EFBE16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62" y="26930045"/>
            <a:ext cx="12039600" cy="6019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183925-E449-365E-9A13-5599AB1E9C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43891200" cy="5387342"/>
          </a:xfrm>
          <a:prstGeom prst="rect">
            <a:avLst/>
          </a:prstGeom>
          <a:solidFill>
            <a:srgbClr val="0033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Blue dots on a black background&#10;&#10;Description automatically generated">
            <a:extLst>
              <a:ext uri="{FF2B5EF4-FFF2-40B4-BE49-F238E27FC236}">
                <a16:creationId xmlns:a16="http://schemas.microsoft.com/office/drawing/2014/main" id="{75E30465-E21B-BB2A-F0E4-F06CB9EE9B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2"/>
          <a:stretch/>
        </p:blipFill>
        <p:spPr>
          <a:xfrm>
            <a:off x="0" y="-8846"/>
            <a:ext cx="43891200" cy="5406365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37C9622A-2E0B-9360-E46A-DE716E0460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43" y="1337134"/>
            <a:ext cx="8225034" cy="35160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7A5A91-9194-51D3-A554-EAD825F8C0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422" y="1337134"/>
            <a:ext cx="9013539" cy="31472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5AD198-EBEB-F238-B6B0-948FE164E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5092" y="1010702"/>
            <a:ext cx="23999946" cy="1965962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Demographics and Characteristics of Patients </a:t>
            </a:r>
            <a:r>
              <a:rPr lang="en-US" sz="6000">
                <a:solidFill>
                  <a:schemeClr val="bg1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W</a:t>
            </a:r>
            <a:r>
              <a:rPr lang="en-US" sz="6000">
                <a:solidFill>
                  <a:schemeClr val="bg1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ho </a:t>
            </a:r>
            <a:r>
              <a:rPr lang="en-US" sz="6000">
                <a:solidFill>
                  <a:schemeClr val="bg1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Bounced-Back </a:t>
            </a:r>
            <a:r>
              <a:rPr lang="en-US" sz="6000">
                <a:solidFill>
                  <a:schemeClr val="bg1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to the University of Kentucky Emergency Department</a:t>
            </a:r>
            <a:r>
              <a:rPr lang="en-US" sz="6000">
                <a:solidFill>
                  <a:schemeClr val="bg1"/>
                </a:solidFill>
              </a:rPr>
              <a:t> </a:t>
            </a:r>
            <a:endParaRPr lang="en-US" sz="6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7447CC-003F-E566-6C22-344CB2FCFE83}"/>
              </a:ext>
            </a:extLst>
          </p:cNvPr>
          <p:cNvSpPr txBox="1">
            <a:spLocks/>
          </p:cNvSpPr>
          <p:nvPr/>
        </p:nvSpPr>
        <p:spPr>
          <a:xfrm>
            <a:off x="11951784" y="2747183"/>
            <a:ext cx="19052028" cy="21267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err="1">
                <a:solidFill>
                  <a:schemeClr val="bg1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Cailynn</a:t>
            </a:r>
            <a:r>
              <a:rPr lang="en-US" sz="3600">
                <a:solidFill>
                  <a:schemeClr val="bg1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Bales, PA-S; James </a:t>
            </a:r>
            <a:r>
              <a:rPr lang="en-US" sz="3600" err="1">
                <a:solidFill>
                  <a:schemeClr val="bg1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Caston</a:t>
            </a:r>
            <a:r>
              <a:rPr lang="en-US" sz="3600">
                <a:solidFill>
                  <a:schemeClr val="bg1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, PA-S; Alexandria Coffin, PA-S; Brendon </a:t>
            </a:r>
            <a:r>
              <a:rPr lang="en-US" sz="3600" err="1">
                <a:solidFill>
                  <a:schemeClr val="bg1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Daunhauer</a:t>
            </a:r>
            <a:r>
              <a:rPr lang="en-US" sz="3600">
                <a:solidFill>
                  <a:schemeClr val="bg1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, PA-S; Rachel </a:t>
            </a:r>
            <a:r>
              <a:rPr lang="en-US" sz="3600" err="1">
                <a:solidFill>
                  <a:schemeClr val="bg1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Durborow</a:t>
            </a:r>
            <a:r>
              <a:rPr lang="en-US" sz="3600">
                <a:solidFill>
                  <a:schemeClr val="bg1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MS, CCC-SLP, PA-S; Annie Neiheisel, PA-S; </a:t>
            </a:r>
            <a:r>
              <a:rPr lang="en-US" sz="360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Zella Christensen, BFA; </a:t>
            </a:r>
            <a:br>
              <a:rPr lang="en-US" sz="360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3600">
                <a:solidFill>
                  <a:schemeClr val="bg1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Ryan </a:t>
            </a:r>
            <a:r>
              <a:rPr lang="en-US" sz="3600" err="1">
                <a:solidFill>
                  <a:schemeClr val="bg1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Hunton</a:t>
            </a:r>
            <a:r>
              <a:rPr lang="en-US" sz="3600">
                <a:solidFill>
                  <a:schemeClr val="bg1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,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DHSc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, PA-C; and</a:t>
            </a:r>
            <a:r>
              <a:rPr lang="en-US" sz="3600" dirty="0">
                <a:solidFill>
                  <a:schemeClr val="bg1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Kevin Schuer, DrPH, PA-C</a:t>
            </a:r>
            <a:r>
              <a:rPr lang="en-US" sz="3600" dirty="0">
                <a:solidFill>
                  <a:schemeClr val="bg1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C58EE6-82EF-C564-D1B0-CE949934DF8A}"/>
              </a:ext>
            </a:extLst>
          </p:cNvPr>
          <p:cNvCxnSpPr>
            <a:cxnSpLocks/>
          </p:cNvCxnSpPr>
          <p:nvPr/>
        </p:nvCxnSpPr>
        <p:spPr bwMode="auto">
          <a:xfrm>
            <a:off x="31668720" y="5387342"/>
            <a:ext cx="0" cy="27531058"/>
          </a:xfrm>
          <a:prstGeom prst="line">
            <a:avLst/>
          </a:prstGeom>
          <a:ln w="50800">
            <a:solidFill>
              <a:srgbClr val="005DAA"/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C9D8F58-942B-73CE-4B25-041F42681F2B}"/>
              </a:ext>
            </a:extLst>
          </p:cNvPr>
          <p:cNvSpPr>
            <a:spLocks/>
          </p:cNvSpPr>
          <p:nvPr/>
        </p:nvSpPr>
        <p:spPr>
          <a:xfrm>
            <a:off x="0" y="5391494"/>
            <a:ext cx="11730023" cy="7745656"/>
          </a:xfrm>
          <a:prstGeom prst="rect">
            <a:avLst/>
          </a:prstGeom>
          <a:solidFill>
            <a:srgbClr val="0033A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8A60724F-D2BC-8203-A71D-A03A83D94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54" y="6250898"/>
            <a:ext cx="9353670" cy="732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60" tIns="68580" rIns="137160" bIns="68580" anchor="t">
            <a:spAutoFit/>
          </a:bodyPr>
          <a:lstStyle>
            <a:lvl1pPr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0" i="0" u="none" strike="noStrike" dirty="0"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Emergency department (ED) bounce-backs, defined as a patient returning to the ED within 72 hours of their initial visit, remain a burden to the healthcare system. There are many reasons for bounce-backs</a:t>
            </a:r>
            <a: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  <a:t> which can contribute to overuse of the ED for first line health access.</a:t>
            </a:r>
            <a:r>
              <a:rPr lang="en-US" sz="3200" b="0" i="0" u="none" strike="noStrike" dirty="0"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 Although </a:t>
            </a:r>
            <a: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  <a:t>patient revisit to the ED can</a:t>
            </a:r>
            <a:r>
              <a:rPr lang="en-US" sz="3200" b="0" i="0" u="none" strike="noStrike" dirty="0"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 be related to a change in a patient’s acute medical condition, </a:t>
            </a:r>
            <a: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  <a:t>it is </a:t>
            </a:r>
            <a:r>
              <a:rPr lang="en-US" sz="3200" b="0" i="0" u="none" strike="noStrike" dirty="0"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often related to</a:t>
            </a:r>
            <a: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  <a:t> patient factors such as</a:t>
            </a:r>
            <a:r>
              <a:rPr lang="en-US" sz="3200" b="0" i="0" u="none" strike="noStrike" dirty="0"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 exacerbations of poorly managed</a:t>
            </a:r>
            <a: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  <a:t> chronic disease and lack of access to primary care. These factors</a:t>
            </a:r>
            <a:r>
              <a:rPr lang="en-US" sz="3200" b="0" i="0" u="none" strike="noStrike" dirty="0"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  <a:t>affect the</a:t>
            </a:r>
            <a:r>
              <a:rPr lang="en-US" sz="3200" b="0" i="0" u="none" strike="noStrike" dirty="0"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 efficiency of patient care, </a:t>
            </a:r>
            <a: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  <a:t>contribute to</a:t>
            </a:r>
            <a:r>
              <a:rPr lang="en-US" sz="3200" b="0" i="0" u="none" strike="noStrike" dirty="0"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 the unnecessary use of medical resources, and increase overall healthcare costs.</a:t>
            </a:r>
            <a: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E22F77DF-2566-94B0-993A-86687C8B1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207" y="5483012"/>
            <a:ext cx="9448800" cy="81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60" tIns="68580" rIns="137160" bIns="68580">
            <a:spAutoFit/>
          </a:bodyPr>
          <a:lstStyle>
            <a:lvl1pPr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4000" b="1" spc="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B42B5FBD-D37B-E1F3-0BBD-02F373FA0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680" y="14003168"/>
            <a:ext cx="9834248" cy="436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60" tIns="68580" rIns="137160" bIns="68580" anchor="t">
            <a:spAutoFit/>
          </a:bodyPr>
          <a:lstStyle>
            <a:lvl1pPr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The purpose of this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study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was to describe the demographics and characteristics of patients who bounced-back to the University of Kentucky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 Albert B.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Chandler and Good Samaritan EDs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in Lexington, KY over the course of one year.</a:t>
            </a:r>
            <a:endParaRPr lang="en-US" sz="3200" b="0" dirty="0">
              <a:effectLst/>
              <a:latin typeface="Times New Roman"/>
              <a:cs typeface="Times New Roman"/>
            </a:endParaRPr>
          </a:p>
          <a:p>
            <a:br>
              <a:rPr lang="en-US" sz="3200" dirty="0"/>
            </a:br>
            <a:endParaRPr lang="en-US" sz="3200" dirty="0"/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endParaRPr lang="en-US" sz="3200" dirty="0"/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1C4E75EC-C331-E5F9-7749-8C24CF0D0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195" y="13218662"/>
            <a:ext cx="9448800" cy="80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60" tIns="68580" rIns="137160" bIns="68580">
            <a:spAutoFit/>
          </a:bodyPr>
          <a:lstStyle>
            <a:lvl1pPr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4000" b="1" spc="300" dirty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 OF STUDY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CA898114-6AD7-458B-1155-DF4BBE9DB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492" y="17505033"/>
            <a:ext cx="10418079" cy="900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60" tIns="68580" rIns="137160" bIns="68580" anchor="t">
            <a:spAutoFit/>
          </a:bodyPr>
          <a:lstStyle>
            <a:lvl1pPr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A retrospective cohort study using a de-identified limited dataset was collected from the University of Kentucky (UK) Center for Clinical and Translational Sciences database (CCTS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) and is covered under UK's IRB protocol number 45668. Data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was collected over a year-long period (November 1, 2022 – October 31,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2023). This included 4,543 adult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patients who had visited UK’s Albert B. Chandler ED or UK’s Good Samaritan ED in Lexington, KY with a subsequent return to the ED within 72 hours of the initial visit. Data collection included patient demographics like age, gender, and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ethnicity, insurance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provider, whether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the patient had a primary care provider (PCP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),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acute and chronic conditions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number of prior visits to the ED within the last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year, and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number of visits within 72 hours. For the initial and return visits, data also included disposition type, disposition date, and length of stay.</a:t>
            </a:r>
            <a:endParaRPr lang="en-US" sz="3200" b="0" dirty="0">
              <a:effectLst/>
              <a:latin typeface="Times New Roman"/>
              <a:cs typeface="Times New Roman"/>
            </a:endParaRPr>
          </a:p>
          <a:p>
            <a:br>
              <a:rPr lang="en-US" sz="3200" dirty="0"/>
            </a:br>
            <a:endParaRPr lang="en-US" sz="3200" dirty="0"/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F09570EA-2D30-2FF2-46D0-9315CF02C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569" y="16710475"/>
            <a:ext cx="9448800" cy="80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60" tIns="68580" rIns="137160" bIns="68580">
            <a:spAutoFit/>
          </a:bodyPr>
          <a:lstStyle>
            <a:lvl1pPr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4000" b="1" spc="300" dirty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4F999181-FC25-8100-8643-F5DF8CA3C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0630" y="5801660"/>
            <a:ext cx="9448800" cy="80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60" tIns="68580" rIns="137160" bIns="68580">
            <a:spAutoFit/>
          </a:bodyPr>
          <a:lstStyle>
            <a:lvl1pPr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4000" b="1" spc="30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6C895489-1148-F416-1A75-E7735E3A1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4039" y="31262867"/>
            <a:ext cx="9448800" cy="80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60" tIns="68580" rIns="137160" bIns="68580">
            <a:spAutoFit/>
          </a:bodyPr>
          <a:lstStyle>
            <a:lvl1pPr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4000" b="1" spc="300" dirty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C4D5135B-A9F4-CCF6-E98E-93F57DFB9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3768" y="10675091"/>
            <a:ext cx="10571419" cy="1540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60" tIns="68580" rIns="137160" bIns="68580" anchor="t">
            <a:spAutoFit/>
          </a:bodyPr>
          <a:lstStyle>
            <a:lvl1pPr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3200" dirty="0">
              <a:effectLst/>
              <a:latin typeface="Times New Roman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/>
                <a:cs typeface="Times New Roman"/>
              </a:rPr>
              <a:t>Although this study found that a majority of bounce-backs occurred in white patients, </a:t>
            </a:r>
            <a:r>
              <a:rPr lang="en-US" sz="3200" b="1" dirty="0">
                <a:latin typeface="Times New Roman"/>
                <a:cs typeface="Times New Roman"/>
              </a:rPr>
              <a:t>the </a:t>
            </a:r>
            <a:r>
              <a:rPr lang="en-US" sz="3200" b="1" dirty="0">
                <a:solidFill>
                  <a:srgbClr val="0D0D0D"/>
                </a:solidFill>
                <a:latin typeface="Times New Roman"/>
                <a:cs typeface="Times New Roman"/>
              </a:rPr>
              <a:t>black</a:t>
            </a:r>
            <a:r>
              <a:rPr lang="en-US" sz="3200" b="1" i="0" u="none" strike="noStrike" dirty="0">
                <a:solidFill>
                  <a:srgbClr val="0D0D0D"/>
                </a:solidFill>
                <a:effectLst/>
                <a:latin typeface="Times New Roman"/>
                <a:cs typeface="Times New Roman"/>
              </a:rPr>
              <a:t> or African American patients </a:t>
            </a:r>
            <a:r>
              <a:rPr lang="en-US" sz="3200" b="1" dirty="0">
                <a:solidFill>
                  <a:srgbClr val="0D0D0D"/>
                </a:solidFill>
                <a:latin typeface="Times New Roman"/>
                <a:cs typeface="Times New Roman"/>
              </a:rPr>
              <a:t>still made</a:t>
            </a:r>
            <a:r>
              <a:rPr lang="en-US" sz="3200" b="1" i="0" u="none" strike="noStrike" dirty="0">
                <a:solidFill>
                  <a:srgbClr val="0D0D0D"/>
                </a:solidFill>
                <a:effectLst/>
                <a:latin typeface="Times New Roman"/>
                <a:cs typeface="Times New Roman"/>
              </a:rPr>
              <a:t> up approximately 20% of the cohort</a:t>
            </a:r>
            <a:r>
              <a:rPr lang="en-US" sz="3200" dirty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  <a:r>
              <a:rPr lang="en-US" sz="3200" b="0" i="0" u="none" strike="noStrike" dirty="0">
                <a:solidFill>
                  <a:srgbClr val="0D0D0D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 sz="3200" dirty="0">
                <a:solidFill>
                  <a:srgbClr val="0D0D0D"/>
                </a:solidFill>
                <a:latin typeface="Times New Roman"/>
                <a:cs typeface="Times New Roman"/>
              </a:rPr>
              <a:t>In</a:t>
            </a:r>
            <a:r>
              <a:rPr lang="en-US" sz="3200" b="0" i="0" u="none" strike="noStrike" dirty="0">
                <a:solidFill>
                  <a:srgbClr val="0D0D0D"/>
                </a:solidFill>
                <a:effectLst/>
                <a:latin typeface="Times New Roman"/>
                <a:cs typeface="Times New Roman"/>
              </a:rPr>
              <a:t> comparison with the black population of </a:t>
            </a:r>
            <a:r>
              <a:rPr lang="en-US" sz="3200" dirty="0">
                <a:solidFill>
                  <a:srgbClr val="0D0D0D"/>
                </a:solidFill>
                <a:latin typeface="Times New Roman"/>
                <a:cs typeface="Times New Roman"/>
              </a:rPr>
              <a:t>Kentucky, </a:t>
            </a:r>
            <a:r>
              <a:rPr lang="en-US" sz="3200" b="0" i="0" u="none" strike="noStrike" dirty="0">
                <a:solidFill>
                  <a:srgbClr val="0D0D0D"/>
                </a:solidFill>
                <a:effectLst/>
                <a:latin typeface="Times New Roman"/>
                <a:cs typeface="Times New Roman"/>
              </a:rPr>
              <a:t>and </a:t>
            </a:r>
            <a:r>
              <a:rPr lang="en-US" sz="3200" dirty="0">
                <a:solidFill>
                  <a:srgbClr val="0D0D0D"/>
                </a:solidFill>
                <a:latin typeface="Times New Roman"/>
                <a:cs typeface="Times New Roman"/>
              </a:rPr>
              <a:t>Fayette County specifically, this is a significantly higher representation for this group.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D0D0D"/>
                </a:solidFill>
                <a:latin typeface="Times New Roman"/>
                <a:cs typeface="Times New Roman"/>
              </a:rPr>
              <a:t>The</a:t>
            </a:r>
            <a:r>
              <a:rPr lang="en-US" sz="3200" b="0" i="0" u="none" strike="noStrike" dirty="0">
                <a:solidFill>
                  <a:srgbClr val="0D0D0D"/>
                </a:solidFill>
                <a:effectLst/>
                <a:latin typeface="Times New Roman"/>
                <a:cs typeface="Times New Roman"/>
              </a:rPr>
              <a:t> zip code with the highest frequency of bounce back to UK </a:t>
            </a:r>
            <a:r>
              <a:rPr lang="en-US" sz="3200" dirty="0">
                <a:solidFill>
                  <a:srgbClr val="0D0D0D"/>
                </a:solidFill>
                <a:latin typeface="Times New Roman"/>
                <a:cs typeface="Times New Roman"/>
              </a:rPr>
              <a:t>EDs is</a:t>
            </a:r>
            <a:r>
              <a:rPr lang="en-US" sz="3200" b="0" i="0" u="none" strike="noStrike" dirty="0">
                <a:solidFill>
                  <a:srgbClr val="0D0D0D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 sz="3200" b="1" i="0" u="none" strike="noStrike" dirty="0">
                <a:solidFill>
                  <a:srgbClr val="0D0D0D"/>
                </a:solidFill>
                <a:effectLst/>
                <a:latin typeface="Times New Roman"/>
                <a:cs typeface="Times New Roman"/>
              </a:rPr>
              <a:t>40508</a:t>
            </a:r>
            <a:r>
              <a:rPr lang="en-US" sz="3200" dirty="0">
                <a:solidFill>
                  <a:srgbClr val="0D0D0D"/>
                </a:solidFill>
                <a:latin typeface="Times New Roman"/>
                <a:cs typeface="Times New Roman"/>
              </a:rPr>
              <a:t>. This</a:t>
            </a:r>
            <a:r>
              <a:rPr lang="en-US" sz="3200" b="0" i="0" u="none" strike="noStrike" dirty="0">
                <a:solidFill>
                  <a:srgbClr val="0D0D0D"/>
                </a:solidFill>
                <a:effectLst/>
                <a:latin typeface="Times New Roman"/>
                <a:cs typeface="Times New Roman"/>
              </a:rPr>
              <a:t> is defined as a food desert according to the Food Access Research Atlas (FARA). </a:t>
            </a:r>
            <a:r>
              <a:rPr lang="en-US" sz="3200" dirty="0">
                <a:solidFill>
                  <a:srgbClr val="0D0D0D"/>
                </a:solidFill>
                <a:latin typeface="Times New Roman"/>
                <a:cs typeface="Times New Roman"/>
              </a:rPr>
              <a:t>F</a:t>
            </a:r>
            <a:r>
              <a:rPr lang="en-US" sz="3200" b="0" i="0" u="none" strike="noStrike" dirty="0">
                <a:solidFill>
                  <a:srgbClr val="0D0D0D"/>
                </a:solidFill>
                <a:effectLst/>
                <a:latin typeface="Times New Roman"/>
                <a:cs typeface="Times New Roman"/>
              </a:rPr>
              <a:t>ood insecurity has been linked</a:t>
            </a:r>
            <a:r>
              <a:rPr lang="en-US" sz="3200" dirty="0">
                <a:solidFill>
                  <a:srgbClr val="0D0D0D"/>
                </a:solidFill>
                <a:latin typeface="Times New Roman"/>
                <a:cs typeface="Times New Roman"/>
              </a:rPr>
              <a:t> to</a:t>
            </a:r>
            <a:r>
              <a:rPr lang="en-US" sz="3200" b="0" i="0" u="none" strike="noStrike" dirty="0">
                <a:solidFill>
                  <a:srgbClr val="0D0D0D"/>
                </a:solidFill>
                <a:effectLst/>
                <a:latin typeface="Times New Roman"/>
                <a:cs typeface="Times New Roman"/>
              </a:rPr>
              <a:t> obesity, hypertension, diabetes, coronary heart disease, cerebral vascular accident, congestive heart failure, and chronic kidney disease.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D0D0D"/>
                </a:solidFill>
                <a:latin typeface="Times New Roman"/>
                <a:cs typeface="Times New Roman"/>
              </a:rPr>
              <a:t>Medicaid Replacement </a:t>
            </a:r>
            <a:r>
              <a:rPr lang="en-US" sz="3200" dirty="0">
                <a:solidFill>
                  <a:srgbClr val="0D0D0D"/>
                </a:solidFill>
                <a:latin typeface="Times New Roman"/>
                <a:cs typeface="Times New Roman"/>
              </a:rPr>
              <a:t>was the most used insurance provider in the cohort.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Studies show that a lack of insurance or reliance on Medicaid increases patient risk for ED bounce-back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en-US" sz="3200" b="0" i="0" u="none" strike="noStrike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Times New Roman"/>
                <a:cs typeface="Times New Roman"/>
              </a:rPr>
              <a:t>The management of chronic diseases could be a potential target for disease-specific clinics in underserved areas, also known as </a:t>
            </a:r>
            <a:r>
              <a:rPr lang="en-US" sz="3200" b="1" dirty="0">
                <a:effectLst/>
                <a:latin typeface="Times New Roman"/>
                <a:cs typeface="Times New Roman"/>
              </a:rPr>
              <a:t>access clinics</a:t>
            </a:r>
            <a:r>
              <a:rPr lang="en-US" sz="3200" dirty="0">
                <a:effectLst/>
                <a:latin typeface="Times New Roman"/>
                <a:cs typeface="Times New Roman"/>
              </a:rPr>
              <a:t>, to provide patients with treatment options and an alternative to the ED.</a:t>
            </a:r>
            <a:r>
              <a:rPr lang="en-US" sz="3200" dirty="0">
                <a:latin typeface="Times New Roman"/>
                <a:cs typeface="Times New Roman"/>
              </a:rPr>
              <a:t> </a:t>
            </a:r>
            <a:endParaRPr lang="en-US" sz="3200" dirty="0">
              <a:effectLst/>
              <a:latin typeface="Times New Roman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D0D0D"/>
                </a:solidFill>
                <a:latin typeface="Times New Roman"/>
                <a:cs typeface="Times New Roman"/>
              </a:rPr>
              <a:t>M</a:t>
            </a:r>
            <a:r>
              <a:rPr lang="en-US" sz="3200" b="0" i="0" u="none" strike="noStrike" dirty="0">
                <a:solidFill>
                  <a:srgbClr val="0D0D0D"/>
                </a:solidFill>
                <a:effectLst/>
                <a:latin typeface="Times New Roman"/>
                <a:cs typeface="Times New Roman"/>
              </a:rPr>
              <a:t>ental and behavioral health issues emerged as </a:t>
            </a:r>
            <a:r>
              <a:rPr lang="en-US" sz="3200" dirty="0">
                <a:solidFill>
                  <a:srgbClr val="0D0D0D"/>
                </a:solidFill>
                <a:latin typeface="Times New Roman"/>
                <a:cs typeface="Times New Roman"/>
              </a:rPr>
              <a:t>a prominent</a:t>
            </a:r>
            <a:r>
              <a:rPr lang="en-US" sz="3200" b="0" i="0" u="none" strike="noStrike" dirty="0">
                <a:solidFill>
                  <a:srgbClr val="0D0D0D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 sz="3200" dirty="0">
                <a:solidFill>
                  <a:srgbClr val="0D0D0D"/>
                </a:solidFill>
                <a:latin typeface="Times New Roman"/>
                <a:cs typeface="Times New Roman"/>
              </a:rPr>
              <a:t>patient finding in this study. A</a:t>
            </a:r>
            <a:r>
              <a:rPr lang="en-US" sz="3200" b="0" i="0" u="none" strike="noStrike" dirty="0">
                <a:solidFill>
                  <a:srgbClr val="0D0D0D"/>
                </a:solidFill>
                <a:effectLst/>
                <a:latin typeface="Times New Roman"/>
                <a:cs typeface="Times New Roman"/>
              </a:rPr>
              <a:t> notable proportion of</a:t>
            </a:r>
            <a:r>
              <a:rPr lang="en-US" sz="3200" dirty="0">
                <a:solidFill>
                  <a:srgbClr val="0D0D0D"/>
                </a:solidFill>
                <a:latin typeface="Times New Roman"/>
                <a:cs typeface="Times New Roman"/>
              </a:rPr>
              <a:t> these</a:t>
            </a:r>
            <a:r>
              <a:rPr lang="en-US" sz="3200" b="0" i="0" u="none" strike="noStrike" dirty="0">
                <a:solidFill>
                  <a:srgbClr val="0D0D0D"/>
                </a:solidFill>
                <a:effectLst/>
                <a:latin typeface="Times New Roman"/>
                <a:cs typeface="Times New Roman"/>
              </a:rPr>
              <a:t> patients </a:t>
            </a:r>
            <a:r>
              <a:rPr lang="en-US" sz="3200" dirty="0">
                <a:solidFill>
                  <a:srgbClr val="0D0D0D"/>
                </a:solidFill>
                <a:latin typeface="Times New Roman"/>
                <a:cs typeface="Times New Roman"/>
              </a:rPr>
              <a:t>presented</a:t>
            </a:r>
            <a:r>
              <a:rPr lang="en-US" sz="3200" b="0" i="0" u="none" strike="noStrike" dirty="0">
                <a:solidFill>
                  <a:srgbClr val="0D0D0D"/>
                </a:solidFill>
                <a:effectLst/>
                <a:latin typeface="Times New Roman"/>
                <a:cs typeface="Times New Roman"/>
              </a:rPr>
              <a:t> with conditions such as nicotine/cigarette dependence, unspecified anxiety disorder, and unspecified depression. These findings highlight the critical need for </a:t>
            </a:r>
            <a:r>
              <a:rPr lang="en-US" sz="3200" b="1" i="0" u="none" strike="noStrike" dirty="0">
                <a:solidFill>
                  <a:srgbClr val="0D0D0D"/>
                </a:solidFill>
                <a:effectLst/>
                <a:latin typeface="Times New Roman"/>
                <a:cs typeface="Times New Roman"/>
              </a:rPr>
              <a:t>comprehensive mental health services</a:t>
            </a:r>
            <a:r>
              <a:rPr lang="en-US" sz="3200" b="0" i="0" u="none" strike="noStrike" dirty="0">
                <a:solidFill>
                  <a:srgbClr val="0D0D0D"/>
                </a:solidFill>
                <a:effectLst/>
                <a:latin typeface="Times New Roman"/>
                <a:cs typeface="Times New Roman"/>
              </a:rPr>
              <a:t> and underscore the importance of </a:t>
            </a:r>
            <a:r>
              <a:rPr lang="en-US" sz="3200" i="0" u="none" strike="noStrike" dirty="0">
                <a:solidFill>
                  <a:srgbClr val="0D0D0D"/>
                </a:solidFill>
                <a:effectLst/>
                <a:latin typeface="Times New Roman"/>
                <a:cs typeface="Times New Roman"/>
              </a:rPr>
              <a:t>addressing underlying psychiatric comorbidities</a:t>
            </a:r>
            <a:r>
              <a:rPr lang="en-US" sz="3200" b="0" i="0" u="none" strike="noStrike" dirty="0">
                <a:solidFill>
                  <a:srgbClr val="0D0D0D"/>
                </a:solidFill>
                <a:effectLst/>
                <a:latin typeface="Times New Roman"/>
                <a:cs typeface="Times New Roman"/>
              </a:rPr>
              <a:t> to reduce bounce-back rates and improve patient outcomes.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2D6B0919-2714-4F47-30F9-081A29B09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9962" y="10313609"/>
            <a:ext cx="9448800" cy="80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60" tIns="68580" rIns="137160" bIns="68580">
            <a:spAutoFit/>
          </a:bodyPr>
          <a:lstStyle>
            <a:lvl1pPr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4000" b="1" spc="300" dirty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AB81990C-A152-0ED3-0851-122D6432C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4039" y="26401600"/>
            <a:ext cx="10571415" cy="535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60" tIns="68580" rIns="137160" bIns="68580" anchor="t">
            <a:spAutoFit/>
          </a:bodyPr>
          <a:lstStyle>
            <a:lvl1pPr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Recognizing bounce-back factors assists in identifying the patient populations that require the most support.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In order to combat ED bounce-backs, access clinics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could be 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valuable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asset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to underserved communities where chronic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illnesses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play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a major part in contributing to return visits. Patient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demographic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information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can be used to reduce bounce-backs and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facilitate clinic placement. 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Future studies should be done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to determine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associations between patient factors and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ED return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visits.</a:t>
            </a:r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55178651-F164-CA0E-13C4-8A845411D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4039" y="25614681"/>
            <a:ext cx="9448800" cy="80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60" tIns="68580" rIns="137160" bIns="68580">
            <a:spAutoFit/>
          </a:bodyPr>
          <a:lstStyle>
            <a:lvl1pPr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4000" b="1" spc="300" dirty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F8D7038D-63D7-2F4A-5EAB-C60BCC373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362965"/>
              </p:ext>
            </p:extLst>
          </p:nvPr>
        </p:nvGraphicFramePr>
        <p:xfrm>
          <a:off x="12727547" y="27020557"/>
          <a:ext cx="6785051" cy="4615525"/>
        </p:xfrm>
        <a:graphic>
          <a:graphicData uri="http://schemas.openxmlformats.org/drawingml/2006/table">
            <a:tbl>
              <a:tblPr firstRow="1" firstCol="1" bandRow="1"/>
              <a:tblGrid>
                <a:gridCol w="4212791">
                  <a:extLst>
                    <a:ext uri="{9D8B030D-6E8A-4147-A177-3AD203B41FA5}">
                      <a16:colId xmlns:a16="http://schemas.microsoft.com/office/drawing/2014/main" val="3820916408"/>
                    </a:ext>
                  </a:extLst>
                </a:gridCol>
                <a:gridCol w="1440467">
                  <a:extLst>
                    <a:ext uri="{9D8B030D-6E8A-4147-A177-3AD203B41FA5}">
                      <a16:colId xmlns:a16="http://schemas.microsoft.com/office/drawing/2014/main" val="3738289772"/>
                    </a:ext>
                  </a:extLst>
                </a:gridCol>
                <a:gridCol w="1131793">
                  <a:extLst>
                    <a:ext uri="{9D8B030D-6E8A-4147-A177-3AD203B41FA5}">
                      <a16:colId xmlns:a16="http://schemas.microsoft.com/office/drawing/2014/main" val="3456283581"/>
                    </a:ext>
                  </a:extLst>
                </a:gridCol>
              </a:tblGrid>
              <a:tr h="308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Discharge disposition</a:t>
                      </a:r>
                      <a:endParaRPr lang="en-US" sz="1700" kern="100">
                        <a:effectLst/>
                        <a:latin typeface="Times New Roman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Frequency</a:t>
                      </a:r>
                      <a:endParaRPr lang="en-US" sz="1700" kern="100">
                        <a:effectLst/>
                        <a:latin typeface="Times New Roman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Percent</a:t>
                      </a:r>
                      <a:endParaRPr lang="en-US" sz="1700" kern="100">
                        <a:effectLst/>
                        <a:latin typeface="Times New Roman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9243495"/>
                  </a:ext>
                </a:extLst>
              </a:tr>
              <a:tr h="308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Home or self-care</a:t>
                      </a:r>
                      <a:endParaRPr lang="en-US" sz="1700" kern="100">
                        <a:effectLst/>
                        <a:latin typeface="Apto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1144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87.33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734629"/>
                  </a:ext>
                </a:extLst>
              </a:tr>
              <a:tr h="2966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Left against medical advice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91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6.95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39108"/>
                  </a:ext>
                </a:extLst>
              </a:tr>
              <a:tr h="308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Elopement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24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1.83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453484"/>
                  </a:ext>
                </a:extLst>
              </a:tr>
              <a:tr h="308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Left without being seen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16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1.22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025311"/>
                  </a:ext>
                </a:extLst>
              </a:tr>
              <a:tr h="308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Home-health care service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9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0.69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5906268"/>
                  </a:ext>
                </a:extLst>
              </a:tr>
              <a:tr h="308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Skilled nursing facility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8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0.61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464216"/>
                  </a:ext>
                </a:extLst>
              </a:tr>
              <a:tr h="308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Long-term care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4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0.31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643898"/>
                  </a:ext>
                </a:extLst>
              </a:tr>
              <a:tr h="308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Psychiatric hospital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4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0.31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680774"/>
                  </a:ext>
                </a:extLst>
              </a:tr>
              <a:tr h="308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Another healthcare institution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3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0.23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188020"/>
                  </a:ext>
                </a:extLst>
              </a:tr>
              <a:tr h="308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Court/law enforcement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3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0.23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710035"/>
                  </a:ext>
                </a:extLst>
              </a:tr>
              <a:tr h="308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Admitted as inpatient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1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0.08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148494"/>
                  </a:ext>
                </a:extLst>
              </a:tr>
              <a:tr h="308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ED dismissed – diverted elsewhere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1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0.08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406003"/>
                  </a:ext>
                </a:extLst>
              </a:tr>
              <a:tr h="308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Rehab facility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1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0.08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162134"/>
                  </a:ext>
                </a:extLst>
              </a:tr>
              <a:tr h="308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Still a patient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1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0.08</a:t>
                      </a:r>
                    </a:p>
                  </a:txBody>
                  <a:tcPr marL="110222" marR="110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306573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2609822A-A19A-DFC9-E7B2-A9FEF27F151A}"/>
              </a:ext>
            </a:extLst>
          </p:cNvPr>
          <p:cNvSpPr txBox="1"/>
          <p:nvPr/>
        </p:nvSpPr>
        <p:spPr>
          <a:xfrm>
            <a:off x="12629182" y="26555339"/>
            <a:ext cx="476053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Table 2. Discharge disposition in subsequent visit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C1E6797-DF5F-2318-BD28-5690066192FD}"/>
              </a:ext>
            </a:extLst>
          </p:cNvPr>
          <p:cNvGrpSpPr/>
          <p:nvPr/>
        </p:nvGrpSpPr>
        <p:grpSpPr>
          <a:xfrm>
            <a:off x="32029404" y="5946213"/>
            <a:ext cx="11638247" cy="4215894"/>
            <a:chOff x="12701133" y="13628294"/>
            <a:chExt cx="9818425" cy="3657490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BD05705C-D916-D23B-DFBA-F60F04134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706890" y="14032441"/>
              <a:ext cx="9732409" cy="3253343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9583250-EA11-5072-ED61-4B670DF13399}"/>
                </a:ext>
              </a:extLst>
            </p:cNvPr>
            <p:cNvSpPr txBox="1"/>
            <p:nvPr/>
          </p:nvSpPr>
          <p:spPr>
            <a:xfrm>
              <a:off x="12701133" y="13628294"/>
              <a:ext cx="9818425" cy="441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i="0" u="none" strike="noStrike">
                  <a:solidFill>
                    <a:srgbClr val="666666"/>
                  </a:solidFill>
                  <a:effectLst/>
                  <a:latin typeface="Times New Roman" panose="02020603050405020304" pitchFamily="18" charset="0"/>
                </a:rPr>
                <a:t>Table </a:t>
              </a:r>
              <a:r>
                <a:rPr lang="en-US">
                  <a:solidFill>
                    <a:srgbClr val="666666"/>
                  </a:solidFill>
                  <a:latin typeface="Times New Roman" panose="02020603050405020304" pitchFamily="18" charset="0"/>
                </a:rPr>
                <a:t>1.</a:t>
              </a:r>
              <a:r>
                <a:rPr lang="en-US" sz="1800" b="0" i="0" u="none" strike="noStrike">
                  <a:solidFill>
                    <a:srgbClr val="666666"/>
                  </a:solidFill>
                  <a:effectLst/>
                  <a:latin typeface="Times New Roman" panose="02020603050405020304" pitchFamily="18" charset="0"/>
                </a:rPr>
                <a:t> Frequenc</a:t>
              </a:r>
              <a:r>
                <a:rPr lang="en-US">
                  <a:solidFill>
                    <a:srgbClr val="666666"/>
                  </a:solidFill>
                  <a:latin typeface="Times New Roman" panose="02020603050405020304" pitchFamily="18" charset="0"/>
                </a:rPr>
                <a:t>y of bounce-backs among race, gender, and ethnicity combined </a:t>
              </a:r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27DB464-566E-4EF7-5AB6-74AB0A926358}"/>
              </a:ext>
            </a:extLst>
          </p:cNvPr>
          <p:cNvGrpSpPr/>
          <p:nvPr/>
        </p:nvGrpSpPr>
        <p:grpSpPr>
          <a:xfrm>
            <a:off x="12354381" y="21056187"/>
            <a:ext cx="7434136" cy="5157205"/>
            <a:chOff x="3438505" y="25170272"/>
            <a:chExt cx="6972076" cy="5771936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77FA644-DE9F-C5AB-4175-E47463890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38505" y="25668859"/>
              <a:ext cx="6972076" cy="5273349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7EA5FC8-7E64-7348-7802-404028F3F995}"/>
                </a:ext>
              </a:extLst>
            </p:cNvPr>
            <p:cNvSpPr txBox="1"/>
            <p:nvPr/>
          </p:nvSpPr>
          <p:spPr>
            <a:xfrm>
              <a:off x="3438505" y="25170272"/>
              <a:ext cx="6036587" cy="344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i="0" u="none" strike="noStrike" dirty="0">
                  <a:solidFill>
                    <a:srgbClr val="666666"/>
                  </a:solidFill>
                  <a:effectLst/>
                  <a:latin typeface="Times New Roman" panose="02020603050405020304" pitchFamily="18" charset="0"/>
                </a:rPr>
                <a:t>Figure 2</a:t>
              </a:r>
              <a:r>
                <a:rPr lang="en-US" dirty="0">
                  <a:solidFill>
                    <a:srgbClr val="666666"/>
                  </a:solidFill>
                  <a:latin typeface="Times New Roman" panose="02020603050405020304" pitchFamily="18" charset="0"/>
                </a:rPr>
                <a:t>. Distribution of bounce-backs per month by percent</a:t>
              </a:r>
              <a:endParaRPr lang="en-US" dirty="0"/>
            </a:p>
          </p:txBody>
        </p:sp>
      </p:grpSp>
      <p:pic>
        <p:nvPicPr>
          <p:cNvPr id="24" name="Picture 23" descr="A blue and white map&#10;&#10;Description automatically generated">
            <a:extLst>
              <a:ext uri="{FF2B5EF4-FFF2-40B4-BE49-F238E27FC236}">
                <a16:creationId xmlns:a16="http://schemas.microsoft.com/office/drawing/2014/main" id="{B2F9C496-4195-0AF0-C7BB-094C7D26A1A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6" r="4509"/>
          <a:stretch/>
        </p:blipFill>
        <p:spPr>
          <a:xfrm>
            <a:off x="12203862" y="12179811"/>
            <a:ext cx="19034087" cy="865739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052B414-C1E0-6657-612A-6106C50A91CC}"/>
              </a:ext>
            </a:extLst>
          </p:cNvPr>
          <p:cNvSpPr txBox="1"/>
          <p:nvPr/>
        </p:nvSpPr>
        <p:spPr>
          <a:xfrm>
            <a:off x="13410863" y="13905212"/>
            <a:ext cx="7261212" cy="645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Figure 1.  Number of patients who bounced-back to UK’s ED by Kentucky county and by Fayette county zip codes</a:t>
            </a:r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19B9EAE-999E-B100-EDF6-86BE85E2E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" r="4341"/>
          <a:stretch/>
        </p:blipFill>
        <p:spPr>
          <a:xfrm>
            <a:off x="1341644" y="25723193"/>
            <a:ext cx="9729620" cy="60198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2182F38C-CA07-4E3D-324E-028A1A3DF21C}"/>
              </a:ext>
            </a:extLst>
          </p:cNvPr>
          <p:cNvSpPr txBox="1"/>
          <p:nvPr/>
        </p:nvSpPr>
        <p:spPr>
          <a:xfrm>
            <a:off x="1524203" y="25586807"/>
            <a:ext cx="710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Times New Roman" panose="02020603050405020304" pitchFamily="18" charset="0"/>
              </a:rPr>
              <a:t>Figure</a:t>
            </a:r>
            <a:r>
              <a:rPr lang="en-US" sz="1800" b="0" i="0" u="none" strike="noStrike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Times New Roman" panose="02020603050405020304" pitchFamily="18" charset="0"/>
              </a:rPr>
              <a:t>3.</a:t>
            </a:r>
            <a:r>
              <a:rPr lang="en-US" sz="1800" b="0" i="0" u="none" strike="noStrike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Insurance provider among patients who bounced back</a:t>
            </a:r>
            <a:endParaRPr lang="en-US" dirty="0"/>
          </a:p>
        </p:txBody>
      </p:sp>
      <p:pic>
        <p:nvPicPr>
          <p:cNvPr id="5" name="Picture 4" descr="A qr code with black squares&#10;&#10;Description automatically generated">
            <a:extLst>
              <a:ext uri="{FF2B5EF4-FFF2-40B4-BE49-F238E27FC236}">
                <a16:creationId xmlns:a16="http://schemas.microsoft.com/office/drawing/2014/main" id="{F7B45CD1-8C0B-4D2C-9B07-3F7DF478C03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913268" y="30547997"/>
            <a:ext cx="2135605" cy="216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64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1079</Words>
  <Application>Microsoft Office PowerPoint</Application>
  <PresentationFormat>Custom</PresentationFormat>
  <Paragraphs>74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Times New Roman</vt:lpstr>
      <vt:lpstr>Office Theme</vt:lpstr>
      <vt:lpstr>Demographics and Characteristics of Patients Who Bounced-Back to the University of Kentucky Emergency Department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Poster Title Here</dc:title>
  <dc:creator>Reynolds, Sam</dc:creator>
  <cp:lastModifiedBy>Woltenberg, Leslie N.</cp:lastModifiedBy>
  <cp:revision>2</cp:revision>
  <cp:lastPrinted>2024-03-16T15:56:18Z</cp:lastPrinted>
  <dcterms:created xsi:type="dcterms:W3CDTF">2023-10-19T13:44:40Z</dcterms:created>
  <dcterms:modified xsi:type="dcterms:W3CDTF">2024-03-19T17:07:23Z</dcterms:modified>
</cp:coreProperties>
</file>