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32GHK2y60MUtZMhjd1AUpMv8n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99D41-A919-4347-AD9F-B9815F9C5801}" v="1" dt="2024-03-19T17:28:51.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3"/>
  </p:normalViewPr>
  <p:slideViewPr>
    <p:cSldViewPr snapToGrid="0">
      <p:cViewPr>
        <p:scale>
          <a:sx n="20" d="100"/>
          <a:sy n="20" d="100"/>
        </p:scale>
        <p:origin x="492" y="-12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tenberg, Leslie N." userId="1e842a62-0cd2-4f72-b0c3-d2ca731eb179" providerId="ADAL" clId="{FEE99D41-A919-4347-AD9F-B9815F9C5801}"/>
    <pc:docChg chg="modSld">
      <pc:chgData name="Woltenberg, Leslie N." userId="1e842a62-0cd2-4f72-b0c3-d2ca731eb179" providerId="ADAL" clId="{FEE99D41-A919-4347-AD9F-B9815F9C5801}" dt="2024-03-19T17:29:26.643" v="41" actId="1076"/>
      <pc:docMkLst>
        <pc:docMk/>
      </pc:docMkLst>
      <pc:sldChg chg="modSp mod">
        <pc:chgData name="Woltenberg, Leslie N." userId="1e842a62-0cd2-4f72-b0c3-d2ca731eb179" providerId="ADAL" clId="{FEE99D41-A919-4347-AD9F-B9815F9C5801}" dt="2024-03-19T17:29:26.643" v="41" actId="1076"/>
        <pc:sldMkLst>
          <pc:docMk/>
          <pc:sldMk cId="0" sldId="256"/>
        </pc:sldMkLst>
        <pc:spChg chg="mod">
          <ac:chgData name="Woltenberg, Leslie N." userId="1e842a62-0cd2-4f72-b0c3-d2ca731eb179" providerId="ADAL" clId="{FEE99D41-A919-4347-AD9F-B9815F9C5801}" dt="2024-03-19T17:29:17.981" v="40" actId="1076"/>
          <ac:spMkLst>
            <pc:docMk/>
            <pc:sldMk cId="0" sldId="256"/>
            <ac:spMk id="87" creationId="{00000000-0000-0000-0000-000000000000}"/>
          </ac:spMkLst>
        </pc:spChg>
        <pc:spChg chg="mod">
          <ac:chgData name="Woltenberg, Leslie N." userId="1e842a62-0cd2-4f72-b0c3-d2ca731eb179" providerId="ADAL" clId="{FEE99D41-A919-4347-AD9F-B9815F9C5801}" dt="2024-03-19T17:28:43.403" v="38" actId="20577"/>
          <ac:spMkLst>
            <pc:docMk/>
            <pc:sldMk cId="0" sldId="256"/>
            <ac:spMk id="88" creationId="{00000000-0000-0000-0000-000000000000}"/>
          </ac:spMkLst>
        </pc:spChg>
        <pc:spChg chg="mod">
          <ac:chgData name="Woltenberg, Leslie N." userId="1e842a62-0cd2-4f72-b0c3-d2ca731eb179" providerId="ADAL" clId="{FEE99D41-A919-4347-AD9F-B9815F9C5801}" dt="2024-03-19T17:26:10.085" v="16" actId="1076"/>
          <ac:spMkLst>
            <pc:docMk/>
            <pc:sldMk cId="0" sldId="256"/>
            <ac:spMk id="106" creationId="{00000000-0000-0000-0000-000000000000}"/>
          </ac:spMkLst>
        </pc:spChg>
        <pc:picChg chg="mod">
          <ac:chgData name="Woltenberg, Leslie N." userId="1e842a62-0cd2-4f72-b0c3-d2ca731eb179" providerId="ADAL" clId="{FEE99D41-A919-4347-AD9F-B9815F9C5801}" dt="2024-03-19T17:29:26.643" v="41" actId="1076"/>
          <ac:picMkLst>
            <pc:docMk/>
            <pc:sldMk cId="0" sldId="256"/>
            <ac:picMk id="94" creationId="{00000000-0000-0000-0000-000000000000}"/>
          </ac:picMkLst>
        </pc:picChg>
        <pc:picChg chg="mod modCrop">
          <ac:chgData name="Woltenberg, Leslie N." userId="1e842a62-0cd2-4f72-b0c3-d2ca731eb179" providerId="ADAL" clId="{FEE99D41-A919-4347-AD9F-B9815F9C5801}" dt="2024-03-19T17:27:58.361" v="26" actId="14100"/>
          <ac:picMkLst>
            <pc:docMk/>
            <pc:sldMk cId="0" sldId="256"/>
            <ac:picMk id="96" creationId="{00000000-0000-0000-0000-000000000000}"/>
          </ac:picMkLst>
        </pc:picChg>
        <pc:picChg chg="mod">
          <ac:chgData name="Woltenberg, Leslie N." userId="1e842a62-0cd2-4f72-b0c3-d2ca731eb179" providerId="ADAL" clId="{FEE99D41-A919-4347-AD9F-B9815F9C5801}" dt="2024-03-19T17:25:55.436" v="14" actId="1076"/>
          <ac:picMkLst>
            <pc:docMk/>
            <pc:sldMk cId="0" sldId="256"/>
            <ac:picMk id="109" creationId="{00000000-0000-0000-0000-000000000000}"/>
          </ac:picMkLst>
        </pc:picChg>
        <pc:picChg chg="mod">
          <ac:chgData name="Woltenberg, Leslie N." userId="1e842a62-0cd2-4f72-b0c3-d2ca731eb179" providerId="ADAL" clId="{FEE99D41-A919-4347-AD9F-B9815F9C5801}" dt="2024-03-19T17:25:20.308" v="4" actId="1076"/>
          <ac:picMkLst>
            <pc:docMk/>
            <pc:sldMk cId="0" sldId="256"/>
            <ac:picMk id="1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3292475" y="10226675"/>
            <a:ext cx="37306250" cy="7054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9" name="Google Shape;9;p3"/>
          <p:cNvSpPr txBox="1">
            <a:spLocks noGrp="1"/>
          </p:cNvSpPr>
          <p:nvPr>
            <p:ph type="subTitle" idx="1"/>
          </p:nvPr>
        </p:nvSpPr>
        <p:spPr>
          <a:xfrm>
            <a:off x="6583363" y="18653125"/>
            <a:ext cx="30724475" cy="8413750"/>
          </a:xfrm>
          <a:prstGeom prst="rect">
            <a:avLst/>
          </a:prstGeom>
          <a:noFill/>
          <a:ln>
            <a:noFill/>
          </a:ln>
        </p:spPr>
        <p:txBody>
          <a:bodyPr spcFirstLastPara="1" wrap="square" lIns="91425" tIns="45700" rIns="91425" bIns="45700" anchor="t" anchorCtr="0">
            <a:noAutofit/>
          </a:bodyPr>
          <a:lstStyle>
            <a:lvl1pPr marR="0" lvl="0" algn="ctr" rtl="0">
              <a:spcBef>
                <a:spcPts val="3300"/>
              </a:spcBef>
              <a:spcAft>
                <a:spcPts val="0"/>
              </a:spcAft>
              <a:buClr>
                <a:schemeClr val="dk1"/>
              </a:buClr>
              <a:buSzPts val="16500"/>
              <a:buFont typeface="Arial"/>
              <a:buNone/>
              <a:defRPr sz="16500" b="0" i="0" u="none" strike="noStrike" cap="none">
                <a:solidFill>
                  <a:schemeClr val="dk1"/>
                </a:solidFill>
                <a:latin typeface="Arial"/>
                <a:ea typeface="Arial"/>
                <a:cs typeface="Arial"/>
                <a:sym typeface="Arial"/>
              </a:defRPr>
            </a:lvl1pPr>
            <a:lvl2pPr marR="0" lvl="1" algn="ctr" rtl="0">
              <a:spcBef>
                <a:spcPts val="288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2pPr>
            <a:lvl3pPr marR="0" lvl="2" algn="ctr" rtl="0">
              <a:spcBef>
                <a:spcPts val="246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3pPr>
            <a:lvl4pPr marR="0" lvl="3"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4pPr>
            <a:lvl5pPr marR="0" lvl="4"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5pPr>
            <a:lvl6pPr marR="0" lvl="5"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6pPr>
            <a:lvl7pPr marR="0" lvl="6"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7pPr>
            <a:lvl8pPr marR="0" lvl="7"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8pPr>
            <a:lvl9pPr marR="0" lvl="8"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2195513" y="1319213"/>
            <a:ext cx="39501762"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66" name="Google Shape;66;p12"/>
          <p:cNvSpPr txBox="1">
            <a:spLocks noGrp="1"/>
          </p:cNvSpPr>
          <p:nvPr>
            <p:ph type="body" idx="1"/>
          </p:nvPr>
        </p:nvSpPr>
        <p:spPr>
          <a:xfrm rot="5400000">
            <a:off x="11083926" y="-1206499"/>
            <a:ext cx="21724937" cy="39501762"/>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22716332" y="10425907"/>
            <a:ext cx="28087637" cy="9874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72" name="Google Shape;72;p13"/>
          <p:cNvSpPr txBox="1">
            <a:spLocks noGrp="1"/>
          </p:cNvSpPr>
          <p:nvPr>
            <p:ph type="body" idx="1"/>
          </p:nvPr>
        </p:nvSpPr>
        <p:spPr>
          <a:xfrm rot="5400000">
            <a:off x="2889251" y="625476"/>
            <a:ext cx="28087637" cy="29475112"/>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5" name="Google Shape;75;p1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195513" y="1319213"/>
            <a:ext cx="39501762"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2195513" y="7681913"/>
            <a:ext cx="39501762" cy="21724937"/>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467100" y="21153438"/>
            <a:ext cx="37307838" cy="65373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3467100" y="13952538"/>
            <a:ext cx="37307838" cy="7200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195513" y="1319213"/>
            <a:ext cx="39501762"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body" idx="1"/>
          </p:nvPr>
        </p:nvSpPr>
        <p:spPr>
          <a:xfrm>
            <a:off x="2195513" y="7681913"/>
            <a:ext cx="19673887"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2"/>
          </p:nvPr>
        </p:nvSpPr>
        <p:spPr>
          <a:xfrm>
            <a:off x="22021800" y="7681913"/>
            <a:ext cx="19675475"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193925" y="1317625"/>
            <a:ext cx="39503350"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2193925" y="7369175"/>
            <a:ext cx="19392900"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2193925" y="10439400"/>
            <a:ext cx="19392900"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22296438" y="7369175"/>
            <a:ext cx="19400837"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22296438" y="10439400"/>
            <a:ext cx="19400837"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195513" y="1319213"/>
            <a:ext cx="39501762"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43" name="Google Shape;43;p8"/>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193925" y="1311275"/>
            <a:ext cx="14439900" cy="557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2" name="Google Shape;52;p10"/>
          <p:cNvSpPr txBox="1">
            <a:spLocks noGrp="1"/>
          </p:cNvSpPr>
          <p:nvPr>
            <p:ph type="body" idx="1"/>
          </p:nvPr>
        </p:nvSpPr>
        <p:spPr>
          <a:xfrm>
            <a:off x="17160875" y="1311275"/>
            <a:ext cx="24536400" cy="280939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2"/>
          </p:nvPr>
        </p:nvSpPr>
        <p:spPr>
          <a:xfrm>
            <a:off x="2193925" y="6888163"/>
            <a:ext cx="14439900" cy="22517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602663" y="23042563"/>
            <a:ext cx="26335037" cy="2720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9" name="Google Shape;59;p11"/>
          <p:cNvSpPr>
            <a:spLocks noGrp="1"/>
          </p:cNvSpPr>
          <p:nvPr>
            <p:ph type="pic" idx="2"/>
          </p:nvPr>
        </p:nvSpPr>
        <p:spPr>
          <a:xfrm>
            <a:off x="8602663" y="2941638"/>
            <a:ext cx="26335037" cy="19750087"/>
          </a:xfrm>
          <a:prstGeom prst="rect">
            <a:avLst/>
          </a:prstGeom>
          <a:noFill/>
          <a:ln>
            <a:noFill/>
          </a:ln>
        </p:spPr>
      </p:sp>
      <p:sp>
        <p:nvSpPr>
          <p:cNvPr id="60" name="Google Shape;60;p11"/>
          <p:cNvSpPr txBox="1">
            <a:spLocks noGrp="1"/>
          </p:cNvSpPr>
          <p:nvPr>
            <p:ph type="body" idx="1"/>
          </p:nvPr>
        </p:nvSpPr>
        <p:spPr>
          <a:xfrm>
            <a:off x="8602663" y="25763538"/>
            <a:ext cx="26335037" cy="3862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p:nvPr/>
        </p:nvSpPr>
        <p:spPr>
          <a:xfrm>
            <a:off x="0" y="0"/>
            <a:ext cx="43891200" cy="4876800"/>
          </a:xfrm>
          <a:prstGeom prst="rect">
            <a:avLst/>
          </a:prstGeom>
          <a:solidFill>
            <a:srgbClr val="183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p:nvPr/>
        </p:nvSpPr>
        <p:spPr>
          <a:xfrm>
            <a:off x="545550" y="17865463"/>
            <a:ext cx="9372600" cy="3257100"/>
          </a:xfrm>
          <a:prstGeom prst="rect">
            <a:avLst/>
          </a:prstGeom>
          <a:noFill/>
          <a:ln>
            <a:noFill/>
          </a:ln>
        </p:spPr>
        <p:txBody>
          <a:bodyPr spcFirstLastPara="1" wrap="square" lIns="137150" tIns="68575" rIns="137150" bIns="68575" anchor="t" anchorCtr="0">
            <a:spAutoFit/>
          </a:bodyPr>
          <a:lstStyle/>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The study explored patient satisfaction throughout the process including pain, sterility concerns, and length of procedure with the TRAKPAK and Steinmann pins.</a:t>
            </a:r>
            <a:endParaRPr sz="3100" i="0" u="none" strike="noStrike" cap="none">
              <a:solidFill>
                <a:schemeClr val="dk1"/>
              </a:solidFill>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000" b="0" i="0" u="none" strike="noStrike" cap="none">
              <a:solidFill>
                <a:schemeClr val="dk1"/>
              </a:solidFill>
              <a:latin typeface="Arial"/>
              <a:ea typeface="Arial"/>
              <a:cs typeface="Arial"/>
              <a:sym typeface="Arial"/>
            </a:endParaRPr>
          </a:p>
          <a:p>
            <a:pPr marL="0" marR="0" lvl="0" indent="0" algn="l" rtl="0">
              <a:lnSpc>
                <a:spcPct val="120000"/>
              </a:lnSpc>
              <a:spcBef>
                <a:spcPts val="1500"/>
              </a:spcBef>
              <a:spcAft>
                <a:spcPts val="0"/>
              </a:spcAft>
              <a:buNone/>
            </a:pPr>
            <a:endParaRPr sz="3000" b="0" i="0" u="none" strike="noStrike" cap="none">
              <a:solidFill>
                <a:schemeClr val="dk1"/>
              </a:solidFill>
              <a:latin typeface="Arial"/>
              <a:ea typeface="Arial"/>
              <a:cs typeface="Arial"/>
              <a:sym typeface="Arial"/>
            </a:endParaRPr>
          </a:p>
        </p:txBody>
      </p:sp>
      <p:sp>
        <p:nvSpPr>
          <p:cNvPr id="81" name="Google Shape;81;p1"/>
          <p:cNvSpPr txBox="1"/>
          <p:nvPr/>
        </p:nvSpPr>
        <p:spPr>
          <a:xfrm>
            <a:off x="507450" y="16714426"/>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PURPOSE OF STUDY</a:t>
            </a:r>
            <a:endParaRPr sz="4000" b="1" i="0" u="none" strike="noStrike" cap="none">
              <a:solidFill>
                <a:srgbClr val="005DAA"/>
              </a:solidFill>
              <a:latin typeface="Times New Roman"/>
              <a:ea typeface="Times New Roman"/>
              <a:cs typeface="Times New Roman"/>
              <a:sym typeface="Times New Roman"/>
            </a:endParaRPr>
          </a:p>
        </p:txBody>
      </p:sp>
      <p:sp>
        <p:nvSpPr>
          <p:cNvPr id="82" name="Google Shape;82;p1"/>
          <p:cNvSpPr txBox="1"/>
          <p:nvPr/>
        </p:nvSpPr>
        <p:spPr>
          <a:xfrm>
            <a:off x="621750" y="21664125"/>
            <a:ext cx="9220200" cy="10349700"/>
          </a:xfrm>
          <a:prstGeom prst="rect">
            <a:avLst/>
          </a:prstGeom>
          <a:noFill/>
          <a:ln>
            <a:noFill/>
          </a:ln>
        </p:spPr>
        <p:txBody>
          <a:bodyPr spcFirstLastPara="1" wrap="square" lIns="137150" tIns="68575" rIns="137150" bIns="68575" anchor="t" anchorCtr="0">
            <a:spAutoFit/>
          </a:bodyPr>
          <a:lstStyle/>
          <a:p>
            <a:pPr marL="457200" marR="0" lvl="0" indent="-425450" algn="l" rtl="0">
              <a:lnSpc>
                <a:spcPct val="120000"/>
              </a:lnSpc>
              <a:spcBef>
                <a:spcPts val="150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This was an observational cohort study of 21 patients where all patients underwent lower extremity traction at a Level I Trauma Center.</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Approval was received by the local IRB (#91133)</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Inclusion Criteria: LEF requiring surgical fixation, Glasgow Coma Score of 15 upon hospital admission, age ≥18.</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Exclusion: Medical diagnosis of Alzheimer’s or Dementia, CVA, moderate to severe traumatic brain injury (TBI) diagnosed via a CT, pregnant, spinal cord injury, self-inflicted injury, incarcerated, medical diagnosis of schizophrenia or other psychiatric disorder, or require a legal authorized representative.</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Surveys were collected prior to traction procedure and 30-minutes after via REDCap.</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Statistical tests were generated using SAS statistical software (version #9.4)</a:t>
            </a:r>
            <a:endParaRPr sz="3100">
              <a:solidFill>
                <a:schemeClr val="dk1"/>
              </a:solidFill>
              <a:latin typeface="Times New Roman"/>
              <a:ea typeface="Times New Roman"/>
              <a:cs typeface="Times New Roman"/>
              <a:sym typeface="Times New Roman"/>
            </a:endParaRPr>
          </a:p>
        </p:txBody>
      </p:sp>
      <p:sp>
        <p:nvSpPr>
          <p:cNvPr id="83" name="Google Shape;83;p1"/>
          <p:cNvSpPr txBox="1"/>
          <p:nvPr/>
        </p:nvSpPr>
        <p:spPr>
          <a:xfrm>
            <a:off x="507450" y="20648113"/>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METHODS</a:t>
            </a:r>
            <a:endParaRPr sz="4000" b="1" i="0" u="none" strike="noStrike" cap="none">
              <a:solidFill>
                <a:srgbClr val="005DAA"/>
              </a:solidFill>
              <a:latin typeface="Times New Roman"/>
              <a:ea typeface="Times New Roman"/>
              <a:cs typeface="Times New Roman"/>
              <a:sym typeface="Times New Roman"/>
            </a:endParaRPr>
          </a:p>
        </p:txBody>
      </p:sp>
      <p:sp>
        <p:nvSpPr>
          <p:cNvPr id="84" name="Google Shape;84;p1"/>
          <p:cNvSpPr txBox="1"/>
          <p:nvPr/>
        </p:nvSpPr>
        <p:spPr>
          <a:xfrm>
            <a:off x="17147200" y="5842425"/>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RESULTS</a:t>
            </a:r>
            <a:endParaRPr sz="4000" b="1" i="0" u="none" strike="noStrike" cap="none">
              <a:solidFill>
                <a:srgbClr val="005DAA"/>
              </a:solidFill>
              <a:latin typeface="Times New Roman"/>
              <a:ea typeface="Times New Roman"/>
              <a:cs typeface="Times New Roman"/>
              <a:sym typeface="Times New Roman"/>
            </a:endParaRPr>
          </a:p>
        </p:txBody>
      </p:sp>
      <p:sp>
        <p:nvSpPr>
          <p:cNvPr id="85" name="Google Shape;85;p1"/>
          <p:cNvSpPr txBox="1"/>
          <p:nvPr/>
        </p:nvSpPr>
        <p:spPr>
          <a:xfrm>
            <a:off x="32794125" y="28028318"/>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REFERENCES</a:t>
            </a:r>
            <a:endParaRPr sz="4000" b="1" i="0" u="none" strike="noStrike" cap="none">
              <a:solidFill>
                <a:srgbClr val="005DAA"/>
              </a:solidFill>
              <a:latin typeface="Times New Roman"/>
              <a:ea typeface="Times New Roman"/>
              <a:cs typeface="Times New Roman"/>
              <a:sym typeface="Times New Roman"/>
            </a:endParaRPr>
          </a:p>
        </p:txBody>
      </p:sp>
      <p:cxnSp>
        <p:nvCxnSpPr>
          <p:cNvPr id="86" name="Google Shape;86;p1"/>
          <p:cNvCxnSpPr/>
          <p:nvPr/>
        </p:nvCxnSpPr>
        <p:spPr>
          <a:xfrm>
            <a:off x="31851600" y="4872997"/>
            <a:ext cx="0" cy="28045403"/>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sp>
        <p:nvSpPr>
          <p:cNvPr id="87" name="Google Shape;87;p1"/>
          <p:cNvSpPr txBox="1"/>
          <p:nvPr/>
        </p:nvSpPr>
        <p:spPr>
          <a:xfrm>
            <a:off x="6909682" y="141306"/>
            <a:ext cx="27848100" cy="20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9000"/>
              <a:buFont typeface="Arial"/>
              <a:buNone/>
            </a:pPr>
            <a:r>
              <a:rPr lang="en-US" sz="7500" b="1" dirty="0">
                <a:solidFill>
                  <a:schemeClr val="lt1"/>
                </a:solidFill>
                <a:latin typeface="Times New Roman"/>
                <a:ea typeface="Times New Roman"/>
                <a:cs typeface="Times New Roman"/>
                <a:sym typeface="Times New Roman"/>
              </a:rPr>
              <a:t>Psychosocial Factors and Pain in Patients </a:t>
            </a:r>
            <a:br>
              <a:rPr lang="en-US" sz="7500" b="1" dirty="0">
                <a:solidFill>
                  <a:schemeClr val="lt1"/>
                </a:solidFill>
                <a:latin typeface="Times New Roman"/>
                <a:ea typeface="Times New Roman"/>
                <a:cs typeface="Times New Roman"/>
                <a:sym typeface="Times New Roman"/>
              </a:rPr>
            </a:br>
            <a:r>
              <a:rPr lang="en-US" sz="7500" b="1" dirty="0">
                <a:solidFill>
                  <a:schemeClr val="lt1"/>
                </a:solidFill>
                <a:latin typeface="Times New Roman"/>
                <a:ea typeface="Times New Roman"/>
                <a:cs typeface="Times New Roman"/>
                <a:sym typeface="Times New Roman"/>
              </a:rPr>
              <a:t>with Lower Extremity Traction Pins</a:t>
            </a:r>
            <a:endParaRPr sz="7300" b="1" i="0" u="none" strike="noStrike" cap="none" dirty="0">
              <a:solidFill>
                <a:schemeClr val="lt1"/>
              </a:solidFill>
              <a:latin typeface="Times New Roman"/>
              <a:ea typeface="Times New Roman"/>
              <a:cs typeface="Times New Roman"/>
              <a:sym typeface="Times New Roman"/>
            </a:endParaRPr>
          </a:p>
        </p:txBody>
      </p:sp>
      <p:sp>
        <p:nvSpPr>
          <p:cNvPr id="88" name="Google Shape;88;p1"/>
          <p:cNvSpPr txBox="1"/>
          <p:nvPr/>
        </p:nvSpPr>
        <p:spPr>
          <a:xfrm>
            <a:off x="8426625" y="3368000"/>
            <a:ext cx="24183300" cy="20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r>
              <a:rPr lang="en-US" sz="3600" b="1" dirty="0">
                <a:solidFill>
                  <a:schemeClr val="lt1"/>
                </a:solidFill>
                <a:latin typeface="Times New Roman"/>
                <a:ea typeface="Times New Roman"/>
                <a:cs typeface="Times New Roman"/>
                <a:sym typeface="Times New Roman"/>
              </a:rPr>
              <a:t>Lindsay E. Baechtold, Alan J. Bearnson, Lucy C. Bowers, Trevor M. Fields, Logan A. Greco, Anne W. Shand </a:t>
            </a:r>
            <a:endParaRPr sz="36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3600"/>
              <a:buFont typeface="Arial"/>
              <a:buNone/>
            </a:pPr>
            <a:r>
              <a:rPr lang="en-US" sz="3600" b="1" dirty="0">
                <a:solidFill>
                  <a:schemeClr val="lt1"/>
                </a:solidFill>
                <a:latin typeface="Times New Roman"/>
                <a:ea typeface="Times New Roman"/>
                <a:cs typeface="Times New Roman"/>
                <a:sym typeface="Times New Roman"/>
              </a:rPr>
              <a:t>William M. Charlton, Zella Christensen, Paul E. Matuszewski MD, Phillip A. Williford PA-C</a:t>
            </a:r>
            <a:endParaRPr sz="3600" b="1" i="0" u="none" strike="noStrike" cap="none" dirty="0">
              <a:solidFill>
                <a:schemeClr val="lt1"/>
              </a:solidFill>
              <a:latin typeface="Times New Roman"/>
              <a:ea typeface="Times New Roman"/>
              <a:cs typeface="Times New Roman"/>
              <a:sym typeface="Times New Roman"/>
            </a:endParaRPr>
          </a:p>
        </p:txBody>
      </p:sp>
      <p:pic>
        <p:nvPicPr>
          <p:cNvPr id="89" name="Google Shape;89;p1"/>
          <p:cNvPicPr preferRelativeResize="0"/>
          <p:nvPr/>
        </p:nvPicPr>
        <p:blipFill rotWithShape="1">
          <a:blip r:embed="rId3">
            <a:alphaModFix/>
          </a:blip>
          <a:srcRect/>
          <a:stretch/>
        </p:blipFill>
        <p:spPr>
          <a:xfrm>
            <a:off x="0" y="166573"/>
            <a:ext cx="5409896" cy="2312625"/>
          </a:xfrm>
          <a:prstGeom prst="rect">
            <a:avLst/>
          </a:prstGeom>
          <a:noFill/>
          <a:ln>
            <a:noFill/>
          </a:ln>
        </p:spPr>
      </p:pic>
      <p:sp>
        <p:nvSpPr>
          <p:cNvPr id="90" name="Google Shape;90;p1"/>
          <p:cNvSpPr txBox="1"/>
          <p:nvPr/>
        </p:nvSpPr>
        <p:spPr>
          <a:xfrm>
            <a:off x="32545050" y="6747180"/>
            <a:ext cx="9525000" cy="10349700"/>
          </a:xfrm>
          <a:prstGeom prst="rect">
            <a:avLst/>
          </a:prstGeom>
          <a:noFill/>
          <a:ln>
            <a:noFill/>
          </a:ln>
        </p:spPr>
        <p:txBody>
          <a:bodyPr spcFirstLastPara="1" wrap="square" lIns="137150" tIns="68575" rIns="137150" bIns="68575" anchor="t" anchorCtr="0">
            <a:spAutoFit/>
          </a:bodyPr>
          <a:lstStyle/>
          <a:p>
            <a:pPr marL="457200" marR="0" lvl="0" indent="-425450" algn="l" rtl="0">
              <a:lnSpc>
                <a:spcPct val="120000"/>
              </a:lnSpc>
              <a:spcBef>
                <a:spcPts val="0"/>
              </a:spcBef>
              <a:spcAft>
                <a:spcPts val="0"/>
              </a:spcAft>
              <a:buClr>
                <a:srgbClr val="000000"/>
              </a:buClr>
              <a:buSzPts val="3100"/>
              <a:buFont typeface="Times New Roman"/>
              <a:buChar char="●"/>
            </a:pPr>
            <a:r>
              <a:rPr lang="en-US" sz="3100">
                <a:latin typeface="Times New Roman"/>
                <a:ea typeface="Times New Roman"/>
                <a:cs typeface="Times New Roman"/>
                <a:sym typeface="Times New Roman"/>
              </a:rPr>
              <a:t>Prior investigations have found a relationship between patient centered care and improvements in procedural quality and efficiency</a:t>
            </a:r>
            <a:r>
              <a:rPr lang="en-US" sz="31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sz="3100">
                <a:latin typeface="Times New Roman"/>
                <a:ea typeface="Times New Roman"/>
                <a:cs typeface="Times New Roman"/>
                <a:sym typeface="Times New Roman"/>
              </a:rPr>
              <a:t> Nevertheless, there has been little research on how patient satisfaction can impact skeletal traction procedures. </a:t>
            </a:r>
            <a:endParaRPr sz="3100" i="0" u="none" strike="noStrike" cap="none">
              <a:solidFill>
                <a:srgbClr val="000000"/>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rgbClr val="000000"/>
              </a:buClr>
              <a:buSzPts val="3100"/>
              <a:buFont typeface="Times New Roman"/>
              <a:buChar char="●"/>
            </a:pPr>
            <a:r>
              <a:rPr lang="en-US" sz="3100">
                <a:latin typeface="Times New Roman"/>
                <a:ea typeface="Times New Roman"/>
                <a:cs typeface="Times New Roman"/>
                <a:sym typeface="Times New Roman"/>
              </a:rPr>
              <a:t>This study revealed  a 30% decrease in pain post procedure between both the Steinmann and TRAKPAK pins. Factors that led to this decrease may be attributed to pain medication used, patients individual pain tolerances, mechanism of the patient’s injury, and the differences between the diameter sizes of the Steinmann and TRAKPAK pins. </a:t>
            </a:r>
            <a:endParaRPr sz="3100" i="0" u="none" strike="noStrike" cap="none">
              <a:solidFill>
                <a:srgbClr val="000000"/>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rgbClr val="000000"/>
              </a:buClr>
              <a:buSzPts val="3100"/>
              <a:buFont typeface="Times New Roman"/>
              <a:buChar char="●"/>
            </a:pPr>
            <a:r>
              <a:rPr lang="en-US" sz="3100">
                <a:latin typeface="Times New Roman"/>
                <a:ea typeface="Times New Roman"/>
                <a:cs typeface="Times New Roman"/>
                <a:sym typeface="Times New Roman"/>
              </a:rPr>
              <a:t>The average length of the procedure was 8.14 minutes with the average satisfaction score of 8.38/10. Based on the current body of evidence, these results show that quicker procedure times were correlated with increased satisfaction ratings and increased efficiency of the procedure. </a:t>
            </a:r>
            <a:endParaRPr sz="3100" i="0" u="none" strike="noStrike" cap="none">
              <a:solidFill>
                <a:srgbClr val="000000"/>
              </a:solidFill>
              <a:latin typeface="Times New Roman"/>
              <a:ea typeface="Times New Roman"/>
              <a:cs typeface="Times New Roman"/>
              <a:sym typeface="Times New Roman"/>
            </a:endParaRPr>
          </a:p>
        </p:txBody>
      </p:sp>
      <p:sp>
        <p:nvSpPr>
          <p:cNvPr id="91" name="Google Shape;91;p1"/>
          <p:cNvSpPr txBox="1"/>
          <p:nvPr/>
        </p:nvSpPr>
        <p:spPr>
          <a:xfrm>
            <a:off x="32583150" y="5842425"/>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DISCUSSION</a:t>
            </a:r>
            <a:endParaRPr sz="4000" b="1" i="0" u="none" strike="noStrike" cap="none">
              <a:solidFill>
                <a:srgbClr val="005DAA"/>
              </a:solidFill>
              <a:latin typeface="Times New Roman"/>
              <a:ea typeface="Times New Roman"/>
              <a:cs typeface="Times New Roman"/>
              <a:sym typeface="Times New Roman"/>
            </a:endParaRPr>
          </a:p>
        </p:txBody>
      </p:sp>
      <p:sp>
        <p:nvSpPr>
          <p:cNvPr id="92" name="Google Shape;92;p1"/>
          <p:cNvSpPr txBox="1"/>
          <p:nvPr/>
        </p:nvSpPr>
        <p:spPr>
          <a:xfrm>
            <a:off x="32443575" y="18265463"/>
            <a:ext cx="10149900" cy="9954300"/>
          </a:xfrm>
          <a:prstGeom prst="rect">
            <a:avLst/>
          </a:prstGeom>
          <a:noFill/>
          <a:ln>
            <a:noFill/>
          </a:ln>
        </p:spPr>
        <p:txBody>
          <a:bodyPr spcFirstLastPara="1" wrap="square" lIns="137150" tIns="68575" rIns="137150" bIns="68575" anchor="t" anchorCtr="0">
            <a:spAutoFit/>
          </a:bodyPr>
          <a:lstStyle/>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Patient-pain levels following traction </a:t>
            </a:r>
            <a:r>
              <a:rPr lang="en-US" sz="31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procedure </a:t>
            </a:r>
            <a:r>
              <a:rPr lang="en-US" sz="3100">
                <a:solidFill>
                  <a:schemeClr val="dk1"/>
                </a:solidFill>
                <a:latin typeface="Times New Roman"/>
                <a:ea typeface="Times New Roman"/>
                <a:cs typeface="Times New Roman"/>
                <a:sym typeface="Times New Roman"/>
              </a:rPr>
              <a:t>improved by 30% from their pre-procedural levels. </a:t>
            </a:r>
            <a:endParaRPr sz="3100">
              <a:solidFill>
                <a:schemeClr val="dk1"/>
              </a:solidFill>
              <a:latin typeface="Times New Roman"/>
              <a:ea typeface="Times New Roman"/>
              <a:cs typeface="Times New Roman"/>
              <a:sym typeface="Times New Roman"/>
            </a:endParaRPr>
          </a:p>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Participating patients reported an average of 8.38/10 for procedure satisfaction.</a:t>
            </a:r>
            <a:endParaRPr sz="3100">
              <a:solidFill>
                <a:schemeClr val="dk1"/>
              </a:solidFill>
              <a:latin typeface="Times New Roman"/>
              <a:ea typeface="Times New Roman"/>
              <a:cs typeface="Times New Roman"/>
              <a:sym typeface="Times New Roman"/>
            </a:endParaRPr>
          </a:p>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This study was limited by a small sample size, a homogenous demographic, potential human error regarding timing of the procedures, and the lack of previous research on this topic.</a:t>
            </a:r>
            <a:endParaRPr sz="310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Implications for future study include: </a:t>
            </a:r>
            <a:endParaRPr sz="3100">
              <a:latin typeface="Times New Roman"/>
              <a:ea typeface="Times New Roman"/>
              <a:cs typeface="Times New Roman"/>
              <a:sym typeface="Times New Roman"/>
            </a:endParaRPr>
          </a:p>
          <a:p>
            <a:pPr marL="914400" marR="0" lvl="1" indent="-425450" algn="l" rtl="0">
              <a:lnSpc>
                <a:spcPct val="120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Increased sample sizes to generalize data to a larger population.</a:t>
            </a:r>
            <a:endParaRPr sz="3100">
              <a:latin typeface="Times New Roman"/>
              <a:ea typeface="Times New Roman"/>
              <a:cs typeface="Times New Roman"/>
              <a:sym typeface="Times New Roman"/>
            </a:endParaRPr>
          </a:p>
          <a:p>
            <a:pPr marL="914400" marR="0" lvl="1" indent="-425450" algn="l" rtl="0">
              <a:lnSpc>
                <a:spcPct val="120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Further exploration of the impact of TRAKPAK vs. Steinmann pins on pain and satisfaction. </a:t>
            </a:r>
            <a:endParaRPr sz="3100">
              <a:latin typeface="Times New Roman"/>
              <a:ea typeface="Times New Roman"/>
              <a:cs typeface="Times New Roman"/>
              <a:sym typeface="Times New Roman"/>
            </a:endParaRPr>
          </a:p>
          <a:p>
            <a:pPr marL="914400" marR="0" lvl="1" indent="-425450" algn="l" rtl="0">
              <a:lnSpc>
                <a:spcPct val="120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How the time from diagnosis to traction intervention affects patient outcomes.  </a:t>
            </a:r>
            <a:endParaRPr sz="3100">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000" b="0" i="0" u="none" strike="noStrike" cap="none">
              <a:solidFill>
                <a:srgbClr val="000000"/>
              </a:solidFill>
              <a:latin typeface="Arial"/>
              <a:ea typeface="Arial"/>
              <a:cs typeface="Arial"/>
              <a:sym typeface="Arial"/>
            </a:endParaRPr>
          </a:p>
        </p:txBody>
      </p:sp>
      <p:sp>
        <p:nvSpPr>
          <p:cNvPr id="93" name="Google Shape;93;p1"/>
          <p:cNvSpPr txBox="1"/>
          <p:nvPr/>
        </p:nvSpPr>
        <p:spPr>
          <a:xfrm>
            <a:off x="32794125" y="17260058"/>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i="0" u="none" strike="noStrike" cap="none">
                <a:solidFill>
                  <a:srgbClr val="005DAA"/>
                </a:solidFill>
                <a:latin typeface="Times New Roman"/>
                <a:ea typeface="Times New Roman"/>
                <a:cs typeface="Times New Roman"/>
                <a:sym typeface="Times New Roman"/>
              </a:rPr>
              <a:t>CONCLUSION</a:t>
            </a:r>
            <a:endParaRPr sz="4000" b="1" i="0" u="none" strike="noStrike" cap="none">
              <a:solidFill>
                <a:srgbClr val="005DAA"/>
              </a:solidFill>
              <a:latin typeface="Times New Roman"/>
              <a:ea typeface="Times New Roman"/>
              <a:cs typeface="Times New Roman"/>
              <a:sym typeface="Times New Roman"/>
            </a:endParaRPr>
          </a:p>
        </p:txBody>
      </p:sp>
      <p:pic>
        <p:nvPicPr>
          <p:cNvPr id="94" name="Google Shape;94;p1"/>
          <p:cNvPicPr preferRelativeResize="0"/>
          <p:nvPr/>
        </p:nvPicPr>
        <p:blipFill rotWithShape="1">
          <a:blip r:embed="rId4">
            <a:alphaModFix/>
          </a:blip>
          <a:srcRect/>
          <a:stretch/>
        </p:blipFill>
        <p:spPr>
          <a:xfrm>
            <a:off x="34442400" y="691273"/>
            <a:ext cx="8520308" cy="2975008"/>
          </a:xfrm>
          <a:prstGeom prst="rect">
            <a:avLst/>
          </a:prstGeom>
          <a:noFill/>
          <a:ln>
            <a:noFill/>
          </a:ln>
        </p:spPr>
      </p:pic>
      <p:sp>
        <p:nvSpPr>
          <p:cNvPr id="95" name="Google Shape;95;p1"/>
          <p:cNvSpPr txBox="1"/>
          <p:nvPr/>
        </p:nvSpPr>
        <p:spPr>
          <a:xfrm>
            <a:off x="800100" y="5842426"/>
            <a:ext cx="9448800" cy="754200"/>
          </a:xfrm>
          <a:prstGeom prst="rect">
            <a:avLst/>
          </a:prstGeom>
          <a:noFill/>
          <a:ln>
            <a:noFill/>
          </a:ln>
        </p:spPr>
        <p:txBody>
          <a:bodyPr spcFirstLastPara="1" wrap="square" lIns="137150" tIns="68575" rIns="137150" bIns="68575" anchor="t" anchorCtr="0">
            <a:spAutoFit/>
          </a:bodyPr>
          <a:lstStyle/>
          <a:p>
            <a:pPr marL="0" marR="0" lvl="0" indent="0" algn="ctr" rtl="0">
              <a:lnSpc>
                <a:spcPct val="120000"/>
              </a:lnSpc>
              <a:spcBef>
                <a:spcPts val="0"/>
              </a:spcBef>
              <a:spcAft>
                <a:spcPts val="0"/>
              </a:spcAft>
              <a:buNone/>
            </a:pPr>
            <a:r>
              <a:rPr lang="en-US" sz="4000" b="1">
                <a:solidFill>
                  <a:srgbClr val="005DAA"/>
                </a:solidFill>
                <a:latin typeface="Times New Roman"/>
                <a:ea typeface="Times New Roman"/>
                <a:cs typeface="Times New Roman"/>
                <a:sym typeface="Times New Roman"/>
              </a:rPr>
              <a:t>INTRODUCTION</a:t>
            </a:r>
            <a:endParaRPr sz="4000" b="1" i="0" u="none" strike="noStrike" cap="none">
              <a:solidFill>
                <a:srgbClr val="005DAA"/>
              </a:solidFill>
              <a:latin typeface="Times New Roman"/>
              <a:ea typeface="Times New Roman"/>
              <a:cs typeface="Times New Roman"/>
              <a:sym typeface="Times New Roman"/>
            </a:endParaRPr>
          </a:p>
        </p:txBody>
      </p:sp>
      <p:pic>
        <p:nvPicPr>
          <p:cNvPr id="96" name="Google Shape;96;p1"/>
          <p:cNvPicPr preferRelativeResize="0"/>
          <p:nvPr/>
        </p:nvPicPr>
        <p:blipFill rotWithShape="1">
          <a:blip r:embed="rId5">
            <a:alphaModFix/>
          </a:blip>
          <a:srcRect t="19331" b="25992"/>
          <a:stretch/>
        </p:blipFill>
        <p:spPr>
          <a:xfrm>
            <a:off x="332651" y="2479198"/>
            <a:ext cx="4761863" cy="1308475"/>
          </a:xfrm>
          <a:prstGeom prst="rect">
            <a:avLst/>
          </a:prstGeom>
          <a:noFill/>
          <a:ln>
            <a:noFill/>
          </a:ln>
        </p:spPr>
      </p:pic>
      <p:sp>
        <p:nvSpPr>
          <p:cNvPr id="97" name="Google Shape;97;p1"/>
          <p:cNvSpPr txBox="1"/>
          <p:nvPr/>
        </p:nvSpPr>
        <p:spPr>
          <a:xfrm>
            <a:off x="545550" y="6678375"/>
            <a:ext cx="9957900" cy="9954300"/>
          </a:xfrm>
          <a:prstGeom prst="rect">
            <a:avLst/>
          </a:prstGeom>
          <a:noFill/>
          <a:ln>
            <a:noFill/>
          </a:ln>
        </p:spPr>
        <p:txBody>
          <a:bodyPr spcFirstLastPara="1" wrap="square" lIns="137150" tIns="68575" rIns="137150" bIns="68575" anchor="t" anchorCtr="0">
            <a:spAutoFit/>
          </a:bodyPr>
          <a:lstStyle/>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There are approximately 700,000 lower extremity fractures each year. </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Traction is an option for orthopaedic patients and is used to stabilize various injuries before definitive fixation.</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Traction allows the insertion of a pin where weight is added to allow the re-alignment of the fracture.</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Complications, however, can be highly associated with traction. A foreign object can cause a high risk of infection, along with the procedure being completed outside the OR.</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Steinmann pins, typically 4mm, are typically used at the current institution. The drill and proper sterility is not maintained throughout the procedure.</a:t>
            </a:r>
            <a:endParaRPr sz="3100">
              <a:solidFill>
                <a:schemeClr val="dk1"/>
              </a:solidFill>
              <a:latin typeface="Times New Roman"/>
              <a:ea typeface="Times New Roman"/>
              <a:cs typeface="Times New Roman"/>
              <a:sym typeface="Times New Roman"/>
            </a:endParaRPr>
          </a:p>
          <a:p>
            <a:pPr marL="457200" marR="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TRAKPAK is a newly developed kit that uses 2mm pins and uses sterile tools for the procedure. This device comes with a cost advantage for hospitals.</a:t>
            </a:r>
            <a:endParaRPr sz="3100">
              <a:solidFill>
                <a:schemeClr val="dk1"/>
              </a:solidFill>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000" b="0" i="0" u="none" strike="noStrike" cap="none">
              <a:solidFill>
                <a:schemeClr val="dk1"/>
              </a:solidFill>
              <a:latin typeface="Arial"/>
              <a:ea typeface="Arial"/>
              <a:cs typeface="Arial"/>
              <a:sym typeface="Arial"/>
            </a:endParaRPr>
          </a:p>
        </p:txBody>
      </p:sp>
      <p:cxnSp>
        <p:nvCxnSpPr>
          <p:cNvPr id="98" name="Google Shape;98;p1"/>
          <p:cNvCxnSpPr/>
          <p:nvPr/>
        </p:nvCxnSpPr>
        <p:spPr>
          <a:xfrm>
            <a:off x="11891600" y="4873010"/>
            <a:ext cx="0" cy="280455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0"/>
              </a:srgbClr>
            </a:outerShdw>
          </a:effectLst>
        </p:spPr>
      </p:cxnSp>
      <p:pic>
        <p:nvPicPr>
          <p:cNvPr id="99" name="Google Shape;99;p1"/>
          <p:cNvPicPr preferRelativeResize="0"/>
          <p:nvPr/>
        </p:nvPicPr>
        <p:blipFill>
          <a:blip r:embed="rId6">
            <a:alphaModFix/>
          </a:blip>
          <a:stretch>
            <a:fillRect/>
          </a:stretch>
        </p:blipFill>
        <p:spPr>
          <a:xfrm>
            <a:off x="24040400" y="7340188"/>
            <a:ext cx="6519450" cy="7278623"/>
          </a:xfrm>
          <a:prstGeom prst="rect">
            <a:avLst/>
          </a:prstGeom>
          <a:noFill/>
          <a:ln>
            <a:noFill/>
          </a:ln>
        </p:spPr>
      </p:pic>
      <p:pic>
        <p:nvPicPr>
          <p:cNvPr id="100" name="Google Shape;100;p1"/>
          <p:cNvPicPr preferRelativeResize="0"/>
          <p:nvPr/>
        </p:nvPicPr>
        <p:blipFill rotWithShape="1">
          <a:blip r:embed="rId7">
            <a:alphaModFix/>
          </a:blip>
          <a:srcRect l="119740" t="-34530" r="-119740" b="34529"/>
          <a:stretch/>
        </p:blipFill>
        <p:spPr>
          <a:xfrm>
            <a:off x="12598806" y="8669450"/>
            <a:ext cx="10149842" cy="6729983"/>
          </a:xfrm>
          <a:prstGeom prst="rect">
            <a:avLst/>
          </a:prstGeom>
          <a:noFill/>
          <a:ln>
            <a:noFill/>
          </a:ln>
        </p:spPr>
      </p:pic>
      <p:sp>
        <p:nvSpPr>
          <p:cNvPr id="101" name="Google Shape;101;p1"/>
          <p:cNvSpPr txBox="1"/>
          <p:nvPr/>
        </p:nvSpPr>
        <p:spPr>
          <a:xfrm>
            <a:off x="23455875" y="16276250"/>
            <a:ext cx="7453200" cy="5221500"/>
          </a:xfrm>
          <a:prstGeom prst="rect">
            <a:avLst/>
          </a:prstGeom>
          <a:noFill/>
          <a:ln>
            <a:noFill/>
          </a:ln>
        </p:spPr>
        <p:txBody>
          <a:bodyPr spcFirstLastPara="1" wrap="square" lIns="91425" tIns="91425" rIns="91425" bIns="91425" anchor="t" anchorCtr="0">
            <a:noAutofit/>
          </a:bodyPr>
          <a:lstStyle/>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Figure 1 reveals a  median reduction in patient pain by 3 points on a 10-point scale, translating to a substantial 30% decrease in patient pain following both Steinmann and TRAKPAK traction procedures. </a:t>
            </a:r>
            <a:endParaRPr sz="3100">
              <a:solidFill>
                <a:schemeClr val="dk1"/>
              </a:solidFill>
              <a:latin typeface="Times New Roman"/>
              <a:ea typeface="Times New Roman"/>
              <a:cs typeface="Times New Roman"/>
              <a:sym typeface="Times New Roman"/>
            </a:endParaRPr>
          </a:p>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This observed effect was found to be statistically significant, with a p-value of 0.0002. </a:t>
            </a:r>
            <a:endParaRPr sz="3100">
              <a:solidFill>
                <a:schemeClr val="dk1"/>
              </a:solidFill>
              <a:latin typeface="Times New Roman"/>
              <a:ea typeface="Times New Roman"/>
              <a:cs typeface="Times New Roman"/>
              <a:sym typeface="Times New Roman"/>
            </a:endParaRPr>
          </a:p>
          <a:p>
            <a:pPr marL="0" lvl="0" indent="457200" algn="l" rtl="0">
              <a:lnSpc>
                <a:spcPct val="120000"/>
              </a:lnSpc>
              <a:spcBef>
                <a:spcPts val="0"/>
              </a:spcBef>
              <a:spcAft>
                <a:spcPts val="0"/>
              </a:spcAft>
              <a:buClr>
                <a:schemeClr val="dk1"/>
              </a:buClr>
              <a:buSzPts val="1100"/>
              <a:buFont typeface="Arial"/>
              <a:buNone/>
            </a:pPr>
            <a:endParaRPr sz="3100"/>
          </a:p>
        </p:txBody>
      </p:sp>
      <p:sp>
        <p:nvSpPr>
          <p:cNvPr id="102" name="Google Shape;102;p1"/>
          <p:cNvSpPr txBox="1"/>
          <p:nvPr/>
        </p:nvSpPr>
        <p:spPr>
          <a:xfrm>
            <a:off x="13337200" y="29433950"/>
            <a:ext cx="17449800" cy="3484500"/>
          </a:xfrm>
          <a:prstGeom prst="rect">
            <a:avLst/>
          </a:prstGeom>
          <a:noFill/>
          <a:ln>
            <a:noFill/>
          </a:ln>
        </p:spPr>
        <p:txBody>
          <a:bodyPr spcFirstLastPara="1" wrap="square" lIns="91425" tIns="91425" rIns="91425" bIns="91425" anchor="t" anchorCtr="0">
            <a:noAutofit/>
          </a:bodyPr>
          <a:lstStyle/>
          <a:p>
            <a:pPr marL="457200" lvl="0" indent="-425450" algn="l" rtl="0">
              <a:lnSpc>
                <a:spcPct val="12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While the data for the TRAKPAK only participants showed efficient procedure times and high patient satisfaction (Figure 2), those outcomes did not alter the overall observed post-procedure pain, with an identical median decrease of 30% (Figure 3). This observed effect was statistically significant, with a p-value of 0.0024. </a:t>
            </a:r>
            <a:endParaRPr sz="3100"/>
          </a:p>
        </p:txBody>
      </p:sp>
      <p:pic>
        <p:nvPicPr>
          <p:cNvPr id="103" name="Google Shape;103;p1"/>
          <p:cNvPicPr preferRelativeResize="0"/>
          <p:nvPr/>
        </p:nvPicPr>
        <p:blipFill rotWithShape="1">
          <a:blip r:embed="rId8">
            <a:alphaModFix/>
          </a:blip>
          <a:srcRect/>
          <a:stretch/>
        </p:blipFill>
        <p:spPr>
          <a:xfrm>
            <a:off x="12844550" y="15980875"/>
            <a:ext cx="9658350" cy="4838700"/>
          </a:xfrm>
          <a:prstGeom prst="rect">
            <a:avLst/>
          </a:prstGeom>
          <a:noFill/>
          <a:ln>
            <a:noFill/>
          </a:ln>
        </p:spPr>
      </p:pic>
      <p:sp>
        <p:nvSpPr>
          <p:cNvPr id="104" name="Google Shape;104;p1"/>
          <p:cNvSpPr txBox="1"/>
          <p:nvPr/>
        </p:nvSpPr>
        <p:spPr>
          <a:xfrm>
            <a:off x="13413563" y="14618788"/>
            <a:ext cx="8520300" cy="6858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Font typeface="Arial"/>
              <a:buNone/>
            </a:pPr>
            <a:r>
              <a:rPr lang="en-US" sz="2900" b="1">
                <a:solidFill>
                  <a:schemeClr val="dk1"/>
                </a:solidFill>
                <a:latin typeface="Times New Roman"/>
                <a:ea typeface="Times New Roman"/>
                <a:cs typeface="Times New Roman"/>
                <a:sym typeface="Times New Roman"/>
              </a:rPr>
              <a:t>Image 1: TRAKPAK 2 mm kit by Arbutus Medical</a:t>
            </a:r>
            <a:endParaRPr sz="2900" b="1"/>
          </a:p>
        </p:txBody>
      </p:sp>
      <p:sp>
        <p:nvSpPr>
          <p:cNvPr id="105" name="Google Shape;105;p1"/>
          <p:cNvSpPr txBox="1"/>
          <p:nvPr/>
        </p:nvSpPr>
        <p:spPr>
          <a:xfrm>
            <a:off x="24128225" y="14618800"/>
            <a:ext cx="6686700" cy="11811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Font typeface="Arial"/>
              <a:buNone/>
            </a:pPr>
            <a:r>
              <a:rPr lang="en-US" sz="2900" b="1">
                <a:solidFill>
                  <a:schemeClr val="dk1"/>
                </a:solidFill>
                <a:latin typeface="Times New Roman"/>
                <a:ea typeface="Times New Roman"/>
                <a:cs typeface="Times New Roman"/>
                <a:sym typeface="Times New Roman"/>
              </a:rPr>
              <a:t>Image 2: TRAKPAK by Arbutus Medical placed on a patient</a:t>
            </a:r>
            <a:endParaRPr sz="2900" b="1"/>
          </a:p>
        </p:txBody>
      </p:sp>
      <p:sp>
        <p:nvSpPr>
          <p:cNvPr id="106" name="Google Shape;106;p1"/>
          <p:cNvSpPr txBox="1"/>
          <p:nvPr/>
        </p:nvSpPr>
        <p:spPr>
          <a:xfrm>
            <a:off x="15324792" y="7055314"/>
            <a:ext cx="2658224" cy="271415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Font typeface="Arial"/>
              <a:buNone/>
            </a:pPr>
            <a:r>
              <a:rPr lang="en-US" sz="2700" b="1" dirty="0">
                <a:solidFill>
                  <a:schemeClr val="dk1"/>
                </a:solidFill>
                <a:latin typeface="Times New Roman"/>
                <a:ea typeface="Times New Roman"/>
                <a:cs typeface="Times New Roman"/>
                <a:sym typeface="Times New Roman"/>
              </a:rPr>
              <a:t>Scan to see the set up and procedure of the TRAKPAK device</a:t>
            </a:r>
            <a:endParaRPr sz="2700" b="1" dirty="0"/>
          </a:p>
        </p:txBody>
      </p:sp>
      <p:pic>
        <p:nvPicPr>
          <p:cNvPr id="107" name="Google Shape;107;p1"/>
          <p:cNvPicPr preferRelativeResize="0"/>
          <p:nvPr/>
        </p:nvPicPr>
        <p:blipFill rotWithShape="1">
          <a:blip r:embed="rId9">
            <a:alphaModFix/>
          </a:blip>
          <a:srcRect l="2086" t="2219" r="2639"/>
          <a:stretch/>
        </p:blipFill>
        <p:spPr>
          <a:xfrm>
            <a:off x="12589496" y="22044150"/>
            <a:ext cx="8946954" cy="6885434"/>
          </a:xfrm>
          <a:prstGeom prst="rect">
            <a:avLst/>
          </a:prstGeom>
          <a:noFill/>
          <a:ln>
            <a:noFill/>
          </a:ln>
        </p:spPr>
      </p:pic>
      <p:pic>
        <p:nvPicPr>
          <p:cNvPr id="108" name="Google Shape;108;p1"/>
          <p:cNvPicPr preferRelativeResize="0"/>
          <p:nvPr/>
        </p:nvPicPr>
        <p:blipFill>
          <a:blip r:embed="rId10">
            <a:alphaModFix/>
          </a:blip>
          <a:stretch>
            <a:fillRect/>
          </a:stretch>
        </p:blipFill>
        <p:spPr>
          <a:xfrm>
            <a:off x="22220550" y="21664125"/>
            <a:ext cx="8946949" cy="6925281"/>
          </a:xfrm>
          <a:prstGeom prst="rect">
            <a:avLst/>
          </a:prstGeom>
          <a:noFill/>
          <a:ln>
            <a:noFill/>
          </a:ln>
        </p:spPr>
      </p:pic>
      <p:pic>
        <p:nvPicPr>
          <p:cNvPr id="109" name="Google Shape;109;p1"/>
          <p:cNvPicPr preferRelativeResize="0"/>
          <p:nvPr/>
        </p:nvPicPr>
        <p:blipFill>
          <a:blip r:embed="rId11">
            <a:alphaModFix/>
          </a:blip>
          <a:stretch>
            <a:fillRect/>
          </a:stretch>
        </p:blipFill>
        <p:spPr>
          <a:xfrm>
            <a:off x="18104572" y="7312375"/>
            <a:ext cx="2114722" cy="2200029"/>
          </a:xfrm>
          <a:prstGeom prst="rect">
            <a:avLst/>
          </a:prstGeom>
          <a:noFill/>
          <a:ln>
            <a:noFill/>
          </a:ln>
        </p:spPr>
      </p:pic>
      <p:pic>
        <p:nvPicPr>
          <p:cNvPr id="110" name="Google Shape;110;p1"/>
          <p:cNvPicPr preferRelativeResize="0"/>
          <p:nvPr/>
        </p:nvPicPr>
        <p:blipFill>
          <a:blip r:embed="rId12">
            <a:alphaModFix/>
          </a:blip>
          <a:stretch>
            <a:fillRect/>
          </a:stretch>
        </p:blipFill>
        <p:spPr>
          <a:xfrm>
            <a:off x="36009767" y="28929575"/>
            <a:ext cx="3017520" cy="3017521"/>
          </a:xfrm>
          <a:prstGeom prst="rect">
            <a:avLst/>
          </a:prstGeom>
          <a:noFill/>
          <a:ln>
            <a:noFill/>
          </a:ln>
        </p:spPr>
      </p:pic>
      <p:pic>
        <p:nvPicPr>
          <p:cNvPr id="111" name="Google Shape;111;p1"/>
          <p:cNvPicPr preferRelativeResize="0"/>
          <p:nvPr/>
        </p:nvPicPr>
        <p:blipFill>
          <a:blip r:embed="rId7">
            <a:alphaModFix/>
          </a:blip>
          <a:stretch>
            <a:fillRect/>
          </a:stretch>
        </p:blipFill>
        <p:spPr>
          <a:xfrm>
            <a:off x="13753055" y="9685600"/>
            <a:ext cx="8501783" cy="5713833"/>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740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Graphicsland/MakeSigns.com</dc:creator>
  <cp:lastModifiedBy>Woltenberg, Leslie N.</cp:lastModifiedBy>
  <cp:revision>1</cp:revision>
  <dcterms:created xsi:type="dcterms:W3CDTF">2004-07-27T19:46:06Z</dcterms:created>
  <dcterms:modified xsi:type="dcterms:W3CDTF">2024-03-19T17:29:31Z</dcterms:modified>
</cp:coreProperties>
</file>