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24" d="100"/>
          <a:sy n="24" d="100"/>
        </p:scale>
        <p:origin x="14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BA140-E952-45A9-A2D7-745F76E14D6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26331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BA140-E952-45A9-A2D7-745F76E14D6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63904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BA140-E952-45A9-A2D7-745F76E14D6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323587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BA140-E952-45A9-A2D7-745F76E14D6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398082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BA140-E952-45A9-A2D7-745F76E14D6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77864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6BA140-E952-45A9-A2D7-745F76E14D68}"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62418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6BA140-E952-45A9-A2D7-745F76E14D68}"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175042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6BA140-E952-45A9-A2D7-745F76E14D68}"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74179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BA140-E952-45A9-A2D7-745F76E14D68}"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25794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86BA140-E952-45A9-A2D7-745F76E14D68}"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408079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86BA140-E952-45A9-A2D7-745F76E14D68}"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64F9-5BEC-46F4-B122-45D572D60EED}" type="slidenum">
              <a:rPr lang="en-US" smtClean="0"/>
              <a:t>‹#›</a:t>
            </a:fld>
            <a:endParaRPr lang="en-US"/>
          </a:p>
        </p:txBody>
      </p:sp>
    </p:spTree>
    <p:extLst>
      <p:ext uri="{BB962C8B-B14F-4D97-AF65-F5344CB8AC3E}">
        <p14:creationId xmlns:p14="http://schemas.microsoft.com/office/powerpoint/2010/main" val="12843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86BA140-E952-45A9-A2D7-745F76E14D68}" type="datetimeFigureOut">
              <a:rPr lang="en-US" smtClean="0"/>
              <a:t>3/28/2024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52064F9-5BEC-46F4-B122-45D572D60EED}" type="slidenum">
              <a:rPr lang="en-US" smtClean="0"/>
              <a:t>‹#›</a:t>
            </a:fld>
            <a:endParaRPr lang="en-US"/>
          </a:p>
        </p:txBody>
      </p:sp>
    </p:spTree>
    <p:extLst>
      <p:ext uri="{BB962C8B-B14F-4D97-AF65-F5344CB8AC3E}">
        <p14:creationId xmlns:p14="http://schemas.microsoft.com/office/powerpoint/2010/main" val="1592756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83925-E449-365E-9A13-5599AB1E9C90}"/>
              </a:ext>
            </a:extLst>
          </p:cNvPr>
          <p:cNvSpPr>
            <a:spLocks noGrp="1" noRot="1" noMove="1" noResize="1" noEditPoints="1" noAdjustHandles="1" noChangeArrowheads="1" noChangeShapeType="1"/>
          </p:cNvSpPr>
          <p:nvPr/>
        </p:nvSpPr>
        <p:spPr>
          <a:xfrm>
            <a:off x="0" y="0"/>
            <a:ext cx="43891200" cy="5387342"/>
          </a:xfrm>
          <a:prstGeom prst="rect">
            <a:avLst/>
          </a:prstGeom>
          <a:solidFill>
            <a:srgbClr val="0033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Blue dots on a black background&#10;&#10;Description automatically generated">
            <a:extLst>
              <a:ext uri="{FF2B5EF4-FFF2-40B4-BE49-F238E27FC236}">
                <a16:creationId xmlns:a16="http://schemas.microsoft.com/office/drawing/2014/main" id="{75E30465-E21B-BB2A-F0E4-F06CB9EE9B59}"/>
              </a:ext>
            </a:extLst>
          </p:cNvPr>
          <p:cNvPicPr>
            <a:picLocks noGrp="1" noRot="1" noChangeAspect="1" noMove="1" noResize="1" noEditPoints="1" noAdjustHandles="1" noChangeArrowheads="1" noChangeShapeType="1" noCrop="1"/>
          </p:cNvPicPr>
          <p:nvPr/>
        </p:nvPicPr>
        <p:blipFill rotWithShape="1">
          <a:blip r:embed="rId2">
            <a:alphaModFix amt="35000"/>
            <a:extLst>
              <a:ext uri="{28A0092B-C50C-407E-A947-70E740481C1C}">
                <a14:useLocalDpi xmlns:a14="http://schemas.microsoft.com/office/drawing/2010/main" val="0"/>
              </a:ext>
            </a:extLst>
          </a:blip>
          <a:srcRect b="82482"/>
          <a:stretch/>
        </p:blipFill>
        <p:spPr>
          <a:xfrm>
            <a:off x="0" y="-8846"/>
            <a:ext cx="43891200" cy="5406365"/>
          </a:xfrm>
          <a:prstGeom prst="rect">
            <a:avLst/>
          </a:prstGeom>
        </p:spPr>
      </p:pic>
      <p:pic>
        <p:nvPicPr>
          <p:cNvPr id="6" name="Picture 5" descr="A black and white logo&#10;&#10;Description automatically generated">
            <a:extLst>
              <a:ext uri="{FF2B5EF4-FFF2-40B4-BE49-F238E27FC236}">
                <a16:creationId xmlns:a16="http://schemas.microsoft.com/office/drawing/2014/main" id="{37C9622A-2E0B-9360-E46A-DE716E046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43" y="1337134"/>
            <a:ext cx="8225034" cy="3516045"/>
          </a:xfrm>
          <a:prstGeom prst="rect">
            <a:avLst/>
          </a:prstGeom>
        </p:spPr>
      </p:pic>
      <p:pic>
        <p:nvPicPr>
          <p:cNvPr id="9" name="Picture 8">
            <a:extLst>
              <a:ext uri="{FF2B5EF4-FFF2-40B4-BE49-F238E27FC236}">
                <a16:creationId xmlns:a16="http://schemas.microsoft.com/office/drawing/2014/main" id="{9E7A5A91-9194-51D3-A554-EAD825F8C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7422" y="1337134"/>
            <a:ext cx="9013539" cy="3147228"/>
          </a:xfrm>
          <a:prstGeom prst="rect">
            <a:avLst/>
          </a:prstGeom>
        </p:spPr>
      </p:pic>
      <p:sp>
        <p:nvSpPr>
          <p:cNvPr id="2" name="Title 1">
            <a:extLst>
              <a:ext uri="{FF2B5EF4-FFF2-40B4-BE49-F238E27FC236}">
                <a16:creationId xmlns:a16="http://schemas.microsoft.com/office/drawing/2014/main" id="{205AD198-EBEB-F238-B6B0-948FE164ED16}"/>
              </a:ext>
            </a:extLst>
          </p:cNvPr>
          <p:cNvSpPr>
            <a:spLocks noGrp="1"/>
          </p:cNvSpPr>
          <p:nvPr>
            <p:ph type="ctrTitle"/>
          </p:nvPr>
        </p:nvSpPr>
        <p:spPr>
          <a:xfrm>
            <a:off x="9507477" y="834028"/>
            <a:ext cx="23999946" cy="1965962"/>
          </a:xfrm>
        </p:spPr>
        <p:txBody>
          <a:bodyPr>
            <a:normAutofit fontScale="90000"/>
          </a:bodyPr>
          <a:lstStyle/>
          <a:p>
            <a:r>
              <a:rPr lang="en-US" sz="9000" b="1" dirty="0">
                <a:solidFill>
                  <a:schemeClr val="bg1"/>
                </a:solidFill>
                <a:latin typeface="Arial" panose="020B0604020202020204" pitchFamily="34" charset="0"/>
                <a:cs typeface="Arial" panose="020B0604020202020204" pitchFamily="34" charset="0"/>
              </a:rPr>
              <a:t>Impact of Social Determinants of Health </a:t>
            </a:r>
            <a:br>
              <a:rPr lang="en-US" sz="9000" b="1" dirty="0">
                <a:solidFill>
                  <a:schemeClr val="bg1"/>
                </a:solidFill>
                <a:latin typeface="Arial" panose="020B0604020202020204" pitchFamily="34" charset="0"/>
                <a:cs typeface="Arial" panose="020B0604020202020204" pitchFamily="34" charset="0"/>
              </a:rPr>
            </a:br>
            <a:r>
              <a:rPr lang="en-US" sz="9000" b="1" dirty="0">
                <a:solidFill>
                  <a:schemeClr val="bg1"/>
                </a:solidFill>
                <a:latin typeface="Arial" panose="020B0604020202020204" pitchFamily="34" charset="0"/>
                <a:cs typeface="Arial" panose="020B0604020202020204" pitchFamily="34" charset="0"/>
              </a:rPr>
              <a:t>on Pediatric Solid Tumors in KY</a:t>
            </a:r>
          </a:p>
        </p:txBody>
      </p:sp>
      <p:sp>
        <p:nvSpPr>
          <p:cNvPr id="10" name="Title 1">
            <a:extLst>
              <a:ext uri="{FF2B5EF4-FFF2-40B4-BE49-F238E27FC236}">
                <a16:creationId xmlns:a16="http://schemas.microsoft.com/office/drawing/2014/main" id="{CA7447CC-003F-E566-6C22-344CB2FCFE83}"/>
              </a:ext>
            </a:extLst>
          </p:cNvPr>
          <p:cNvSpPr txBox="1">
            <a:spLocks/>
          </p:cNvSpPr>
          <p:nvPr/>
        </p:nvSpPr>
        <p:spPr>
          <a:xfrm>
            <a:off x="9507477" y="3474719"/>
            <a:ext cx="23999946" cy="708661"/>
          </a:xfrm>
          <a:prstGeom prst="rect">
            <a:avLst/>
          </a:prstGeom>
        </p:spPr>
        <p:txBody>
          <a:bodyPr vert="horz" lIns="91440" tIns="45720" rIns="91440" bIns="45720" rtlCol="0" anchor="b">
            <a:norm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ctr"/>
            <a:r>
              <a:rPr lang="en-US" sz="3600" b="1" cap="none" spc="0" dirty="0">
                <a:solidFill>
                  <a:schemeClr val="bg1"/>
                </a:solidFill>
              </a:rPr>
              <a:t>Abby Ayers, Kyle Davis, Kaylin Edwards, Chad Fishman, Mattie Klein, Calisse Burand; Leslie Woltenberg, PhD, MS Ed</a:t>
            </a:r>
          </a:p>
        </p:txBody>
      </p:sp>
      <p:cxnSp>
        <p:nvCxnSpPr>
          <p:cNvPr id="11" name="Straight Connector 10">
            <a:extLst>
              <a:ext uri="{FF2B5EF4-FFF2-40B4-BE49-F238E27FC236}">
                <a16:creationId xmlns:a16="http://schemas.microsoft.com/office/drawing/2014/main" id="{E3C58EE6-82EF-C564-D1B0-CE949934DF8A}"/>
              </a:ext>
            </a:extLst>
          </p:cNvPr>
          <p:cNvCxnSpPr>
            <a:cxnSpLocks/>
          </p:cNvCxnSpPr>
          <p:nvPr/>
        </p:nvCxnSpPr>
        <p:spPr bwMode="auto">
          <a:xfrm>
            <a:off x="31668720" y="5387342"/>
            <a:ext cx="0" cy="27531058"/>
          </a:xfrm>
          <a:prstGeom prst="line">
            <a:avLst/>
          </a:prstGeom>
          <a:ln w="50800">
            <a:solidFill>
              <a:srgbClr val="005DAA"/>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3" name="Rectangle 12">
            <a:extLst>
              <a:ext uri="{FF2B5EF4-FFF2-40B4-BE49-F238E27FC236}">
                <a16:creationId xmlns:a16="http://schemas.microsoft.com/office/drawing/2014/main" id="{CC9D8F58-942B-73CE-4B25-041F42681F2B}"/>
              </a:ext>
            </a:extLst>
          </p:cNvPr>
          <p:cNvSpPr>
            <a:spLocks/>
          </p:cNvSpPr>
          <p:nvPr/>
        </p:nvSpPr>
        <p:spPr>
          <a:xfrm>
            <a:off x="0" y="5391493"/>
            <a:ext cx="11730023" cy="9752720"/>
          </a:xfrm>
          <a:prstGeom prst="rect">
            <a:avLst/>
          </a:prstGeom>
          <a:solidFill>
            <a:schemeClr val="tx1">
              <a:lumMod val="85000"/>
              <a:lumOff val="1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11">
            <a:extLst>
              <a:ext uri="{FF2B5EF4-FFF2-40B4-BE49-F238E27FC236}">
                <a16:creationId xmlns:a16="http://schemas.microsoft.com/office/drawing/2014/main" id="{8A60724F-D2BC-8203-A71D-A03A83D947C1}"/>
              </a:ext>
            </a:extLst>
          </p:cNvPr>
          <p:cNvSpPr txBox="1">
            <a:spLocks noChangeArrowheads="1"/>
          </p:cNvSpPr>
          <p:nvPr/>
        </p:nvSpPr>
        <p:spPr bwMode="auto">
          <a:xfrm>
            <a:off x="1077264" y="7286016"/>
            <a:ext cx="10165064" cy="7529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lvl="0">
              <a:lnSpc>
                <a:spcPct val="115000"/>
              </a:lnSpc>
              <a:buSzPts val="1100"/>
            </a:pPr>
            <a:r>
              <a:rPr lang="en-US" sz="2800" dirty="0">
                <a:solidFill>
                  <a:schemeClr val="lt1"/>
                </a:solidFill>
              </a:rPr>
              <a:t>Malignant neoplasms are the 3rd leading cause of death in children and adolescents in the United States. The incidence of cancer has been rising, particularly in Kentucky (KY). Considerable data reveal that disparities exist between rural and urban, and Appalachian and non-Appalachian KY communities. According to the CDC, cancer death rates between the years of 2011-2015 were substantially higher in rural counties than in metropolitan counties. The idea of social determinants of health (</a:t>
            </a:r>
            <a:r>
              <a:rPr lang="en-US" sz="2800" dirty="0" err="1">
                <a:solidFill>
                  <a:schemeClr val="lt1"/>
                </a:solidFill>
              </a:rPr>
              <a:t>SDoH</a:t>
            </a:r>
            <a:r>
              <a:rPr lang="en-US" sz="2800" dirty="0">
                <a:solidFill>
                  <a:schemeClr val="lt1"/>
                </a:solidFill>
              </a:rPr>
              <a:t>) is an innovative approach to examine disparities on multiple levels. This study partnered with the Pediatric Oncology </a:t>
            </a:r>
            <a:r>
              <a:rPr lang="en-US" sz="2800" dirty="0" err="1">
                <a:solidFill>
                  <a:schemeClr val="lt1"/>
                </a:solidFill>
              </a:rPr>
              <a:t>DanceBlue</a:t>
            </a:r>
            <a:r>
              <a:rPr lang="en-US" sz="2800" dirty="0">
                <a:solidFill>
                  <a:schemeClr val="lt1"/>
                </a:solidFill>
              </a:rPr>
              <a:t> Clinic at the University of Kentucky (UK) in an effort to support their foundation and begin analyzing the potential link between solid tumor cancer diagnoses in the pediatric population in KY and the prognosis dependent upon the </a:t>
            </a:r>
            <a:r>
              <a:rPr lang="en-US" sz="2800" dirty="0" err="1">
                <a:solidFill>
                  <a:schemeClr val="lt1"/>
                </a:solidFill>
              </a:rPr>
              <a:t>SDoH</a:t>
            </a:r>
            <a:r>
              <a:rPr lang="en-US" sz="2800" dirty="0">
                <a:solidFill>
                  <a:schemeClr val="lt1"/>
                </a:solidFill>
              </a:rPr>
              <a:t> of those individuals. </a:t>
            </a:r>
            <a:endParaRPr lang="en-US" sz="2800" dirty="0">
              <a:solidFill>
                <a:schemeClr val="bg1"/>
              </a:solidFill>
            </a:endParaRPr>
          </a:p>
        </p:txBody>
      </p:sp>
      <p:sp>
        <p:nvSpPr>
          <p:cNvPr id="15" name="Text Box 11">
            <a:extLst>
              <a:ext uri="{FF2B5EF4-FFF2-40B4-BE49-F238E27FC236}">
                <a16:creationId xmlns:a16="http://schemas.microsoft.com/office/drawing/2014/main" id="{E22F77DF-2566-94B0-993A-86687C8B129F}"/>
              </a:ext>
            </a:extLst>
          </p:cNvPr>
          <p:cNvSpPr txBox="1">
            <a:spLocks noChangeArrowheads="1"/>
          </p:cNvSpPr>
          <p:nvPr/>
        </p:nvSpPr>
        <p:spPr bwMode="auto">
          <a:xfrm>
            <a:off x="1140611" y="6409142"/>
            <a:ext cx="9448800" cy="87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chemeClr val="bg1"/>
                </a:solidFill>
              </a:rPr>
              <a:t>INTRODUCTION</a:t>
            </a:r>
          </a:p>
        </p:txBody>
      </p:sp>
      <p:sp>
        <p:nvSpPr>
          <p:cNvPr id="16" name="Text Box 11">
            <a:extLst>
              <a:ext uri="{FF2B5EF4-FFF2-40B4-BE49-F238E27FC236}">
                <a16:creationId xmlns:a16="http://schemas.microsoft.com/office/drawing/2014/main" id="{B42B5FBD-D37B-E1F3-0BBD-02F373FA0045}"/>
              </a:ext>
            </a:extLst>
          </p:cNvPr>
          <p:cNvSpPr txBox="1">
            <a:spLocks noChangeArrowheads="1"/>
          </p:cNvSpPr>
          <p:nvPr/>
        </p:nvSpPr>
        <p:spPr bwMode="auto">
          <a:xfrm>
            <a:off x="1077264" y="16340893"/>
            <a:ext cx="9220200" cy="3526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lvl="0">
              <a:lnSpc>
                <a:spcPct val="115000"/>
              </a:lnSpc>
              <a:buSzPts val="1100"/>
            </a:pPr>
            <a:r>
              <a:rPr lang="en-US" dirty="0">
                <a:solidFill>
                  <a:schemeClr val="dk1"/>
                </a:solidFill>
              </a:rPr>
              <a:t>The purpose of this research is to evaluate the impact of social determinants of health on mortality and incidence of malignant pediatric solid tumors in KY through examining Kentucky Cancer Registry (KCR) data at the University of Kentucky.</a:t>
            </a:r>
            <a:endParaRPr lang="en-US" dirty="0"/>
          </a:p>
          <a:p>
            <a:pPr eaLnBrk="1" hangingPunct="1">
              <a:lnSpc>
                <a:spcPct val="120000"/>
              </a:lnSpc>
              <a:spcBef>
                <a:spcPct val="50000"/>
              </a:spcBef>
            </a:pPr>
            <a:endParaRPr lang="en-US" dirty="0"/>
          </a:p>
        </p:txBody>
      </p:sp>
      <p:sp>
        <p:nvSpPr>
          <p:cNvPr id="17" name="Text Box 11">
            <a:extLst>
              <a:ext uri="{FF2B5EF4-FFF2-40B4-BE49-F238E27FC236}">
                <a16:creationId xmlns:a16="http://schemas.microsoft.com/office/drawing/2014/main" id="{1C4E75EC-C331-E5F9-7749-8C24CF0D032D}"/>
              </a:ext>
            </a:extLst>
          </p:cNvPr>
          <p:cNvSpPr txBox="1">
            <a:spLocks noChangeArrowheads="1"/>
          </p:cNvSpPr>
          <p:nvPr/>
        </p:nvSpPr>
        <p:spPr bwMode="auto">
          <a:xfrm>
            <a:off x="1077264" y="15428316"/>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PURPOSE OF STUDY</a:t>
            </a:r>
          </a:p>
        </p:txBody>
      </p:sp>
      <p:sp>
        <p:nvSpPr>
          <p:cNvPr id="18" name="Text Box 11">
            <a:extLst>
              <a:ext uri="{FF2B5EF4-FFF2-40B4-BE49-F238E27FC236}">
                <a16:creationId xmlns:a16="http://schemas.microsoft.com/office/drawing/2014/main" id="{CA898114-6AD7-458B-1155-DF4BBE9DBE4B}"/>
              </a:ext>
            </a:extLst>
          </p:cNvPr>
          <p:cNvSpPr txBox="1">
            <a:spLocks noChangeArrowheads="1"/>
          </p:cNvSpPr>
          <p:nvPr/>
        </p:nvSpPr>
        <p:spPr bwMode="auto">
          <a:xfrm>
            <a:off x="1077264" y="21205226"/>
            <a:ext cx="9220200" cy="10711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lvl="0">
              <a:lnSpc>
                <a:spcPct val="115000"/>
              </a:lnSpc>
            </a:pPr>
            <a:r>
              <a:rPr lang="en-US" dirty="0">
                <a:solidFill>
                  <a:schemeClr val="dk1"/>
                </a:solidFill>
              </a:rPr>
              <a:t>This retrospective study analyzes de-identified pediatric solid tumor cases using the KCR database from 2015 to 2019. Solid tumors were chosen due to its ability to be staged and use for further differentiation between early and late stage. The impacts of </a:t>
            </a:r>
            <a:r>
              <a:rPr lang="en-US" dirty="0" err="1">
                <a:solidFill>
                  <a:schemeClr val="dk1"/>
                </a:solidFill>
              </a:rPr>
              <a:t>SDoH</a:t>
            </a:r>
            <a:r>
              <a:rPr lang="en-US" dirty="0">
                <a:solidFill>
                  <a:schemeClr val="dk1"/>
                </a:solidFill>
              </a:rPr>
              <a:t> on overall survival were performed using Kaplan Meier survival curves and log-rank tests for comparison between groups. </a:t>
            </a:r>
          </a:p>
          <a:p>
            <a:pPr lvl="0">
              <a:lnSpc>
                <a:spcPct val="115000"/>
              </a:lnSpc>
            </a:pPr>
            <a:r>
              <a:rPr lang="en-US" dirty="0">
                <a:solidFill>
                  <a:schemeClr val="dk1"/>
                </a:solidFill>
              </a:rPr>
              <a:t>Additionally, geographic analysis was done to portray cancer incidence across area development districts in KY and Appalachian versus non-Appalachian designated counties. Notably, geographic analysis per capita was unable to be performed for the choropleth maps developed. </a:t>
            </a:r>
            <a:r>
              <a:rPr lang="en-US" dirty="0">
                <a:solidFill>
                  <a:srgbClr val="0D0D0D"/>
                </a:solidFill>
                <a:highlight>
                  <a:srgbClr val="FFFFFF"/>
                </a:highlight>
              </a:rPr>
              <a:t>Moreover, histology codes were condensed into 11 comprehensive categories to effectively represent the cancer profile in KY, along with their corresponding frequencies.</a:t>
            </a:r>
          </a:p>
          <a:p>
            <a:pPr lvl="0">
              <a:lnSpc>
                <a:spcPct val="115000"/>
              </a:lnSpc>
            </a:pPr>
            <a:r>
              <a:rPr lang="en-US" dirty="0">
                <a:solidFill>
                  <a:schemeClr val="dk1"/>
                </a:solidFill>
              </a:rPr>
              <a:t>This study was approved by the Institutional Review Board (IRB) at the University of Kentucky, IRB protocol #92211.</a:t>
            </a:r>
          </a:p>
        </p:txBody>
      </p:sp>
      <p:sp>
        <p:nvSpPr>
          <p:cNvPr id="19" name="Text Box 11">
            <a:extLst>
              <a:ext uri="{FF2B5EF4-FFF2-40B4-BE49-F238E27FC236}">
                <a16:creationId xmlns:a16="http://schemas.microsoft.com/office/drawing/2014/main" id="{F09570EA-2D30-2FF2-46D0-9315CF02CAE2}"/>
              </a:ext>
            </a:extLst>
          </p:cNvPr>
          <p:cNvSpPr txBox="1">
            <a:spLocks noChangeArrowheads="1"/>
          </p:cNvSpPr>
          <p:nvPr/>
        </p:nvSpPr>
        <p:spPr bwMode="auto">
          <a:xfrm>
            <a:off x="1077264" y="20306066"/>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METHODS</a:t>
            </a:r>
          </a:p>
        </p:txBody>
      </p:sp>
      <p:sp>
        <p:nvSpPr>
          <p:cNvPr id="21" name="Text Box 11">
            <a:extLst>
              <a:ext uri="{FF2B5EF4-FFF2-40B4-BE49-F238E27FC236}">
                <a16:creationId xmlns:a16="http://schemas.microsoft.com/office/drawing/2014/main" id="{4F999181-FC25-8100-8643-F5DF8CA3C55E}"/>
              </a:ext>
            </a:extLst>
          </p:cNvPr>
          <p:cNvSpPr txBox="1">
            <a:spLocks noChangeArrowheads="1"/>
          </p:cNvSpPr>
          <p:nvPr/>
        </p:nvSpPr>
        <p:spPr bwMode="auto">
          <a:xfrm>
            <a:off x="12717780" y="6463246"/>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RESULTS</a:t>
            </a:r>
          </a:p>
        </p:txBody>
      </p:sp>
      <p:sp>
        <p:nvSpPr>
          <p:cNvPr id="23" name="Text Box 11">
            <a:extLst>
              <a:ext uri="{FF2B5EF4-FFF2-40B4-BE49-F238E27FC236}">
                <a16:creationId xmlns:a16="http://schemas.microsoft.com/office/drawing/2014/main" id="{5B69FC6E-A300-3FE5-A0A6-F19E09052277}"/>
              </a:ext>
            </a:extLst>
          </p:cNvPr>
          <p:cNvSpPr txBox="1">
            <a:spLocks noChangeArrowheads="1"/>
          </p:cNvSpPr>
          <p:nvPr/>
        </p:nvSpPr>
        <p:spPr bwMode="auto">
          <a:xfrm>
            <a:off x="21443374" y="25172291"/>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SUMMARY OF RESULTS</a:t>
            </a:r>
          </a:p>
        </p:txBody>
      </p:sp>
      <p:sp>
        <p:nvSpPr>
          <p:cNvPr id="24" name="Text Box 11">
            <a:extLst>
              <a:ext uri="{FF2B5EF4-FFF2-40B4-BE49-F238E27FC236}">
                <a16:creationId xmlns:a16="http://schemas.microsoft.com/office/drawing/2014/main" id="{09829F07-276F-6BAB-D110-3F0653348C71}"/>
              </a:ext>
            </a:extLst>
          </p:cNvPr>
          <p:cNvSpPr txBox="1">
            <a:spLocks noChangeArrowheads="1"/>
          </p:cNvSpPr>
          <p:nvPr/>
        </p:nvSpPr>
        <p:spPr bwMode="auto">
          <a:xfrm>
            <a:off x="32313261" y="30375024"/>
            <a:ext cx="7094392" cy="21161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lvl="0"/>
            <a:r>
              <a:rPr lang="en-US" sz="2800" dirty="0"/>
              <a:t>Scan the QR code for an external list of references, commentaries on the tables/ figures, and acknowledgements.</a:t>
            </a:r>
            <a:endParaRPr lang="en-US" sz="2800" dirty="0">
              <a:solidFill>
                <a:srgbClr val="000000"/>
              </a:solidFill>
            </a:endParaRPr>
          </a:p>
          <a:p>
            <a:pPr eaLnBrk="1" hangingPunct="1">
              <a:lnSpc>
                <a:spcPct val="120000"/>
              </a:lnSpc>
              <a:spcBef>
                <a:spcPct val="50000"/>
              </a:spcBef>
            </a:pPr>
            <a:endParaRPr lang="en-US" sz="2800" dirty="0">
              <a:solidFill>
                <a:srgbClr val="000000"/>
              </a:solidFill>
            </a:endParaRPr>
          </a:p>
        </p:txBody>
      </p:sp>
      <p:sp>
        <p:nvSpPr>
          <p:cNvPr id="25" name="Text Box 11">
            <a:extLst>
              <a:ext uri="{FF2B5EF4-FFF2-40B4-BE49-F238E27FC236}">
                <a16:creationId xmlns:a16="http://schemas.microsoft.com/office/drawing/2014/main" id="{6C895489-1148-F416-1A75-E7735E3A17E0}"/>
              </a:ext>
            </a:extLst>
          </p:cNvPr>
          <p:cNvSpPr txBox="1">
            <a:spLocks noChangeArrowheads="1"/>
          </p:cNvSpPr>
          <p:nvPr/>
        </p:nvSpPr>
        <p:spPr bwMode="auto">
          <a:xfrm>
            <a:off x="32275161" y="29367092"/>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REFERENCES</a:t>
            </a:r>
          </a:p>
        </p:txBody>
      </p:sp>
      <p:sp>
        <p:nvSpPr>
          <p:cNvPr id="26" name="Text Box 11">
            <a:extLst>
              <a:ext uri="{FF2B5EF4-FFF2-40B4-BE49-F238E27FC236}">
                <a16:creationId xmlns:a16="http://schemas.microsoft.com/office/drawing/2014/main" id="{C4D5135B-A9F4-CCF6-E98E-93F57DFB9C2B}"/>
              </a:ext>
            </a:extLst>
          </p:cNvPr>
          <p:cNvSpPr txBox="1">
            <a:spLocks noChangeArrowheads="1"/>
          </p:cNvSpPr>
          <p:nvPr/>
        </p:nvSpPr>
        <p:spPr bwMode="auto">
          <a:xfrm>
            <a:off x="32237060" y="7218225"/>
            <a:ext cx="10017137" cy="10959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lvl="0">
              <a:lnSpc>
                <a:spcPct val="115000"/>
              </a:lnSpc>
            </a:pPr>
            <a:r>
              <a:rPr lang="en-US" b="1" dirty="0">
                <a:solidFill>
                  <a:schemeClr val="dk1"/>
                </a:solidFill>
              </a:rPr>
              <a:t>Survival Probability:</a:t>
            </a:r>
            <a:r>
              <a:rPr lang="en-US" dirty="0">
                <a:solidFill>
                  <a:schemeClr val="dk1"/>
                </a:solidFill>
              </a:rPr>
              <a:t> Overall, 84% of pediatric patients with solid tumor cancer diagnoses are likely to survive more than 8 years post-diagnosis, offering reassurance to patients and families.</a:t>
            </a:r>
          </a:p>
          <a:p>
            <a:pPr lvl="0">
              <a:lnSpc>
                <a:spcPct val="115000"/>
              </a:lnSpc>
              <a:buClr>
                <a:schemeClr val="dk1"/>
              </a:buClr>
              <a:buSzPts val="1100"/>
            </a:pPr>
            <a:r>
              <a:rPr lang="en-US" b="1" dirty="0">
                <a:solidFill>
                  <a:schemeClr val="dk1"/>
                </a:solidFill>
              </a:rPr>
              <a:t>Geographic Disparities:</a:t>
            </a:r>
            <a:r>
              <a:rPr lang="en-US" dirty="0">
                <a:solidFill>
                  <a:schemeClr val="dk1"/>
                </a:solidFill>
              </a:rPr>
              <a:t> Despite expectations, no statistically significant differences were found in survival rates between residents of Appalachian vs non-Appalachian regions and rural vs urban counties, suggesting equitable access to care for patients across KY.</a:t>
            </a:r>
          </a:p>
          <a:p>
            <a:pPr lvl="0">
              <a:lnSpc>
                <a:spcPct val="115000"/>
              </a:lnSpc>
              <a:buClr>
                <a:schemeClr val="dk1"/>
              </a:buClr>
              <a:buSzPts val="1100"/>
            </a:pPr>
            <a:r>
              <a:rPr lang="en-US" b="1" dirty="0">
                <a:solidFill>
                  <a:schemeClr val="dk1"/>
                </a:solidFill>
              </a:rPr>
              <a:t>Insurance:</a:t>
            </a:r>
            <a:r>
              <a:rPr lang="en-US" dirty="0">
                <a:solidFill>
                  <a:schemeClr val="dk1"/>
                </a:solidFill>
              </a:rPr>
              <a:t> Insurance status did not significantly impact survival outcomes, challenging common beliefs that insurance status is a predictor in survival. </a:t>
            </a:r>
          </a:p>
          <a:p>
            <a:pPr lvl="0">
              <a:lnSpc>
                <a:spcPct val="115000"/>
              </a:lnSpc>
              <a:buClr>
                <a:schemeClr val="dk1"/>
              </a:buClr>
              <a:buSzPts val="1100"/>
            </a:pPr>
            <a:r>
              <a:rPr lang="en-US" b="1" dirty="0">
                <a:solidFill>
                  <a:schemeClr val="dk1"/>
                </a:solidFill>
              </a:rPr>
              <a:t>Race</a:t>
            </a:r>
            <a:r>
              <a:rPr lang="en-US" dirty="0">
                <a:solidFill>
                  <a:schemeClr val="dk1"/>
                </a:solidFill>
              </a:rPr>
              <a:t>: Race was found to be statistically significant, with a difference of about 9% in mortality rates emphasizing the common belief that racial disparities impact health outcomes. This result may be attributed to a small and localized representation of KY, highlighting the need for further studies. </a:t>
            </a:r>
            <a:endParaRPr lang="en-US" dirty="0">
              <a:solidFill>
                <a:srgbClr val="000000"/>
              </a:solidFill>
            </a:endParaRPr>
          </a:p>
          <a:p>
            <a:pPr eaLnBrk="1" hangingPunct="1">
              <a:lnSpc>
                <a:spcPct val="120000"/>
              </a:lnSpc>
              <a:spcBef>
                <a:spcPct val="50000"/>
              </a:spcBef>
            </a:pPr>
            <a:endParaRPr lang="en-US" dirty="0">
              <a:solidFill>
                <a:srgbClr val="000000"/>
              </a:solidFill>
            </a:endParaRPr>
          </a:p>
        </p:txBody>
      </p:sp>
      <p:sp>
        <p:nvSpPr>
          <p:cNvPr id="27" name="Text Box 11">
            <a:extLst>
              <a:ext uri="{FF2B5EF4-FFF2-40B4-BE49-F238E27FC236}">
                <a16:creationId xmlns:a16="http://schemas.microsoft.com/office/drawing/2014/main" id="{2D6B0919-2714-4F47-30F9-081A29B099EE}"/>
              </a:ext>
            </a:extLst>
          </p:cNvPr>
          <p:cNvSpPr txBox="1">
            <a:spLocks noChangeArrowheads="1"/>
          </p:cNvSpPr>
          <p:nvPr/>
        </p:nvSpPr>
        <p:spPr bwMode="auto">
          <a:xfrm>
            <a:off x="32237061" y="6318202"/>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DISCUSSION</a:t>
            </a:r>
          </a:p>
        </p:txBody>
      </p:sp>
      <p:sp>
        <p:nvSpPr>
          <p:cNvPr id="28" name="Text Box 11">
            <a:extLst>
              <a:ext uri="{FF2B5EF4-FFF2-40B4-BE49-F238E27FC236}">
                <a16:creationId xmlns:a16="http://schemas.microsoft.com/office/drawing/2014/main" id="{AB81990C-A152-0ED3-0851-122D6432C218}"/>
              </a:ext>
            </a:extLst>
          </p:cNvPr>
          <p:cNvSpPr txBox="1">
            <a:spLocks noChangeArrowheads="1"/>
          </p:cNvSpPr>
          <p:nvPr/>
        </p:nvSpPr>
        <p:spPr bwMode="auto">
          <a:xfrm>
            <a:off x="32237061" y="18652110"/>
            <a:ext cx="10207695" cy="11075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lvl="0">
              <a:lnSpc>
                <a:spcPct val="115000"/>
              </a:lnSpc>
            </a:pPr>
            <a:r>
              <a:rPr lang="en-US" dirty="0"/>
              <a:t>Although it was hypothesized that more </a:t>
            </a:r>
            <a:r>
              <a:rPr lang="en-US" dirty="0" err="1"/>
              <a:t>SDoH</a:t>
            </a:r>
            <a:r>
              <a:rPr lang="en-US" dirty="0"/>
              <a:t> than only race and stage at diagnosis would have statistically significant impacts on mortality of pediatric solid tumors in KY, these results can be utilized to give hope to patients coming from medically underserved communities such as those in Appalachia. This research reassures patients and families that sex, insurance status, or geographic location do not put them at a disadvantage. Additionally, this research serves to educate clinicians on how </a:t>
            </a:r>
            <a:r>
              <a:rPr lang="en-US" dirty="0" err="1"/>
              <a:t>SDoH</a:t>
            </a:r>
            <a:r>
              <a:rPr lang="en-US" dirty="0"/>
              <a:t> may or may not affect mortality in pediatric solid tumors in KY. Clinicians can use this data to more appropriately screen patients for early signs of cancer coming from all areas in KY, regardless of many </a:t>
            </a:r>
            <a:r>
              <a:rPr lang="en-US" dirty="0" err="1"/>
              <a:t>SDoH</a:t>
            </a:r>
            <a:r>
              <a:rPr lang="en-US" dirty="0"/>
              <a:t>, as these results illuminate the importance of early diagnosis on mortality.  </a:t>
            </a:r>
          </a:p>
          <a:p>
            <a:pPr lvl="0">
              <a:lnSpc>
                <a:spcPct val="120000"/>
              </a:lnSpc>
            </a:pPr>
            <a:endParaRPr lang="en-US" dirty="0"/>
          </a:p>
          <a:p>
            <a:pPr lvl="0">
              <a:lnSpc>
                <a:spcPct val="120000"/>
              </a:lnSpc>
            </a:pPr>
            <a:r>
              <a:rPr lang="en-US" dirty="0"/>
              <a:t>Further studies should be pursued with a larger, more diverse, sample size, on individual cancer types, and about </a:t>
            </a:r>
            <a:r>
              <a:rPr lang="en-US" dirty="0" err="1"/>
              <a:t>SDoH</a:t>
            </a:r>
            <a:r>
              <a:rPr lang="en-US" dirty="0"/>
              <a:t> specifically related to patient’s parents or caregiver</a:t>
            </a:r>
            <a:endParaRPr lang="en-US" dirty="0">
              <a:solidFill>
                <a:srgbClr val="000000"/>
              </a:solidFill>
            </a:endParaRPr>
          </a:p>
          <a:p>
            <a:pPr eaLnBrk="1" hangingPunct="1">
              <a:lnSpc>
                <a:spcPct val="120000"/>
              </a:lnSpc>
              <a:spcBef>
                <a:spcPct val="50000"/>
              </a:spcBef>
            </a:pPr>
            <a:endParaRPr lang="en-US" dirty="0">
              <a:solidFill>
                <a:srgbClr val="000000"/>
              </a:solidFill>
            </a:endParaRPr>
          </a:p>
        </p:txBody>
      </p:sp>
      <p:sp>
        <p:nvSpPr>
          <p:cNvPr id="29" name="Text Box 11">
            <a:extLst>
              <a:ext uri="{FF2B5EF4-FFF2-40B4-BE49-F238E27FC236}">
                <a16:creationId xmlns:a16="http://schemas.microsoft.com/office/drawing/2014/main" id="{55178651-F164-CA0E-13C4-8A845411D009}"/>
              </a:ext>
            </a:extLst>
          </p:cNvPr>
          <p:cNvSpPr txBox="1">
            <a:spLocks noChangeArrowheads="1"/>
          </p:cNvSpPr>
          <p:nvPr/>
        </p:nvSpPr>
        <p:spPr bwMode="auto">
          <a:xfrm>
            <a:off x="32237061" y="17759332"/>
            <a:ext cx="9448800" cy="809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eaLnBrk="1" hangingPunct="1">
              <a:lnSpc>
                <a:spcPct val="120000"/>
              </a:lnSpc>
              <a:spcBef>
                <a:spcPct val="50000"/>
              </a:spcBef>
            </a:pPr>
            <a:r>
              <a:rPr lang="en-US" sz="4000" b="1" spc="300" dirty="0">
                <a:solidFill>
                  <a:srgbClr val="0033A0"/>
                </a:solidFill>
              </a:rPr>
              <a:t>CONCLUSION</a:t>
            </a:r>
          </a:p>
        </p:txBody>
      </p:sp>
      <p:pic>
        <p:nvPicPr>
          <p:cNvPr id="30" name="Google Shape;154;p25">
            <a:extLst>
              <a:ext uri="{FF2B5EF4-FFF2-40B4-BE49-F238E27FC236}">
                <a16:creationId xmlns:a16="http://schemas.microsoft.com/office/drawing/2014/main" id="{CD28FB79-0F96-429A-8CD2-3FFDA9DCB83B}"/>
              </a:ext>
            </a:extLst>
          </p:cNvPr>
          <p:cNvPicPr preferRelativeResize="0"/>
          <p:nvPr/>
        </p:nvPicPr>
        <p:blipFill>
          <a:blip r:embed="rId5">
            <a:alphaModFix/>
          </a:blip>
          <a:stretch>
            <a:fillRect/>
          </a:stretch>
        </p:blipFill>
        <p:spPr>
          <a:xfrm>
            <a:off x="12275823" y="7541379"/>
            <a:ext cx="18463253" cy="8959071"/>
          </a:xfrm>
          <a:prstGeom prst="rect">
            <a:avLst/>
          </a:prstGeom>
          <a:noFill/>
          <a:ln>
            <a:noFill/>
          </a:ln>
        </p:spPr>
      </p:pic>
      <p:pic>
        <p:nvPicPr>
          <p:cNvPr id="31" name="Google Shape;148;p25" descr="A graph of a product&#10;&#10;Description automatically generated with medium confidence">
            <a:extLst>
              <a:ext uri="{FF2B5EF4-FFF2-40B4-BE49-F238E27FC236}">
                <a16:creationId xmlns:a16="http://schemas.microsoft.com/office/drawing/2014/main" id="{92E91234-F065-4770-BD81-53EBE0585789}"/>
              </a:ext>
            </a:extLst>
          </p:cNvPr>
          <p:cNvPicPr preferRelativeResize="0"/>
          <p:nvPr/>
        </p:nvPicPr>
        <p:blipFill>
          <a:blip r:embed="rId6">
            <a:alphaModFix/>
          </a:blip>
          <a:stretch>
            <a:fillRect/>
          </a:stretch>
        </p:blipFill>
        <p:spPr>
          <a:xfrm>
            <a:off x="11994574" y="17387432"/>
            <a:ext cx="9448800" cy="6915536"/>
          </a:xfrm>
          <a:prstGeom prst="rect">
            <a:avLst/>
          </a:prstGeom>
          <a:noFill/>
          <a:ln>
            <a:noFill/>
          </a:ln>
        </p:spPr>
      </p:pic>
      <p:pic>
        <p:nvPicPr>
          <p:cNvPr id="32" name="Google Shape;149;p25" descr="A graph of a product&#10;&#10;Description automatically generated with medium confidence">
            <a:extLst>
              <a:ext uri="{FF2B5EF4-FFF2-40B4-BE49-F238E27FC236}">
                <a16:creationId xmlns:a16="http://schemas.microsoft.com/office/drawing/2014/main" id="{13DFE582-9A41-4D06-96D3-41D1E9C90260}"/>
              </a:ext>
            </a:extLst>
          </p:cNvPr>
          <p:cNvPicPr preferRelativeResize="0"/>
          <p:nvPr/>
        </p:nvPicPr>
        <p:blipFill>
          <a:blip r:embed="rId7">
            <a:alphaModFix/>
          </a:blip>
          <a:stretch>
            <a:fillRect/>
          </a:stretch>
        </p:blipFill>
        <p:spPr>
          <a:xfrm>
            <a:off x="22007253" y="17392546"/>
            <a:ext cx="9362138" cy="6910422"/>
          </a:xfrm>
          <a:prstGeom prst="rect">
            <a:avLst/>
          </a:prstGeom>
          <a:noFill/>
          <a:ln>
            <a:noFill/>
          </a:ln>
        </p:spPr>
      </p:pic>
      <p:pic>
        <p:nvPicPr>
          <p:cNvPr id="33" name="Google Shape;147;p25">
            <a:extLst>
              <a:ext uri="{FF2B5EF4-FFF2-40B4-BE49-F238E27FC236}">
                <a16:creationId xmlns:a16="http://schemas.microsoft.com/office/drawing/2014/main" id="{B80E8308-600C-465A-9182-E8BCE354D6BC}"/>
              </a:ext>
            </a:extLst>
          </p:cNvPr>
          <p:cNvPicPr preferRelativeResize="0"/>
          <p:nvPr/>
        </p:nvPicPr>
        <p:blipFill>
          <a:blip r:embed="rId8">
            <a:alphaModFix/>
          </a:blip>
          <a:stretch>
            <a:fillRect/>
          </a:stretch>
        </p:blipFill>
        <p:spPr>
          <a:xfrm>
            <a:off x="11994574" y="25506028"/>
            <a:ext cx="8426750" cy="6578344"/>
          </a:xfrm>
          <a:prstGeom prst="rect">
            <a:avLst/>
          </a:prstGeom>
          <a:noFill/>
          <a:ln>
            <a:noFill/>
          </a:ln>
        </p:spPr>
      </p:pic>
      <p:sp>
        <p:nvSpPr>
          <p:cNvPr id="34" name="Text Box 11">
            <a:extLst>
              <a:ext uri="{FF2B5EF4-FFF2-40B4-BE49-F238E27FC236}">
                <a16:creationId xmlns:a16="http://schemas.microsoft.com/office/drawing/2014/main" id="{10467929-8087-42B6-829A-42D2AB85FBAA}"/>
              </a:ext>
            </a:extLst>
          </p:cNvPr>
          <p:cNvSpPr txBox="1">
            <a:spLocks noChangeArrowheads="1"/>
          </p:cNvSpPr>
          <p:nvPr/>
        </p:nvSpPr>
        <p:spPr bwMode="auto">
          <a:xfrm>
            <a:off x="21214076" y="26335477"/>
            <a:ext cx="9525000" cy="5581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marL="274320" lvl="0" indent="-77470">
              <a:lnSpc>
                <a:spcPct val="120000"/>
              </a:lnSpc>
              <a:buClr>
                <a:srgbClr val="000000"/>
              </a:buClr>
              <a:buSzPts val="500"/>
              <a:buFont typeface="Arial"/>
              <a:buChar char="●"/>
            </a:pPr>
            <a:r>
              <a:rPr lang="en-US" dirty="0"/>
              <a:t>Overall, 84% of patients aged 0-18 with solid tumors survived more than 8 years.</a:t>
            </a:r>
          </a:p>
          <a:p>
            <a:pPr marL="274320" lvl="0" indent="-77470">
              <a:lnSpc>
                <a:spcPct val="115000"/>
              </a:lnSpc>
              <a:buSzPts val="500"/>
              <a:buChar char="●"/>
            </a:pPr>
            <a:r>
              <a:rPr lang="en-US" dirty="0">
                <a:solidFill>
                  <a:schemeClr val="dk1"/>
                </a:solidFill>
              </a:rPr>
              <a:t>White patients did have a significantly higher survival rate than patients classified as Black or Other. </a:t>
            </a:r>
            <a:endParaRPr lang="en-US" dirty="0"/>
          </a:p>
          <a:p>
            <a:pPr marL="274320" lvl="0" indent="-77470">
              <a:lnSpc>
                <a:spcPct val="120000"/>
              </a:lnSpc>
              <a:buSzPts val="500"/>
              <a:buChar char="●"/>
            </a:pPr>
            <a:r>
              <a:rPr lang="en-US" dirty="0"/>
              <a:t>Solid tumors classified as early stage did have a significantly higher survival rate than late stage tumors.</a:t>
            </a:r>
          </a:p>
          <a:p>
            <a:pPr marL="274320" lvl="0" indent="-77470">
              <a:lnSpc>
                <a:spcPct val="120000"/>
              </a:lnSpc>
              <a:buSzPts val="500"/>
              <a:buChar char="●"/>
            </a:pPr>
            <a:r>
              <a:rPr lang="en-US" dirty="0"/>
              <a:t>There was no significant difference in survival rates found between: sex, insurance status, Appalachian status, or rural status. </a:t>
            </a:r>
            <a:endParaRPr lang="en-US" dirty="0">
              <a:solidFill>
                <a:srgbClr val="000000"/>
              </a:solidFill>
            </a:endParaRPr>
          </a:p>
        </p:txBody>
      </p:sp>
      <p:pic>
        <p:nvPicPr>
          <p:cNvPr id="35" name="Google Shape;157;p25">
            <a:extLst>
              <a:ext uri="{FF2B5EF4-FFF2-40B4-BE49-F238E27FC236}">
                <a16:creationId xmlns:a16="http://schemas.microsoft.com/office/drawing/2014/main" id="{ED0F3EA3-C959-401A-A4B9-7E1F05FB4A03}"/>
              </a:ext>
            </a:extLst>
          </p:cNvPr>
          <p:cNvPicPr preferRelativeResize="0"/>
          <p:nvPr/>
        </p:nvPicPr>
        <p:blipFill>
          <a:blip r:embed="rId9">
            <a:alphaModFix/>
          </a:blip>
          <a:stretch>
            <a:fillRect/>
          </a:stretch>
        </p:blipFill>
        <p:spPr>
          <a:xfrm>
            <a:off x="39491499" y="29367093"/>
            <a:ext cx="2494965" cy="2397566"/>
          </a:xfrm>
          <a:prstGeom prst="rect">
            <a:avLst/>
          </a:prstGeom>
          <a:noFill/>
          <a:ln>
            <a:noFill/>
          </a:ln>
        </p:spPr>
      </p:pic>
    </p:spTree>
    <p:extLst>
      <p:ext uri="{BB962C8B-B14F-4D97-AF65-F5344CB8AC3E}">
        <p14:creationId xmlns:p14="http://schemas.microsoft.com/office/powerpoint/2010/main" val="347520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2CAD67193F3749AE8B82A779DA967B" ma:contentTypeVersion="17" ma:contentTypeDescription="Create a new document." ma:contentTypeScope="" ma:versionID="e74cbb86dc0ab4650be6770f98fb56fc">
  <xsd:schema xmlns:xsd="http://www.w3.org/2001/XMLSchema" xmlns:xs="http://www.w3.org/2001/XMLSchema" xmlns:p="http://schemas.microsoft.com/office/2006/metadata/properties" xmlns:ns3="808dc12e-9d55-4627-b582-da8b2dfcbce7" xmlns:ns4="f5407f1d-7bb8-40ee-83e3-b1581fe0347d" targetNamespace="http://schemas.microsoft.com/office/2006/metadata/properties" ma:root="true" ma:fieldsID="e0c54fc27b45f156c06f20bb2a7d629e" ns3:_="" ns4:_="">
    <xsd:import namespace="808dc12e-9d55-4627-b582-da8b2dfcbce7"/>
    <xsd:import namespace="f5407f1d-7bb8-40ee-83e3-b1581fe034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dc12e-9d55-4627-b582-da8b2dfcbc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407f1d-7bb8-40ee-83e3-b1581fe0347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08dc12e-9d55-4627-b582-da8b2dfcbce7" xsi:nil="true"/>
  </documentManagement>
</p:properties>
</file>

<file path=customXml/itemProps1.xml><?xml version="1.0" encoding="utf-8"?>
<ds:datastoreItem xmlns:ds="http://schemas.openxmlformats.org/officeDocument/2006/customXml" ds:itemID="{74AC179D-8EA4-4188-9C1D-887C84D54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dc12e-9d55-4627-b582-da8b2dfcbce7"/>
    <ds:schemaRef ds:uri="f5407f1d-7bb8-40ee-83e3-b1581fe03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F08A80-1439-4271-BE71-E525D600007C}">
  <ds:schemaRefs>
    <ds:schemaRef ds:uri="http://schemas.microsoft.com/sharepoint/v3/contenttype/forms"/>
  </ds:schemaRefs>
</ds:datastoreItem>
</file>

<file path=customXml/itemProps3.xml><?xml version="1.0" encoding="utf-8"?>
<ds:datastoreItem xmlns:ds="http://schemas.openxmlformats.org/officeDocument/2006/customXml" ds:itemID="{715F7A73-2967-447D-8C42-F37EBF84181D}">
  <ds:schemaRefs>
    <ds:schemaRef ds:uri="http://purl.org/dc/dcmitype/"/>
    <ds:schemaRef ds:uri="http://purl.org/dc/terms/"/>
    <ds:schemaRef ds:uri="http://www.w3.org/XML/1998/namespace"/>
    <ds:schemaRef ds:uri="http://schemas.microsoft.com/office/2006/metadata/properties"/>
    <ds:schemaRef ds:uri="http://purl.org/dc/elements/1.1/"/>
    <ds:schemaRef ds:uri="f5407f1d-7bb8-40ee-83e3-b1581fe0347d"/>
    <ds:schemaRef ds:uri="http://schemas.microsoft.com/office/2006/documentManagement/types"/>
    <ds:schemaRef ds:uri="http://schemas.microsoft.com/office/infopath/2007/PartnerControls"/>
    <ds:schemaRef ds:uri="http://schemas.openxmlformats.org/package/2006/metadata/core-properties"/>
    <ds:schemaRef ds:uri="808dc12e-9d55-4627-b582-da8b2dfcbce7"/>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237</TotalTime>
  <Words>794</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Impact of Social Determinants of Health  on Pediatric Solid Tumors in 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Poster Title Here</dc:title>
  <dc:creator>Reynolds, Sam</dc:creator>
  <cp:lastModifiedBy>Woltenberg, Leslie N.</cp:lastModifiedBy>
  <cp:revision>7</cp:revision>
  <dcterms:created xsi:type="dcterms:W3CDTF">2023-10-19T13:44:40Z</dcterms:created>
  <dcterms:modified xsi:type="dcterms:W3CDTF">2024-03-28T17:28:21Z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0x010100D52CAD67193F3749AE8B82A779DA967B</vt:lpwstr>
  </property>
</Properties>
</file>