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98" r:id="rId3"/>
    <p:sldId id="300" r:id="rId4"/>
    <p:sldId id="308" r:id="rId5"/>
    <p:sldId id="319" r:id="rId6"/>
    <p:sldId id="303" r:id="rId7"/>
    <p:sldId id="309" r:id="rId8"/>
    <p:sldId id="310" r:id="rId9"/>
    <p:sldId id="263" r:id="rId10"/>
    <p:sldId id="312" r:id="rId11"/>
    <p:sldId id="265" r:id="rId12"/>
    <p:sldId id="320" r:id="rId13"/>
    <p:sldId id="321" r:id="rId14"/>
    <p:sldId id="31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Melanie J." initials="SMJ" lastIdx="3" clrIdx="0">
    <p:extLst>
      <p:ext uri="{19B8F6BF-5375-455C-9EA6-DF929625EA0E}">
        <p15:presenceInfo xmlns:p15="http://schemas.microsoft.com/office/powerpoint/2012/main" userId="S-1-5-21-1177238915-1645522239-725345543-10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7"/>
    <a:srgbClr val="150033"/>
    <a:srgbClr val="FFCC66"/>
    <a:srgbClr val="020033"/>
    <a:srgbClr val="183F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snapToObjects="1">
      <p:cViewPr varScale="1">
        <p:scale>
          <a:sx n="72" d="100"/>
          <a:sy n="72" d="100"/>
        </p:scale>
        <p:origin x="162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637D-422F-4F1E-926E-A44248A64B56}" type="datetimeFigureOut">
              <a:rPr lang="en-US" smtClean="0"/>
              <a:t>8/20/2024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51F6-6364-407B-9489-2CC07E54891B}" type="slidenum">
              <a:rPr lang="en-US" smtClean="0"/>
              <a:t>‹#›</a:t>
            </a:fld>
            <a:endParaRPr lang="en-US"/>
          </a:p>
        </p:txBody>
      </p:sp>
    </p:spTree>
    <p:extLst>
      <p:ext uri="{BB962C8B-B14F-4D97-AF65-F5344CB8AC3E}">
        <p14:creationId xmlns:p14="http://schemas.microsoft.com/office/powerpoint/2010/main" val="24202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a:t>
            </a:fld>
            <a:endParaRPr lang="en-US"/>
          </a:p>
        </p:txBody>
      </p:sp>
    </p:spTree>
    <p:extLst>
      <p:ext uri="{BB962C8B-B14F-4D97-AF65-F5344CB8AC3E}">
        <p14:creationId xmlns:p14="http://schemas.microsoft.com/office/powerpoint/2010/main" val="17264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12</a:t>
            </a:fld>
            <a:endParaRPr lang="en-US"/>
          </a:p>
        </p:txBody>
      </p:sp>
    </p:spTree>
    <p:extLst>
      <p:ext uri="{BB962C8B-B14F-4D97-AF65-F5344CB8AC3E}">
        <p14:creationId xmlns:p14="http://schemas.microsoft.com/office/powerpoint/2010/main" val="203736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13</a:t>
            </a:fld>
            <a:endParaRPr lang="en-US"/>
          </a:p>
        </p:txBody>
      </p:sp>
    </p:spTree>
    <p:extLst>
      <p:ext uri="{BB962C8B-B14F-4D97-AF65-F5344CB8AC3E}">
        <p14:creationId xmlns:p14="http://schemas.microsoft.com/office/powerpoint/2010/main" val="241132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48747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3</a:t>
            </a:fld>
            <a:endParaRPr lang="en-US"/>
          </a:p>
        </p:txBody>
      </p:sp>
    </p:spTree>
    <p:extLst>
      <p:ext uri="{BB962C8B-B14F-4D97-AF65-F5344CB8AC3E}">
        <p14:creationId xmlns:p14="http://schemas.microsoft.com/office/powerpoint/2010/main" val="36466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5</a:t>
            </a:fld>
            <a:endParaRPr lang="en-US"/>
          </a:p>
        </p:txBody>
      </p:sp>
    </p:spTree>
    <p:extLst>
      <p:ext uri="{BB962C8B-B14F-4D97-AF65-F5344CB8AC3E}">
        <p14:creationId xmlns:p14="http://schemas.microsoft.com/office/powerpoint/2010/main" val="2388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6</a:t>
            </a:fld>
            <a:endParaRPr lang="en-US"/>
          </a:p>
        </p:txBody>
      </p:sp>
    </p:spTree>
    <p:extLst>
      <p:ext uri="{BB962C8B-B14F-4D97-AF65-F5344CB8AC3E}">
        <p14:creationId xmlns:p14="http://schemas.microsoft.com/office/powerpoint/2010/main" val="20760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10237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9</a:t>
            </a:fld>
            <a:endParaRPr lang="en-US"/>
          </a:p>
        </p:txBody>
      </p:sp>
    </p:spTree>
    <p:extLst>
      <p:ext uri="{BB962C8B-B14F-4D97-AF65-F5344CB8AC3E}">
        <p14:creationId xmlns:p14="http://schemas.microsoft.com/office/powerpoint/2010/main" val="10148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1936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1883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53095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957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38155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89611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03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07327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6225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2652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9412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8918A-276D-DC42-8E3D-46AD9730A42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3754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68501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2488938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87937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8918A-276D-DC42-8E3D-46AD9730A42C}"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272159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8918A-276D-DC42-8E3D-46AD9730A42C}"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898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48918A-276D-DC42-8E3D-46AD9730A42C}"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06853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8918A-276D-DC42-8E3D-46AD9730A42C}"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6210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918A-276D-DC42-8E3D-46AD9730A42C}"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863C-8728-4B44-876E-7CBE7A3EF5EA}" type="slidenum">
              <a:rPr lang="en-US" smtClean="0"/>
              <a:t>‹#›</a:t>
            </a:fld>
            <a:endParaRPr lang="en-US"/>
          </a:p>
        </p:txBody>
      </p:sp>
      <p:pic>
        <p:nvPicPr>
          <p:cNvPr id="6" name="Picture 5" descr="College_of_HS-28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6150294"/>
            <a:ext cx="1744134" cy="412112"/>
          </a:xfrm>
          <a:prstGeom prst="rect">
            <a:avLst/>
          </a:prstGeom>
        </p:spPr>
      </p:pic>
    </p:spTree>
    <p:extLst>
      <p:ext uri="{BB962C8B-B14F-4D97-AF65-F5344CB8AC3E}">
        <p14:creationId xmlns:p14="http://schemas.microsoft.com/office/powerpoint/2010/main" val="398220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239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8885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8918A-276D-DC42-8E3D-46AD9730A42C}" type="datetimeFigureOut">
              <a:rPr lang="en-US" smtClean="0"/>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863C-8728-4B44-876E-7CBE7A3EF5EA}" type="slidenum">
              <a:rPr lang="en-US" smtClean="0"/>
              <a:t>‹#›</a:t>
            </a:fld>
            <a:endParaRPr lang="en-US"/>
          </a:p>
        </p:txBody>
      </p:sp>
    </p:spTree>
    <p:extLst>
      <p:ext uri="{BB962C8B-B14F-4D97-AF65-F5344CB8AC3E}">
        <p14:creationId xmlns:p14="http://schemas.microsoft.com/office/powerpoint/2010/main" val="8387814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8/20/2024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extLst>
      <p:ext uri="{BB962C8B-B14F-4D97-AF65-F5344CB8AC3E}">
        <p14:creationId xmlns:p14="http://schemas.microsoft.com/office/powerpoint/2010/main" val="31426067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hs.uky.edu/current-students/compliance" TargetMode="External"/><Relationship Id="rId5" Type="http://schemas.openxmlformats.org/officeDocument/2006/relationships/hyperlink" Target="mailto:CHS-Compliance@uky.ed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uky-health.castlebranch.com/UK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914399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35280" y="147933"/>
            <a:ext cx="8712926"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Times New Roman" panose="02020603050405020304" pitchFamily="18" charset="0"/>
                <a:cs typeface="Times New Roman" panose="02020603050405020304" pitchFamily="18" charset="0"/>
              </a:rPr>
              <a:t>Compliance Requirements for Clinical Leadership and Management Majors </a:t>
            </a:r>
            <a:endParaRPr lang="en-US" sz="3600" b="1"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605643" y="2300466"/>
            <a:ext cx="6172200" cy="2800767"/>
          </a:xfrm>
          <a:prstGeom prst="rect">
            <a:avLst/>
          </a:prstGeom>
          <a:solidFill>
            <a:schemeClr val="bg1"/>
          </a:solidFill>
        </p:spPr>
        <p:txBody>
          <a:bodyPr wrap="square">
            <a:spAutoFit/>
          </a:bodyPr>
          <a:lstStyle/>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For compliance questions:</a:t>
            </a:r>
          </a:p>
          <a:p>
            <a:pPr algn="ctr"/>
            <a:endParaRPr lang="en-US" sz="2000" dirty="0">
              <a:solidFill>
                <a:schemeClr val="tx2">
                  <a:lumMod val="75000"/>
                </a:schemeClr>
              </a:solidFill>
            </a:endParaRPr>
          </a:p>
          <a:p>
            <a:pPr algn="ctr"/>
            <a:r>
              <a:rPr lang="en-US" sz="2000" dirty="0">
                <a:solidFill>
                  <a:schemeClr val="tx2">
                    <a:lumMod val="75000"/>
                  </a:schemeClr>
                </a:solidFill>
              </a:rPr>
              <a:t>Email:  </a:t>
            </a:r>
            <a:r>
              <a:rPr lang="en-US" sz="2000" dirty="0">
                <a:solidFill>
                  <a:schemeClr val="tx2">
                    <a:lumMod val="75000"/>
                  </a:schemeClr>
                </a:solidFill>
                <a:hlinkClick r:id="rId5"/>
              </a:rPr>
              <a:t>CHS-Compliance@uky.edu</a:t>
            </a:r>
            <a:endParaRPr lang="en-US" sz="2000" dirty="0">
              <a:solidFill>
                <a:schemeClr val="tx2">
                  <a:lumMod val="75000"/>
                </a:schemeClr>
              </a:solidFill>
            </a:endParaRPr>
          </a:p>
          <a:p>
            <a:pPr algn="ctr"/>
            <a:endParaRPr lang="en-US" sz="2000" dirty="0">
              <a:solidFill>
                <a:schemeClr val="tx2">
                  <a:lumMod val="75000"/>
                </a:schemeClr>
              </a:solidFill>
            </a:endParaRPr>
          </a:p>
          <a:p>
            <a:pPr algn="ctr"/>
            <a:r>
              <a:rPr lang="en-US" sz="2000">
                <a:solidFill>
                  <a:schemeClr val="tx2">
                    <a:lumMod val="75000"/>
                  </a:schemeClr>
                </a:solidFill>
                <a:hlinkClick r:id="rId6"/>
              </a:rPr>
              <a:t>https://chs.uky.edu/current-students/compliance</a:t>
            </a:r>
            <a:endParaRPr lang="en-US" sz="2000">
              <a:solidFill>
                <a:schemeClr val="tx2">
                  <a:lumMod val="75000"/>
                </a:schemeClr>
              </a:solidFill>
            </a:endParaRPr>
          </a:p>
          <a:p>
            <a:pPr algn="ctr"/>
            <a:endParaRPr lang="en-US" sz="2000" dirty="0">
              <a:solidFill>
                <a:schemeClr val="tx2">
                  <a:lumMod val="75000"/>
                </a:schemeClr>
              </a:solidFill>
            </a:endParaRPr>
          </a:p>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C.T. Wethington Building Room 111</a:t>
            </a:r>
          </a:p>
          <a:p>
            <a:pPr marL="2057400" lvl="4" indent="-228600">
              <a:spcBef>
                <a:spcPct val="20000"/>
              </a:spcBef>
              <a:buFont typeface="Arial"/>
              <a:buChar char="»"/>
            </a:pPr>
            <a:endParaRPr lang="en-US" sz="1600" dirty="0">
              <a:solidFill>
                <a:schemeClr val="tx2">
                  <a:lumMod val="75000"/>
                </a:schemeClr>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98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CHS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2 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a:p>
          <a:p>
            <a:pPr marL="18288" indent="0">
              <a:buNone/>
            </a:pP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2AC00"/>
                </a:solidFill>
                <a:effectLst/>
                <a:uLnTx/>
                <a:uFillTx/>
                <a:latin typeface="Palatino Linotype"/>
                <a:ea typeface="+mn-ea"/>
                <a:cs typeface="+mn-cs"/>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flipH="1">
            <a:off x="10710907" y="5626223"/>
            <a:ext cx="45719"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162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Commitment to Behavioral Standard in Patient Care</a:t>
            </a: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548" y="1624474"/>
            <a:ext cx="4188721" cy="4893647"/>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receive a copy of the Behavioral Standards in Patient Care at orientation.</a:t>
            </a:r>
          </a:p>
          <a:p>
            <a:pPr marL="18288" lvl="0" defTabSz="914400">
              <a:spcBef>
                <a:spcPct val="20000"/>
              </a:spcBef>
              <a:buSzPct val="60000"/>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the link for Behavioral Standards in Patient Care: </a:t>
            </a:r>
            <a:r>
              <a:rPr lang="en-US" sz="1600" dirty="0">
                <a:solidFill>
                  <a:schemeClr val="bg1"/>
                </a:solidFill>
                <a:hlinkClick r:id="rId3"/>
              </a:rPr>
              <a:t>https://chs.uky.edu/current-students/compliance/forms</a:t>
            </a:r>
            <a:endParaRPr lang="en-US" sz="1600" dirty="0">
              <a:solidFill>
                <a:schemeClr val="bg1"/>
              </a:solidFill>
            </a:endParaRPr>
          </a:p>
          <a:p>
            <a:pPr marL="18288" defTabSz="914400">
              <a:spcBef>
                <a:spcPct val="20000"/>
              </a:spcBef>
              <a:buSzPct val="60000"/>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complete the last page of the document and upload this page to your CastleBranch account.</a:t>
            </a:r>
          </a:p>
          <a:p>
            <a:pPr marL="18288" lvl="0" defTabSz="914400">
              <a:spcBef>
                <a:spcPct val="20000"/>
              </a:spcBef>
              <a:buSzPct val="60000"/>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Scan the signed document or take a clear photo and upload it to CastleBranch (there are scanner apps you can download for free on your phone.)</a:t>
            </a: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4208427" y="1711508"/>
            <a:ext cx="4883319" cy="3731075"/>
          </a:xfrm>
          <a:prstGeom prst="rect">
            <a:avLst/>
          </a:prstGeom>
        </p:spPr>
      </p:pic>
    </p:spTree>
    <p:extLst>
      <p:ext uri="{BB962C8B-B14F-4D97-AF65-F5344CB8AC3E}">
        <p14:creationId xmlns:p14="http://schemas.microsoft.com/office/powerpoint/2010/main" val="126179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60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Important Notes</a:t>
            </a:r>
            <a:endParaRPr lang="en-US" sz="60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6862" y="1796135"/>
            <a:ext cx="8758989" cy="769441"/>
          </a:xfrm>
          <a:prstGeom prst="rect">
            <a:avLst/>
          </a:prstGeom>
        </p:spPr>
        <p:txBody>
          <a:bodyPr wrap="square">
            <a:spAutoFit/>
          </a:bodyPr>
          <a:lstStyle/>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p:txBody>
      </p:sp>
      <p:sp>
        <p:nvSpPr>
          <p:cNvPr id="8" name="Content Placeholder 2"/>
          <p:cNvSpPr txBox="1">
            <a:spLocks/>
          </p:cNvSpPr>
          <p:nvPr/>
        </p:nvSpPr>
        <p:spPr>
          <a:xfrm>
            <a:off x="85471" y="1295400"/>
            <a:ext cx="8830379" cy="48006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Pay attention to due dates! </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you do not complete the requirements in time, a hold will be placed on your UK account. </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CastleBranch rejects one of your submissions, </a:t>
            </a:r>
            <a:r>
              <a:rPr kumimoji="0" lang="en-US" sz="2100" b="1" i="0" u="sng"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promptly</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endParaRPr kumimoji="0" lang="en-US"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a:t>
            </a:r>
            <a:r>
              <a:rPr lang="en-US" dirty="0">
                <a:solidFill>
                  <a:sysClr val="window" lastClr="FFFFFF"/>
                </a:solidFill>
                <a:latin typeface="Times New Roman" panose="02020603050405020304" pitchFamily="18" charset="0"/>
                <a:cs typeface="Times New Roman" panose="02020603050405020304" pitchFamily="18" charset="0"/>
              </a:rPr>
              <a:t>.  Check your CB account</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to see what reason  your flu shot is rejected.</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Note that the flu shot has a different deadline than the other requirements and is due </a:t>
            </a:r>
            <a:r>
              <a:rPr kumimoji="0" lang="en-US" sz="21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November 1</a:t>
            </a:r>
            <a:r>
              <a:rPr kumimoji="0" lang="en-US" sz="2100" b="1" i="0" u="none" strike="noStrike" kern="1200" cap="none" spc="0" normalizeH="0" baseline="3000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st</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0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5844619" cy="1260629"/>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78823" y="3571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a:solidFill>
                  <a:schemeClr val="bg1"/>
                </a:solidFill>
                <a:latin typeface="Times New Roman" panose="02020603050405020304" pitchFamily="18" charset="0"/>
                <a:cs typeface="Times New Roman" panose="02020603050405020304" pitchFamily="18" charset="0"/>
              </a:rPr>
              <a:t>Clinical Requirements</a:t>
            </a: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559292" y="1260629"/>
            <a:ext cx="8584707" cy="4869025"/>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Background Check</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Panel Drug Screening</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Requirements:</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 renewal) Link below</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https://www.uky.edu/chs/sites/chs.uky.edu/files/ole_orientation_guide.pdf</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Form (annual renewal) Link below</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https://www.uky.edu/chs/sites/chs.uky.edu/files/2021_hipaa_education_and_c	onsent.pdf</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defTabSz="914400">
              <a:spcBef>
                <a:spcPct val="20000"/>
              </a:spcBef>
              <a:buSzPct val="60000"/>
              <a:buFont typeface="Arial" panose="020B0604020202020204" pitchFamily="34" charset="0"/>
              <a:buChar char="•"/>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a:t>
            </a:r>
            <a:r>
              <a:rPr lang="en-US" sz="160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each year after </a:t>
            </a: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renewal.</a:t>
            </a: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5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74450" y="70066"/>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09155" y="161173"/>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000" dirty="0">
                <a:solidFill>
                  <a:schemeClr val="bg1"/>
                </a:solidFill>
                <a:latin typeface="Times New Roman" panose="02020603050405020304" pitchFamily="18" charset="0"/>
                <a:cs typeface="Times New Roman" panose="02020603050405020304" pitchFamily="18" charset="0"/>
              </a:rPr>
              <a:t>		</a:t>
            </a:r>
            <a:r>
              <a:rPr lang="en-US" sz="5400" dirty="0">
                <a:solidFill>
                  <a:schemeClr val="bg1"/>
                </a:solidFill>
                <a:latin typeface="Times New Roman" panose="02020603050405020304" pitchFamily="18" charset="0"/>
                <a:cs typeface="Times New Roman" panose="02020603050405020304" pitchFamily="18" charset="0"/>
              </a:rPr>
              <a:t>Due Dates</a:t>
            </a:r>
            <a:endParaRPr lang="en-US" sz="5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sp>
        <p:nvSpPr>
          <p:cNvPr id="2" name="Rectangle 1"/>
          <p:cNvSpPr/>
          <p:nvPr/>
        </p:nvSpPr>
        <p:spPr>
          <a:xfrm>
            <a:off x="2094359" y="1638500"/>
            <a:ext cx="6874933" cy="680494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full background check and drug screening are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August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61188" lvl="0" indent="-342900" defTabSz="914400">
              <a:spcBef>
                <a:spcPct val="20000"/>
              </a:spcBef>
              <a:buSzPct val="60000"/>
              <a:buFont typeface="Wingdings" panose="05000000000000000000" pitchFamily="2" charset="2"/>
              <a:buChar char="Ø"/>
            </a:pP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Incoming freshman do not need to open their CastleBranch account until start of the 2</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year in the program.</a:t>
            </a:r>
          </a:p>
          <a:p>
            <a:pPr marL="361188" lvl="0" indent="-342900" defTabSz="914400">
              <a:spcBef>
                <a:spcPct val="20000"/>
              </a:spcBef>
              <a:buSzPct val="60000"/>
              <a:buFont typeface="Wingdings" panose="05000000000000000000" pitchFamily="2" charset="2"/>
              <a:buChar char="Ø"/>
            </a:pPr>
            <a:endPar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 lvl="0" defTabSz="914400">
              <a:spcBef>
                <a:spcPct val="20000"/>
              </a:spcBef>
              <a:buSzPct val="60000"/>
            </a:pPr>
            <a:endPar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clinical requirements are due by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day </a:t>
            </a:r>
            <a:r>
              <a:rPr lang="en-US" sz="2100" u="sng">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class.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Please be aware that some requirements are annual updates.</a:t>
            </a:r>
          </a:p>
          <a:p>
            <a:pPr marL="18288" lvl="0" defTabSz="914400">
              <a:spcBef>
                <a:spcPct val="20000"/>
              </a:spcBef>
              <a:buSzPct val="60000"/>
            </a:pPr>
            <a:endPar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 Immunization is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a:t>
            </a:r>
          </a:p>
          <a:p>
            <a:pPr marL="18288" lvl="0" defTabSz="914400">
              <a:spcBef>
                <a:spcPct val="20000"/>
              </a:spcBef>
              <a:buSzPct val="60000"/>
            </a:pPr>
            <a:endPar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highly recommended that you do not wait until close to the deadline to complete these requirements. Get them done as early as possible in case problems arise!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0E759-5ED4-4FF7-9103-2A8693252523}"/>
              </a:ext>
            </a:extLst>
          </p:cNvPr>
          <p:cNvPicPr>
            <a:picLocks noChangeAspect="1"/>
          </p:cNvPicPr>
          <p:nvPr/>
        </p:nvPicPr>
        <p:blipFill>
          <a:blip r:embed="rId2"/>
          <a:stretch>
            <a:fillRect/>
          </a:stretch>
        </p:blipFill>
        <p:spPr>
          <a:xfrm>
            <a:off x="825623" y="1"/>
            <a:ext cx="7389921" cy="1917576"/>
          </a:xfrm>
          <a:prstGeom prst="rect">
            <a:avLst/>
          </a:prstGeom>
        </p:spPr>
      </p:pic>
      <p:pic>
        <p:nvPicPr>
          <p:cNvPr id="4" name="Picture 2">
            <a:extLst>
              <a:ext uri="{FF2B5EF4-FFF2-40B4-BE49-F238E27FC236}">
                <a16:creationId xmlns:a16="http://schemas.microsoft.com/office/drawing/2014/main" id="{5B1B109C-A6D8-4DC2-B295-48A25CF0F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4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093" y="-65495"/>
            <a:ext cx="9390185" cy="1999660"/>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75846" y="-65493"/>
            <a:ext cx="9870948" cy="17087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marL="0" indent="0" algn="ctr">
              <a:buNone/>
            </a:pPr>
            <a: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How to get started:</a:t>
            </a:r>
            <a:b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Create an account on Castle Branch</a:t>
            </a:r>
          </a:p>
          <a:p>
            <a:pPr marL="0" indent="0" algn="ctr">
              <a:buNone/>
            </a:pPr>
            <a:endParaRPr lang="en-US" sz="2200" spc="600" dirty="0">
              <a:solidFill>
                <a:srgbClr val="FFFF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8495" y="1934165"/>
            <a:ext cx="9302495" cy="5064043"/>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1: Go to </a:t>
            </a:r>
            <a:r>
              <a:rPr lang="en-US" dirty="0">
                <a:latin typeface="Times New Roman" panose="02020603050405020304" pitchFamily="18" charset="0"/>
                <a:cs typeface="Times New Roman" panose="02020603050405020304" pitchFamily="18" charset="0"/>
                <a:hlinkClick r:id="rId3"/>
              </a:rPr>
              <a:t>https://uky-health.castlebranch.com/UK33 </a:t>
            </a:r>
            <a:r>
              <a:rPr lang="en-US" dirty="0">
                <a:latin typeface="Times New Roman" panose="02020603050405020304" pitchFamily="18" charset="0"/>
                <a:cs typeface="Times New Roman" panose="02020603050405020304" pitchFamily="18" charset="0"/>
              </a:rPr>
              <a:t>(copy and paste this link) or scan the QR Code </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2: Select “Place Order”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3: Select Clinical Leadership and Management</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4: Select “UK34”  “I need to order my initial Background Check, Drug Test, and Medical Document Manager”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5: Review and place your order</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need your personal information including SSN for this portion</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designation: undergraduate</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Degree/certification: BHS Clinical Leadership and Management     </a:t>
            </a:r>
          </a:p>
          <a:p>
            <a:pPr marL="742950" lvl="1" indent="-285750">
              <a:lnSpc>
                <a:spcPct val="150000"/>
              </a:lnSpc>
              <a:buFont typeface="Wingdings" panose="05000000000000000000" pitchFamily="2" charset="2"/>
              <a:buChar char="Ø"/>
            </a:pPr>
            <a:r>
              <a:rPr lang="en-US" sz="1600" b="1" dirty="0">
                <a:highlight>
                  <a:srgbClr val="FFFF00"/>
                </a:highlight>
                <a:latin typeface="Times New Roman" panose="02020603050405020304" pitchFamily="18" charset="0"/>
                <a:cs typeface="Times New Roman" panose="02020603050405020304" pitchFamily="18" charset="0"/>
              </a:rPr>
              <a:t>Cost is $103 and includes Background Check, Drug Testing and Medical Document Manager</a:t>
            </a:r>
            <a:endParaRPr lang="en-US" sz="1600" dirty="0">
              <a:solidFill>
                <a:srgbClr val="183F81"/>
              </a:solidFill>
              <a:highlight>
                <a:srgbClr val="FFFF00"/>
              </a:highlight>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srgbClr val="183F8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65E4B50-963B-487A-BFE9-9FA5310CF456}"/>
              </a:ext>
            </a:extLst>
          </p:cNvPr>
          <p:cNvPicPr>
            <a:picLocks noChangeAspect="1"/>
          </p:cNvPicPr>
          <p:nvPr/>
        </p:nvPicPr>
        <p:blipFill>
          <a:blip r:embed="rId4"/>
          <a:stretch>
            <a:fillRect/>
          </a:stretch>
        </p:blipFill>
        <p:spPr>
          <a:xfrm>
            <a:off x="6315075" y="2529839"/>
            <a:ext cx="1371600" cy="1066801"/>
          </a:xfrm>
          <a:prstGeom prst="rect">
            <a:avLst/>
          </a:prstGeom>
        </p:spPr>
      </p:pic>
    </p:spTree>
    <p:extLst>
      <p:ext uri="{BB962C8B-B14F-4D97-AF65-F5344CB8AC3E}">
        <p14:creationId xmlns:p14="http://schemas.microsoft.com/office/powerpoint/2010/main" val="335859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6213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637"/>
            <a:ext cx="914400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05508" y="481192"/>
            <a:ext cx="8894113"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Background Check and Drug Screen</a:t>
            </a:r>
            <a:endParaRPr lang="en-US" sz="36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2124688" y="1565130"/>
            <a:ext cx="7019312"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background check will begin immediately upon purchasing.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 be done at 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defTabSz="914400">
              <a:spcBef>
                <a:spcPct val="20000"/>
              </a:spcBef>
              <a:buSzPct val="600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47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pic>
        <p:nvPicPr>
          <p:cNvPr id="3" name="Picture 2"/>
          <p:cNvPicPr>
            <a:picLocks noChangeAspect="1"/>
          </p:cNvPicPr>
          <p:nvPr/>
        </p:nvPicPr>
        <p:blipFill>
          <a:blip r:embed="rId5"/>
          <a:stretch>
            <a:fillRect/>
          </a:stretch>
        </p:blipFill>
        <p:spPr>
          <a:xfrm>
            <a:off x="637978" y="2140109"/>
            <a:ext cx="3916111" cy="2743200"/>
          </a:xfrm>
          <a:prstGeom prst="rect">
            <a:avLst/>
          </a:prstGeom>
        </p:spPr>
      </p:pic>
      <p:sp>
        <p:nvSpPr>
          <p:cNvPr id="6" name="TextBox 5"/>
          <p:cNvSpPr txBox="1"/>
          <p:nvPr/>
        </p:nvSpPr>
        <p:spPr>
          <a:xfrm>
            <a:off x="1212514" y="1661247"/>
            <a:ext cx="2767037" cy="369332"/>
          </a:xfrm>
          <a:prstGeom prst="rect">
            <a:avLst/>
          </a:prstGeom>
          <a:solidFill>
            <a:srgbClr val="151E37"/>
          </a:solidFill>
        </p:spPr>
        <p:txBody>
          <a:bodyPr wrap="square" rtlCol="0">
            <a:spAutoFit/>
          </a:bodyPr>
          <a:lstStyle/>
          <a:p>
            <a:r>
              <a:rPr lang="en-US" dirty="0">
                <a:solidFill>
                  <a:schemeClr val="bg1"/>
                </a:solidFill>
              </a:rPr>
              <a:t>Example of uploaded card:</a:t>
            </a:r>
          </a:p>
        </p:txBody>
      </p:sp>
      <p:sp>
        <p:nvSpPr>
          <p:cNvPr id="22" name="Title 21"/>
          <p:cNvSpPr>
            <a:spLocks noGrp="1"/>
          </p:cNvSpPr>
          <p:nvPr>
            <p:ph type="title"/>
          </p:nvPr>
        </p:nvSpPr>
        <p:spPr>
          <a:solidFill>
            <a:srgbClr val="151E37"/>
          </a:solidFill>
        </p:spPr>
        <p:txBody>
          <a:bodyPr/>
          <a:lstStyle/>
          <a:p>
            <a:r>
              <a:rPr lang="en-US" dirty="0">
                <a:solidFill>
                  <a:schemeClr val="bg1"/>
                </a:solidFill>
                <a:latin typeface="Times New Roman" panose="02020603050405020304" pitchFamily="18" charset="0"/>
                <a:cs typeface="Times New Roman" panose="02020603050405020304" pitchFamily="18" charset="0"/>
              </a:rPr>
              <a:t>Health Insurance</a:t>
            </a:r>
          </a:p>
        </p:txBody>
      </p:sp>
      <p:sp>
        <p:nvSpPr>
          <p:cNvPr id="24" name="Content Placeholder 23"/>
          <p:cNvSpPr>
            <a:spLocks noGrp="1"/>
          </p:cNvSpPr>
          <p:nvPr>
            <p:ph sz="half" idx="2"/>
          </p:nvPr>
        </p:nvSpPr>
        <p:spPr>
          <a:xfrm>
            <a:off x="4648200" y="1478122"/>
            <a:ext cx="4038600" cy="4495923"/>
          </a:xfrm>
        </p:spPr>
        <p:txBody>
          <a:bodyPr>
            <a:normAutofit fontScale="92500" lnSpcReduction="10000"/>
          </a:bodyPr>
          <a:lstStyle/>
          <a:p>
            <a:pPr lvl="0">
              <a:buFont typeface="Wingdings" panose="05000000000000000000" pitchFamily="2" charset="2"/>
              <a:buChar char="Ø"/>
            </a:pPr>
            <a:r>
              <a:rPr lang="en-US" sz="2000" dirty="0">
                <a:solidFill>
                  <a:prstClr val="white"/>
                </a:solidFill>
              </a:rPr>
              <a:t>You must provide a copy of your current health insurance card or proof of coverage.</a:t>
            </a:r>
          </a:p>
          <a:p>
            <a:pPr lvl="0">
              <a:buFont typeface="Wingdings" panose="05000000000000000000" pitchFamily="2" charset="2"/>
              <a:buChar char="Ø"/>
            </a:pPr>
            <a:r>
              <a:rPr lang="en-US" sz="2000" u="sng" dirty="0">
                <a:solidFill>
                  <a:prstClr val="white"/>
                </a:solidFill>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lvl="0">
              <a:buFont typeface="Wingdings" panose="05000000000000000000" pitchFamily="2" charset="2"/>
              <a:buChar char="Ø"/>
            </a:pPr>
            <a:r>
              <a:rPr lang="en-US" sz="2000" dirty="0">
                <a:solidFill>
                  <a:prstClr val="white"/>
                </a:solidFill>
              </a:rPr>
              <a:t>Make sure that you upload a copy of the front AND the back of the insurance card and any other proof of insurance documents needed as 1 upload/submission.</a:t>
            </a:r>
            <a:endParaRPr lang="en-US" dirty="0"/>
          </a:p>
          <a:p>
            <a:endParaRPr lang="en-US" dirty="0"/>
          </a:p>
        </p:txBody>
      </p:sp>
    </p:spTree>
    <p:extLst>
      <p:ext uri="{BB962C8B-B14F-4D97-AF65-F5344CB8AC3E}">
        <p14:creationId xmlns:p14="http://schemas.microsoft.com/office/powerpoint/2010/main" val="39082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endParaRPr lang="en-US" sz="1600" dirty="0"/>
          </a:p>
          <a:p>
            <a:pPr lvl="1">
              <a:buFont typeface="Courier New" panose="02070309020205020404" pitchFamily="49" charset="0"/>
              <a:buChar char="o"/>
            </a:pPr>
            <a:r>
              <a:rPr lang="en-US" sz="1600" dirty="0"/>
              <a:t>Any flu shot administered outside of this window for the current flu season will be rejected.  </a:t>
            </a:r>
          </a:p>
          <a:p>
            <a:pPr marL="384048" lvl="1" indent="0">
              <a:buNone/>
            </a:pPr>
            <a:endParaRPr lang="en-US" sz="1600" dirty="0"/>
          </a:p>
          <a:p>
            <a:pPr lvl="1">
              <a:buFont typeface="Courier New" panose="02070309020205020404" pitchFamily="49" charset="0"/>
              <a:buChar char="o"/>
            </a:pPr>
            <a:r>
              <a:rPr lang="en-US" sz="1600" dirty="0">
                <a:solidFill>
                  <a:prstClr val="white"/>
                </a:solidFill>
                <a:latin typeface="Palatino Linotype" panose="02040502050505030304" pitchFamily="18" charset="0"/>
                <a:cs typeface="Times New Roman" panose="02020603050405020304" pitchFamily="18" charset="0"/>
              </a:rPr>
              <a:t>If flu immunization is completed on UK Campus, your document will automatically be uploaded in your MyChart in your </a:t>
            </a:r>
            <a:r>
              <a:rPr lang="en-US" sz="1600" dirty="0" err="1">
                <a:solidFill>
                  <a:prstClr val="white"/>
                </a:solidFill>
                <a:latin typeface="Palatino Linotype" panose="02040502050505030304" pitchFamily="18" charset="0"/>
                <a:cs typeface="Times New Roman" panose="02020603050405020304" pitchFamily="18" charset="0"/>
              </a:rPr>
              <a:t>myUK</a:t>
            </a:r>
            <a:r>
              <a:rPr lang="en-US" sz="1600" dirty="0">
                <a:solidFill>
                  <a:prstClr val="white"/>
                </a:solidFill>
                <a:latin typeface="Palatino Linotype" panose="02040502050505030304" pitchFamily="18" charset="0"/>
                <a:cs typeface="Times New Roman" panose="02020603050405020304" pitchFamily="18" charset="0"/>
              </a:rPr>
              <a:t> </a:t>
            </a:r>
          </a:p>
          <a:p>
            <a:pPr marL="384048" lvl="1" indent="0">
              <a:buNone/>
            </a:pPr>
            <a:endParaRPr lang="en-US" sz="1600" dirty="0">
              <a:solidFill>
                <a:prstClr val="white"/>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r>
              <a:rPr lang="en-US" sz="1800"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7684472"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106017" y="1513413"/>
            <a:ext cx="8905633" cy="4764381"/>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TB skin test </a:t>
            </a:r>
            <a:r>
              <a:rPr lang="en-US" sz="20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709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2388</TotalTime>
  <Words>1191</Words>
  <Application>Microsoft Office PowerPoint</Application>
  <PresentationFormat>On-screen Show (4:3)</PresentationFormat>
  <Paragraphs>116</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Courier New</vt:lpstr>
      <vt:lpstr>Palatino Linotype</vt:lpstr>
      <vt:lpstr>Times New Roman</vt:lpstr>
      <vt:lpstr>Trebuchet MS</vt:lpstr>
      <vt:lpstr>Wingdings</vt:lpstr>
      <vt:lpstr>Office Theme</vt:lpstr>
      <vt:lpstr>Elemental</vt:lpstr>
      <vt:lpstr>PowerPoint Presentation</vt:lpstr>
      <vt:lpstr>PowerPoint Presentation</vt:lpstr>
      <vt:lpstr>PowerPoint Presentation</vt:lpstr>
      <vt:lpstr>PowerPoint Presentation</vt:lpstr>
      <vt:lpstr>PowerPoint Presentation</vt:lpstr>
      <vt:lpstr>PowerPoint Presentation</vt:lpstr>
      <vt:lpstr>Health Insurance</vt:lpstr>
      <vt:lpstr>Influenza Vaccination</vt:lpstr>
      <vt:lpstr>PowerPoint Presentation</vt:lpstr>
      <vt:lpstr>Tuberculosis Test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Clark</dc:creator>
  <cp:lastModifiedBy>Edge, Tammy W.</cp:lastModifiedBy>
  <cp:revision>231</cp:revision>
  <dcterms:created xsi:type="dcterms:W3CDTF">2016-08-03T17:20:39Z</dcterms:created>
  <dcterms:modified xsi:type="dcterms:W3CDTF">2024-08-20T15:28:32Z</dcterms:modified>
</cp:coreProperties>
</file>