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56" r:id="rId2"/>
    <p:sldId id="257" r:id="rId3"/>
    <p:sldId id="273" r:id="rId4"/>
    <p:sldId id="281" r:id="rId5"/>
    <p:sldId id="258" r:id="rId6"/>
    <p:sldId id="259" r:id="rId7"/>
    <p:sldId id="260" r:id="rId8"/>
    <p:sldId id="261" r:id="rId9"/>
    <p:sldId id="262" r:id="rId10"/>
    <p:sldId id="263" r:id="rId11"/>
    <p:sldId id="276" r:id="rId12"/>
    <p:sldId id="277" r:id="rId13"/>
    <p:sldId id="278" r:id="rId14"/>
    <p:sldId id="279" r:id="rId15"/>
    <p:sldId id="280" r:id="rId16"/>
    <p:sldId id="265" r:id="rId17"/>
    <p:sldId id="266" r:id="rId18"/>
    <p:sldId id="268" r:id="rId19"/>
    <p:sldId id="269" r:id="rId20"/>
    <p:sldId id="270" r:id="rId21"/>
    <p:sldId id="271" r:id="rId22"/>
    <p:sldId id="272" r:id="rId23"/>
    <p:sldId id="275" r:id="rId24"/>
    <p:sldId id="267" r:id="rId25"/>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5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328B39-CB44-4A49-9872-E7783D42637C}" type="datetimeFigureOut">
              <a:rPr lang="en-US" smtClean="0"/>
              <a:t>8/21/2024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08614F-1B9B-4E16-8783-027420005E36}" type="slidenum">
              <a:rPr lang="en-US" smtClean="0"/>
              <a:t>‹#›</a:t>
            </a:fld>
            <a:endParaRPr lang="en-US"/>
          </a:p>
        </p:txBody>
      </p:sp>
    </p:spTree>
    <p:extLst>
      <p:ext uri="{BB962C8B-B14F-4D97-AF65-F5344CB8AC3E}">
        <p14:creationId xmlns:p14="http://schemas.microsoft.com/office/powerpoint/2010/main" val="557010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1</a:t>
            </a:fld>
            <a:endParaRPr lang="en-US"/>
          </a:p>
        </p:txBody>
      </p:sp>
    </p:spTree>
    <p:extLst>
      <p:ext uri="{BB962C8B-B14F-4D97-AF65-F5344CB8AC3E}">
        <p14:creationId xmlns:p14="http://schemas.microsoft.com/office/powerpoint/2010/main" val="2161288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16</a:t>
            </a:fld>
            <a:endParaRPr lang="en-US"/>
          </a:p>
        </p:txBody>
      </p:sp>
    </p:spTree>
    <p:extLst>
      <p:ext uri="{BB962C8B-B14F-4D97-AF65-F5344CB8AC3E}">
        <p14:creationId xmlns:p14="http://schemas.microsoft.com/office/powerpoint/2010/main" val="907993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17</a:t>
            </a:fld>
            <a:endParaRPr lang="en-US"/>
          </a:p>
        </p:txBody>
      </p:sp>
    </p:spTree>
    <p:extLst>
      <p:ext uri="{BB962C8B-B14F-4D97-AF65-F5344CB8AC3E}">
        <p14:creationId xmlns:p14="http://schemas.microsoft.com/office/powerpoint/2010/main" val="3226531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18</a:t>
            </a:fld>
            <a:endParaRPr lang="en-US"/>
          </a:p>
        </p:txBody>
      </p:sp>
    </p:spTree>
    <p:extLst>
      <p:ext uri="{BB962C8B-B14F-4D97-AF65-F5344CB8AC3E}">
        <p14:creationId xmlns:p14="http://schemas.microsoft.com/office/powerpoint/2010/main" val="676850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19</a:t>
            </a:fld>
            <a:endParaRPr lang="en-US"/>
          </a:p>
        </p:txBody>
      </p:sp>
    </p:spTree>
    <p:extLst>
      <p:ext uri="{BB962C8B-B14F-4D97-AF65-F5344CB8AC3E}">
        <p14:creationId xmlns:p14="http://schemas.microsoft.com/office/powerpoint/2010/main" val="2803925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20</a:t>
            </a:fld>
            <a:endParaRPr lang="en-US"/>
          </a:p>
        </p:txBody>
      </p:sp>
    </p:spTree>
    <p:extLst>
      <p:ext uri="{BB962C8B-B14F-4D97-AF65-F5344CB8AC3E}">
        <p14:creationId xmlns:p14="http://schemas.microsoft.com/office/powerpoint/2010/main" val="2906497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21</a:t>
            </a:fld>
            <a:endParaRPr lang="en-US"/>
          </a:p>
        </p:txBody>
      </p:sp>
    </p:spTree>
    <p:extLst>
      <p:ext uri="{BB962C8B-B14F-4D97-AF65-F5344CB8AC3E}">
        <p14:creationId xmlns:p14="http://schemas.microsoft.com/office/powerpoint/2010/main" val="463859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22</a:t>
            </a:fld>
            <a:endParaRPr lang="en-US"/>
          </a:p>
        </p:txBody>
      </p:sp>
    </p:spTree>
    <p:extLst>
      <p:ext uri="{BB962C8B-B14F-4D97-AF65-F5344CB8AC3E}">
        <p14:creationId xmlns:p14="http://schemas.microsoft.com/office/powerpoint/2010/main" val="4249818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23</a:t>
            </a:fld>
            <a:endParaRPr lang="en-US"/>
          </a:p>
        </p:txBody>
      </p:sp>
    </p:spTree>
    <p:extLst>
      <p:ext uri="{BB962C8B-B14F-4D97-AF65-F5344CB8AC3E}">
        <p14:creationId xmlns:p14="http://schemas.microsoft.com/office/powerpoint/2010/main" val="1309658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24</a:t>
            </a:fld>
            <a:endParaRPr lang="en-US"/>
          </a:p>
        </p:txBody>
      </p:sp>
    </p:spTree>
    <p:extLst>
      <p:ext uri="{BB962C8B-B14F-4D97-AF65-F5344CB8AC3E}">
        <p14:creationId xmlns:p14="http://schemas.microsoft.com/office/powerpoint/2010/main" val="1873342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2</a:t>
            </a:fld>
            <a:endParaRPr lang="en-US"/>
          </a:p>
        </p:txBody>
      </p:sp>
    </p:spTree>
    <p:extLst>
      <p:ext uri="{BB962C8B-B14F-4D97-AF65-F5344CB8AC3E}">
        <p14:creationId xmlns:p14="http://schemas.microsoft.com/office/powerpoint/2010/main" val="283339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3</a:t>
            </a:fld>
            <a:endParaRPr lang="en-US"/>
          </a:p>
        </p:txBody>
      </p:sp>
    </p:spTree>
    <p:extLst>
      <p:ext uri="{BB962C8B-B14F-4D97-AF65-F5344CB8AC3E}">
        <p14:creationId xmlns:p14="http://schemas.microsoft.com/office/powerpoint/2010/main" val="3500701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5</a:t>
            </a:fld>
            <a:endParaRPr lang="en-US"/>
          </a:p>
        </p:txBody>
      </p:sp>
    </p:spTree>
    <p:extLst>
      <p:ext uri="{BB962C8B-B14F-4D97-AF65-F5344CB8AC3E}">
        <p14:creationId xmlns:p14="http://schemas.microsoft.com/office/powerpoint/2010/main" val="3038771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6</a:t>
            </a:fld>
            <a:endParaRPr lang="en-US"/>
          </a:p>
        </p:txBody>
      </p:sp>
    </p:spTree>
    <p:extLst>
      <p:ext uri="{BB962C8B-B14F-4D97-AF65-F5344CB8AC3E}">
        <p14:creationId xmlns:p14="http://schemas.microsoft.com/office/powerpoint/2010/main" val="2097499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7</a:t>
            </a:fld>
            <a:endParaRPr lang="en-US"/>
          </a:p>
        </p:txBody>
      </p:sp>
    </p:spTree>
    <p:extLst>
      <p:ext uri="{BB962C8B-B14F-4D97-AF65-F5344CB8AC3E}">
        <p14:creationId xmlns:p14="http://schemas.microsoft.com/office/powerpoint/2010/main" val="560814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8</a:t>
            </a:fld>
            <a:endParaRPr lang="en-US"/>
          </a:p>
        </p:txBody>
      </p:sp>
    </p:spTree>
    <p:extLst>
      <p:ext uri="{BB962C8B-B14F-4D97-AF65-F5344CB8AC3E}">
        <p14:creationId xmlns:p14="http://schemas.microsoft.com/office/powerpoint/2010/main" val="3451226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9</a:t>
            </a:fld>
            <a:endParaRPr lang="en-US"/>
          </a:p>
        </p:txBody>
      </p:sp>
    </p:spTree>
    <p:extLst>
      <p:ext uri="{BB962C8B-B14F-4D97-AF65-F5344CB8AC3E}">
        <p14:creationId xmlns:p14="http://schemas.microsoft.com/office/powerpoint/2010/main" val="3736917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10</a:t>
            </a:fld>
            <a:endParaRPr lang="en-US"/>
          </a:p>
        </p:txBody>
      </p:sp>
    </p:spTree>
    <p:extLst>
      <p:ext uri="{BB962C8B-B14F-4D97-AF65-F5344CB8AC3E}">
        <p14:creationId xmlns:p14="http://schemas.microsoft.com/office/powerpoint/2010/main" val="3090379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7683BA05-70E8-469F-9C1E-E4930DE46170}" type="datetimeFigureOut">
              <a:rPr lang="en-US" smtClean="0"/>
              <a:t>8/21/2024</a:t>
            </a:fld>
            <a:endParaRPr lang="en-US"/>
          </a:p>
        </p:txBody>
      </p:sp>
      <p:sp>
        <p:nvSpPr>
          <p:cNvPr id="16" name="Slide Number Placeholder 15"/>
          <p:cNvSpPr>
            <a:spLocks noGrp="1"/>
          </p:cNvSpPr>
          <p:nvPr>
            <p:ph type="sldNum" sz="quarter" idx="11"/>
          </p:nvPr>
        </p:nvSpPr>
        <p:spPr/>
        <p:txBody>
          <a:bodyPr/>
          <a:lstStyle/>
          <a:p>
            <a:fld id="{C1F3D6EF-14A9-4DB1-9059-B846AC56CA58}"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3BA05-70E8-469F-9C1E-E4930DE46170}" type="datetimeFigureOut">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3D6EF-14A9-4DB1-9059-B846AC56CA5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83BA05-70E8-469F-9C1E-E4930DE46170}" type="datetimeFigureOut">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3D6EF-14A9-4DB1-9059-B846AC56CA5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7683BA05-70E8-469F-9C1E-E4930DE46170}" type="datetimeFigureOut">
              <a:rPr lang="en-US" smtClean="0"/>
              <a:t>8/21/2024</a:t>
            </a:fld>
            <a:endParaRPr lang="en-US"/>
          </a:p>
        </p:txBody>
      </p:sp>
      <p:sp>
        <p:nvSpPr>
          <p:cNvPr id="15" name="Slide Number Placeholder 14"/>
          <p:cNvSpPr>
            <a:spLocks noGrp="1"/>
          </p:cNvSpPr>
          <p:nvPr>
            <p:ph type="sldNum" sz="quarter" idx="11"/>
          </p:nvPr>
        </p:nvSpPr>
        <p:spPr/>
        <p:txBody>
          <a:bodyPr/>
          <a:lstStyle/>
          <a:p>
            <a:fld id="{C1F3D6EF-14A9-4DB1-9059-B846AC56CA58}"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7683BA05-70E8-469F-9C1E-E4930DE46170}" type="datetimeFigureOut">
              <a:rPr lang="en-US" smtClean="0"/>
              <a:t>8/21/2024</a:t>
            </a:fld>
            <a:endParaRPr lang="en-US"/>
          </a:p>
        </p:txBody>
      </p:sp>
      <p:sp>
        <p:nvSpPr>
          <p:cNvPr id="13" name="Slide Number Placeholder 12"/>
          <p:cNvSpPr>
            <a:spLocks noGrp="1"/>
          </p:cNvSpPr>
          <p:nvPr>
            <p:ph type="sldNum" sz="quarter" idx="11"/>
          </p:nvPr>
        </p:nvSpPr>
        <p:spPr/>
        <p:txBody>
          <a:bodyPr/>
          <a:lstStyle/>
          <a:p>
            <a:fld id="{C1F3D6EF-14A9-4DB1-9059-B846AC56CA58}"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683BA05-70E8-469F-9C1E-E4930DE46170}" type="datetimeFigureOut">
              <a:rPr lang="en-US" smtClean="0"/>
              <a:t>8/21/2024</a:t>
            </a:fld>
            <a:endParaRPr lang="en-US"/>
          </a:p>
        </p:txBody>
      </p:sp>
      <p:sp>
        <p:nvSpPr>
          <p:cNvPr id="9" name="Slide Number Placeholder 8"/>
          <p:cNvSpPr>
            <a:spLocks noGrp="1"/>
          </p:cNvSpPr>
          <p:nvPr>
            <p:ph type="sldNum" sz="quarter" idx="11"/>
          </p:nvPr>
        </p:nvSpPr>
        <p:spPr/>
        <p:txBody>
          <a:bodyPr/>
          <a:lstStyle/>
          <a:p>
            <a:fld id="{C1F3D6EF-14A9-4DB1-9059-B846AC56CA58}"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7683BA05-70E8-469F-9C1E-E4930DE46170}" type="datetimeFigureOut">
              <a:rPr lang="en-US" smtClean="0"/>
              <a:t>8/21/2024</a:t>
            </a:fld>
            <a:endParaRPr lang="en-US"/>
          </a:p>
        </p:txBody>
      </p:sp>
      <p:sp>
        <p:nvSpPr>
          <p:cNvPr id="15" name="Slide Number Placeholder 14"/>
          <p:cNvSpPr>
            <a:spLocks noGrp="1"/>
          </p:cNvSpPr>
          <p:nvPr>
            <p:ph type="sldNum" sz="quarter" idx="11"/>
          </p:nvPr>
        </p:nvSpPr>
        <p:spPr/>
        <p:txBody>
          <a:bodyPr/>
          <a:lstStyle/>
          <a:p>
            <a:fld id="{C1F3D6EF-14A9-4DB1-9059-B846AC56CA58}"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7683BA05-70E8-469F-9C1E-E4930DE46170}" type="datetimeFigureOut">
              <a:rPr lang="en-US" smtClean="0"/>
              <a:t>8/21/2024</a:t>
            </a:fld>
            <a:endParaRPr lang="en-US"/>
          </a:p>
        </p:txBody>
      </p:sp>
      <p:sp>
        <p:nvSpPr>
          <p:cNvPr id="8" name="Slide Number Placeholder 7"/>
          <p:cNvSpPr>
            <a:spLocks noGrp="1"/>
          </p:cNvSpPr>
          <p:nvPr>
            <p:ph type="sldNum" sz="quarter" idx="11"/>
          </p:nvPr>
        </p:nvSpPr>
        <p:spPr/>
        <p:txBody>
          <a:bodyPr/>
          <a:lstStyle/>
          <a:p>
            <a:fld id="{C1F3D6EF-14A9-4DB1-9059-B846AC56CA58}"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683BA05-70E8-469F-9C1E-E4930DE46170}" type="datetimeFigureOut">
              <a:rPr lang="en-US" smtClean="0"/>
              <a:t>8/21/2024</a:t>
            </a:fld>
            <a:endParaRPr lang="en-US"/>
          </a:p>
        </p:txBody>
      </p:sp>
      <p:sp>
        <p:nvSpPr>
          <p:cNvPr id="6" name="Slide Number Placeholder 5"/>
          <p:cNvSpPr>
            <a:spLocks noGrp="1"/>
          </p:cNvSpPr>
          <p:nvPr>
            <p:ph type="sldNum" sz="quarter" idx="11"/>
          </p:nvPr>
        </p:nvSpPr>
        <p:spPr/>
        <p:txBody>
          <a:bodyPr/>
          <a:lstStyle/>
          <a:p>
            <a:fld id="{C1F3D6EF-14A9-4DB1-9059-B846AC56CA58}"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7683BA05-70E8-469F-9C1E-E4930DE46170}" type="datetimeFigureOut">
              <a:rPr lang="en-US" smtClean="0"/>
              <a:t>8/21/2024</a:t>
            </a:fld>
            <a:endParaRPr lang="en-US"/>
          </a:p>
        </p:txBody>
      </p:sp>
      <p:sp>
        <p:nvSpPr>
          <p:cNvPr id="16" name="Slide Number Placeholder 15"/>
          <p:cNvSpPr>
            <a:spLocks noGrp="1"/>
          </p:cNvSpPr>
          <p:nvPr>
            <p:ph type="sldNum" sz="quarter" idx="11"/>
          </p:nvPr>
        </p:nvSpPr>
        <p:spPr/>
        <p:txBody>
          <a:bodyPr/>
          <a:lstStyle/>
          <a:p>
            <a:fld id="{C1F3D6EF-14A9-4DB1-9059-B846AC56CA58}"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7683BA05-70E8-469F-9C1E-E4930DE46170}" type="datetimeFigureOut">
              <a:rPr lang="en-US" smtClean="0"/>
              <a:t>8/21/2024</a:t>
            </a:fld>
            <a:endParaRPr lang="en-US"/>
          </a:p>
        </p:txBody>
      </p:sp>
      <p:sp>
        <p:nvSpPr>
          <p:cNvPr id="14" name="Slide Number Placeholder 13"/>
          <p:cNvSpPr>
            <a:spLocks noGrp="1"/>
          </p:cNvSpPr>
          <p:nvPr>
            <p:ph type="sldNum" sz="quarter" idx="11"/>
          </p:nvPr>
        </p:nvSpPr>
        <p:spPr/>
        <p:txBody>
          <a:bodyPr/>
          <a:lstStyle/>
          <a:p>
            <a:fld id="{C1F3D6EF-14A9-4DB1-9059-B846AC56CA58}"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7683BA05-70E8-469F-9C1E-E4930DE46170}" type="datetimeFigureOut">
              <a:rPr lang="en-US" smtClean="0"/>
              <a:t>8/21/2024</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C1F3D6EF-14A9-4DB1-9059-B846AC56CA5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900" b="0" i="0" u="none"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S-Compliance@uky.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hs.uky.edu/current-students/complianc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hyperlink" Target="https://chs.uky.edu/current-students/compliance/form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hyperlink" Target="http://www.redcross.org/take-a-class/bls"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cpr.heart.org/AHAECC/CPRAndECC/Training/HealthcareProfessional/BasicLifeSupportBLS/UCM_473189_Basic-Life-Support-BLS.jsp"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hs.uky.edu/current-students/compliance"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ehs.uky.edu/classes/classes_ohs_0001.php#bloodborne_pathogens_general"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uk.instructure.com/enroll/9RWC4W"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uky-health.castlebranch.com/UK3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0"/>
            <a:ext cx="7543800" cy="1466850"/>
          </a:xfrm>
        </p:spPr>
        <p:txBody>
          <a:bodyPr>
            <a:normAutofit/>
          </a:bodyPr>
          <a:lstStyle/>
          <a:p>
            <a:pPr algn="ctr"/>
            <a:r>
              <a:rPr lang="en-US" sz="4000" b="1" dirty="0"/>
              <a:t>Compliance Requirements </a:t>
            </a:r>
            <a:br>
              <a:rPr lang="en-US" sz="4000" b="1" dirty="0"/>
            </a:br>
            <a:r>
              <a:rPr lang="en-US" sz="4000" b="1" dirty="0"/>
              <a:t>for Physical Therapy Students</a:t>
            </a:r>
          </a:p>
        </p:txBody>
      </p:sp>
      <p:sp>
        <p:nvSpPr>
          <p:cNvPr id="3" name="Subtitle 2"/>
          <p:cNvSpPr>
            <a:spLocks noGrp="1"/>
          </p:cNvSpPr>
          <p:nvPr>
            <p:ph type="subTitle" idx="1"/>
          </p:nvPr>
        </p:nvSpPr>
        <p:spPr>
          <a:xfrm>
            <a:off x="1485900" y="2590800"/>
            <a:ext cx="6248400" cy="2514600"/>
          </a:xfrm>
          <a:solidFill>
            <a:schemeClr val="tx2">
              <a:lumMod val="10000"/>
            </a:schemeClr>
          </a:solidFill>
        </p:spPr>
        <p:txBody>
          <a:bodyPr>
            <a:normAutofit fontScale="85000" lnSpcReduction="20000"/>
          </a:bodyPr>
          <a:lstStyle/>
          <a:p>
            <a:pPr algn="ctr"/>
            <a:r>
              <a:rPr lang="en-US" dirty="0"/>
              <a:t>For compliance questions</a:t>
            </a:r>
          </a:p>
          <a:p>
            <a:pPr algn="ctr"/>
            <a:endParaRPr lang="en-US" dirty="0"/>
          </a:p>
          <a:p>
            <a:pPr algn="ctr"/>
            <a:r>
              <a:rPr lang="en-US" dirty="0"/>
              <a:t>Email:  </a:t>
            </a:r>
            <a:r>
              <a:rPr lang="en-US" dirty="0">
                <a:hlinkClick r:id="rId3"/>
              </a:rPr>
              <a:t>CHS-Compliance@uky.edu</a:t>
            </a:r>
            <a:endParaRPr lang="en-US" dirty="0"/>
          </a:p>
          <a:p>
            <a:pPr algn="ctr"/>
            <a:r>
              <a:rPr lang="en-US" dirty="0"/>
              <a:t>or</a:t>
            </a:r>
          </a:p>
          <a:p>
            <a:pPr algn="ctr"/>
            <a:r>
              <a:rPr lang="en-US" dirty="0"/>
              <a:t>Phone: 859.218.0472 or 859.218.0513</a:t>
            </a:r>
          </a:p>
          <a:p>
            <a:pPr algn="ctr"/>
            <a:endParaRPr lang="en-US" dirty="0"/>
          </a:p>
          <a:p>
            <a:pPr algn="ctr"/>
            <a:r>
              <a:rPr lang="en-US" dirty="0">
                <a:hlinkClick r:id="rId4"/>
              </a:rPr>
              <a:t>https://chs.uky.edu/current-students/compliance</a:t>
            </a:r>
            <a:endParaRPr lang="en-US" dirty="0"/>
          </a:p>
          <a:p>
            <a:pPr algn="ctr"/>
            <a:endParaRPr lang="en-US" dirty="0"/>
          </a:p>
          <a:p>
            <a:pPr algn="ctr"/>
            <a:r>
              <a:rPr lang="en-US" dirty="0"/>
              <a:t>C.T. Wethington Building Room 111</a:t>
            </a:r>
          </a:p>
        </p:txBody>
      </p:sp>
    </p:spTree>
    <p:extLst>
      <p:ext uri="{BB962C8B-B14F-4D97-AF65-F5344CB8AC3E}">
        <p14:creationId xmlns:p14="http://schemas.microsoft.com/office/powerpoint/2010/main" val="1585852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543800" cy="914400"/>
          </a:xfrm>
          <a:solidFill>
            <a:schemeClr val="tx2">
              <a:lumMod val="10000"/>
            </a:schemeClr>
          </a:solidFill>
        </p:spPr>
        <p:txBody>
          <a:bodyPr/>
          <a:lstStyle/>
          <a:p>
            <a:pPr algn="ctr"/>
            <a:r>
              <a:rPr lang="en-US" dirty="0"/>
              <a:t>Influenza Vaccination</a:t>
            </a:r>
          </a:p>
        </p:txBody>
      </p:sp>
      <p:sp>
        <p:nvSpPr>
          <p:cNvPr id="4" name="Content Placeholder 3"/>
          <p:cNvSpPr>
            <a:spLocks noGrp="1"/>
          </p:cNvSpPr>
          <p:nvPr>
            <p:ph sz="quarter" idx="14"/>
          </p:nvPr>
        </p:nvSpPr>
        <p:spPr>
          <a:xfrm>
            <a:off x="5638800" y="1263162"/>
            <a:ext cx="3349752" cy="5257800"/>
          </a:xfrm>
        </p:spPr>
        <p:txBody>
          <a:bodyPr>
            <a:normAutofit fontScale="92500" lnSpcReduction="20000"/>
          </a:bodyPr>
          <a:lstStyle/>
          <a:p>
            <a:pPr>
              <a:buFont typeface="Wingdings" panose="05000000000000000000" pitchFamily="2" charset="2"/>
              <a:buChar char="Ø"/>
            </a:pPr>
            <a:r>
              <a:rPr lang="en-US" sz="2400" dirty="0"/>
              <a:t>You will need to get a flu shot for the </a:t>
            </a:r>
            <a:r>
              <a:rPr lang="en-US" sz="2400" b="1" dirty="0"/>
              <a:t>current flu season SEPT 1 – MARCH 31</a:t>
            </a:r>
            <a:r>
              <a:rPr lang="en-US" sz="2400" dirty="0"/>
              <a:t>.</a:t>
            </a:r>
          </a:p>
          <a:p>
            <a:pPr lvl="1">
              <a:buFont typeface="Courier New" panose="02070309020205020404" pitchFamily="49" charset="0"/>
              <a:buChar char="o"/>
            </a:pPr>
            <a:r>
              <a:rPr lang="en-US" sz="2000" dirty="0"/>
              <a:t>Any flu shot administered outside of the current flu season will be rejected.</a:t>
            </a:r>
            <a:r>
              <a:rPr lang="en-US" sz="2200" dirty="0"/>
              <a:t> </a:t>
            </a:r>
          </a:p>
          <a:p>
            <a:pPr lvl="1">
              <a:buFont typeface="Courier New" panose="02070309020205020404" pitchFamily="49" charset="0"/>
              <a:buChar char="o"/>
            </a:pPr>
            <a:r>
              <a:rPr lang="en-US" sz="2200" dirty="0"/>
              <a:t>Note that this document will look a little different depending on where you get your flu shot. </a:t>
            </a:r>
          </a:p>
          <a:p>
            <a:pPr>
              <a:buFont typeface="Wingdings" panose="05000000000000000000" pitchFamily="2" charset="2"/>
              <a:buChar char="Ø"/>
            </a:pPr>
            <a:r>
              <a:rPr lang="en-US" sz="2400" u="sng" dirty="0">
                <a:solidFill>
                  <a:srgbClr val="FFC000"/>
                </a:solidFill>
              </a:rPr>
              <a:t>This requirement has a different deadline than the others. You must complete this by November 1</a:t>
            </a:r>
            <a:r>
              <a:rPr lang="en-US" sz="2400" u="sng" baseline="30000" dirty="0">
                <a:solidFill>
                  <a:srgbClr val="FFC000"/>
                </a:solidFill>
              </a:rPr>
              <a:t>st</a:t>
            </a:r>
            <a:r>
              <a:rPr lang="en-US" sz="2400" u="sng" dirty="0">
                <a:solidFill>
                  <a:srgbClr val="FFC000"/>
                </a:solidFill>
              </a:rPr>
              <a:t>. </a:t>
            </a:r>
          </a:p>
        </p:txBody>
      </p:sp>
      <p:pic>
        <p:nvPicPr>
          <p:cNvPr id="3074"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246592" y="1828800"/>
            <a:ext cx="5386346"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2229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96200" cy="1143000"/>
          </a:xfrm>
          <a:solidFill>
            <a:schemeClr val="tx2">
              <a:lumMod val="10000"/>
            </a:schemeClr>
          </a:solidFill>
          <a:ln w="76200">
            <a:solidFill>
              <a:schemeClr val="tx2">
                <a:lumMod val="10000"/>
              </a:schemeClr>
            </a:solidFill>
          </a:ln>
        </p:spPr>
        <p:txBody>
          <a:bodyPr/>
          <a:lstStyle/>
          <a:p>
            <a:pPr algn="ctr"/>
            <a:r>
              <a:rPr lang="en-US" dirty="0"/>
              <a:t>Required Immunizations</a:t>
            </a:r>
          </a:p>
        </p:txBody>
      </p:sp>
      <p:sp>
        <p:nvSpPr>
          <p:cNvPr id="3" name="Content Placeholder 2"/>
          <p:cNvSpPr>
            <a:spLocks noGrp="1"/>
          </p:cNvSpPr>
          <p:nvPr>
            <p:ph sz="quarter" idx="13"/>
          </p:nvPr>
        </p:nvSpPr>
        <p:spPr>
          <a:xfrm>
            <a:off x="838200" y="1676400"/>
            <a:ext cx="7239000" cy="4495800"/>
          </a:xfrm>
          <a:ln w="57150">
            <a:noFill/>
          </a:ln>
        </p:spPr>
        <p:txBody>
          <a:bodyPr/>
          <a:lstStyle/>
          <a:p>
            <a:pPr>
              <a:buFont typeface="Wingdings" panose="05000000000000000000" pitchFamily="2" charset="2"/>
              <a:buChar char="Ø"/>
            </a:pPr>
            <a:r>
              <a:rPr lang="en-US" dirty="0"/>
              <a:t>Required vaccines: please obtain documentation from your healthcare provider.</a:t>
            </a:r>
          </a:p>
          <a:p>
            <a:pPr lvl="1">
              <a:buFont typeface="Courier New" panose="02070309020205020404" pitchFamily="49" charset="0"/>
              <a:buChar char="o"/>
            </a:pPr>
            <a:r>
              <a:rPr lang="en-US" dirty="0"/>
              <a:t>Tuberculosis IGRA, QuantiFERON, or 2 Step TB skin test</a:t>
            </a:r>
          </a:p>
          <a:p>
            <a:pPr lvl="1">
              <a:buFont typeface="Courier New" panose="02070309020205020404" pitchFamily="49" charset="0"/>
              <a:buChar char="o"/>
            </a:pPr>
            <a:r>
              <a:rPr lang="en-US" dirty="0" err="1"/>
              <a:t>Hep</a:t>
            </a:r>
            <a:r>
              <a:rPr lang="en-US" dirty="0"/>
              <a:t> B</a:t>
            </a:r>
          </a:p>
          <a:p>
            <a:pPr lvl="1">
              <a:buFont typeface="Courier New" panose="02070309020205020404" pitchFamily="49" charset="0"/>
              <a:buChar char="o"/>
            </a:pPr>
            <a:r>
              <a:rPr lang="en-US" dirty="0"/>
              <a:t>MMR </a:t>
            </a:r>
          </a:p>
          <a:p>
            <a:pPr lvl="1">
              <a:buFont typeface="Courier New" panose="02070309020205020404" pitchFamily="49" charset="0"/>
              <a:buChar char="o"/>
            </a:pPr>
            <a:r>
              <a:rPr lang="en-US" dirty="0"/>
              <a:t>Varicella</a:t>
            </a:r>
          </a:p>
          <a:p>
            <a:pPr lvl="1">
              <a:buFont typeface="Courier New" panose="02070309020205020404" pitchFamily="49" charset="0"/>
              <a:buChar char="o"/>
            </a:pPr>
            <a:r>
              <a:rPr lang="en-US" dirty="0" err="1"/>
              <a:t>Tdap</a:t>
            </a:r>
            <a:endParaRPr lang="en-US" dirty="0"/>
          </a:p>
          <a:p>
            <a:pPr>
              <a:buFont typeface="Wingdings" panose="05000000000000000000" pitchFamily="2" charset="2"/>
              <a:buChar char="Ø"/>
            </a:pPr>
            <a:r>
              <a:rPr lang="en-US" dirty="0"/>
              <a:t>Vaccines can  be administered by University Health Services (UHS).</a:t>
            </a:r>
          </a:p>
          <a:p>
            <a:pPr>
              <a:buFont typeface="Wingdings" panose="05000000000000000000" pitchFamily="2" charset="2"/>
              <a:buChar char="Ø"/>
            </a:pPr>
            <a:r>
              <a:rPr lang="en-US" dirty="0"/>
              <a:t>Appointments may be made by calling 859-323-2778.</a:t>
            </a:r>
          </a:p>
        </p:txBody>
      </p:sp>
    </p:spTree>
    <p:extLst>
      <p:ext uri="{BB962C8B-B14F-4D97-AF65-F5344CB8AC3E}">
        <p14:creationId xmlns:p14="http://schemas.microsoft.com/office/powerpoint/2010/main" val="4253968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7240" y="5638800"/>
            <a:ext cx="7543800" cy="914400"/>
          </a:xfrm>
          <a:solidFill>
            <a:schemeClr val="tx2">
              <a:lumMod val="10000"/>
            </a:schemeClr>
          </a:solidFill>
        </p:spPr>
        <p:txBody>
          <a:bodyPr/>
          <a:lstStyle/>
          <a:p>
            <a:pPr algn="ctr"/>
            <a:r>
              <a:rPr lang="en-US" b="1" dirty="0"/>
              <a:t>MMR Vaccine</a:t>
            </a:r>
          </a:p>
        </p:txBody>
      </p:sp>
      <p:graphicFrame>
        <p:nvGraphicFramePr>
          <p:cNvPr id="3" name="Table 2"/>
          <p:cNvGraphicFramePr>
            <a:graphicFrameLocks noGrp="1"/>
          </p:cNvGraphicFramePr>
          <p:nvPr/>
        </p:nvGraphicFramePr>
        <p:xfrm>
          <a:off x="777240" y="228600"/>
          <a:ext cx="7433428" cy="5410200"/>
        </p:xfrm>
        <a:graphic>
          <a:graphicData uri="http://schemas.openxmlformats.org/drawingml/2006/table">
            <a:tbl>
              <a:tblPr>
                <a:tableStyleId>{5C22544A-7EE6-4342-B048-85BDC9FD1C3A}</a:tableStyleId>
              </a:tblPr>
              <a:tblGrid>
                <a:gridCol w="7433428">
                  <a:extLst>
                    <a:ext uri="{9D8B030D-6E8A-4147-A177-3AD203B41FA5}">
                      <a16:colId xmlns:a16="http://schemas.microsoft.com/office/drawing/2014/main" val="20000"/>
                    </a:ext>
                  </a:extLst>
                </a:gridCol>
              </a:tblGrid>
              <a:tr h="5410200">
                <a:tc>
                  <a:txBody>
                    <a:bodyPr/>
                    <a:lstStyle/>
                    <a:p>
                      <a:pPr marL="0" marR="0" algn="l">
                        <a:spcBef>
                          <a:spcPts val="0"/>
                        </a:spcBef>
                        <a:spcAft>
                          <a:spcPts val="0"/>
                        </a:spcAft>
                      </a:pPr>
                      <a:r>
                        <a:rPr lang="en-US" sz="1600" b="1" u="sng" dirty="0">
                          <a:effectLst/>
                        </a:rPr>
                        <a:t>MEASLES, MUMPS AND RUBELLA (MMR) vaccine </a:t>
                      </a:r>
                    </a:p>
                    <a:p>
                      <a:pPr marL="0" marR="0" algn="l">
                        <a:spcBef>
                          <a:spcPts val="0"/>
                        </a:spcBef>
                        <a:spcAft>
                          <a:spcPts val="0"/>
                        </a:spcAft>
                      </a:pPr>
                      <a:r>
                        <a:rPr lang="en-US" sz="1400" dirty="0">
                          <a:effectLst/>
                        </a:rPr>
                        <a:t> </a:t>
                      </a:r>
                    </a:p>
                    <a:p>
                      <a:pPr marL="0" marR="0" algn="l">
                        <a:spcBef>
                          <a:spcPts val="0"/>
                        </a:spcBef>
                        <a:spcAft>
                          <a:spcPts val="0"/>
                        </a:spcAft>
                      </a:pPr>
                      <a:r>
                        <a:rPr lang="en-US" sz="1600" dirty="0">
                          <a:effectLst/>
                        </a:rPr>
                        <a:t>Compliance can be obtained by providing: </a:t>
                      </a:r>
                    </a:p>
                    <a:p>
                      <a:pPr marL="0" marR="0" algn="l">
                        <a:spcBef>
                          <a:spcPts val="0"/>
                        </a:spcBef>
                        <a:spcAft>
                          <a:spcPts val="65"/>
                        </a:spcAft>
                      </a:pPr>
                      <a:r>
                        <a:rPr lang="en-US" sz="1600" dirty="0">
                          <a:effectLst/>
                        </a:rPr>
                        <a:t>1. Two MMR vaccines with first dose given at 1 year of age or older AND second dose given at age four or older; OR </a:t>
                      </a:r>
                    </a:p>
                    <a:p>
                      <a:pPr marL="0" marR="0" algn="l">
                        <a:spcBef>
                          <a:spcPts val="0"/>
                        </a:spcBef>
                        <a:spcAft>
                          <a:spcPts val="0"/>
                        </a:spcAft>
                      </a:pPr>
                      <a:r>
                        <a:rPr lang="en-US" sz="1600" dirty="0">
                          <a:effectLst/>
                        </a:rPr>
                        <a:t>2. Documentation of positive antibody titers showing proof of immunity for each of the three diseases: [measles (rubeola), mumps AND rubella] </a:t>
                      </a:r>
                    </a:p>
                    <a:p>
                      <a:pPr marL="0" marR="0" algn="l">
                        <a:spcBef>
                          <a:spcPts val="0"/>
                        </a:spcBef>
                        <a:spcAft>
                          <a:spcPts val="0"/>
                        </a:spcAft>
                      </a:pPr>
                      <a:r>
                        <a:rPr lang="en-US" sz="1600" dirty="0">
                          <a:effectLst/>
                        </a:rPr>
                        <a:t> </a:t>
                      </a:r>
                    </a:p>
                    <a:p>
                      <a:pPr marL="0" marR="0" algn="l">
                        <a:spcBef>
                          <a:spcPts val="0"/>
                        </a:spcBef>
                        <a:spcAft>
                          <a:spcPts val="0"/>
                        </a:spcAft>
                      </a:pPr>
                      <a:r>
                        <a:rPr lang="en-US" sz="1600" dirty="0">
                          <a:effectLst/>
                        </a:rPr>
                        <a:t>Note:  If a student submits documentation of negative or indeterminate titers, but they have also submitted proof of two MMR vaccines as listed above, this is acceptable.  </a:t>
                      </a:r>
                    </a:p>
                    <a:p>
                      <a:pPr marL="0" marR="0" algn="l">
                        <a:spcBef>
                          <a:spcPts val="0"/>
                        </a:spcBef>
                        <a:spcAft>
                          <a:spcPts val="0"/>
                        </a:spcAft>
                      </a:pPr>
                      <a:r>
                        <a:rPr lang="en-US" sz="1600" dirty="0">
                          <a:effectLst/>
                        </a:rPr>
                        <a:t> </a:t>
                      </a:r>
                    </a:p>
                    <a:p>
                      <a:pPr marL="0" marR="0" algn="l">
                        <a:spcBef>
                          <a:spcPts val="0"/>
                        </a:spcBef>
                        <a:spcAft>
                          <a:spcPts val="0"/>
                        </a:spcAft>
                      </a:pPr>
                      <a:r>
                        <a:rPr lang="en-US" sz="1600" dirty="0">
                          <a:effectLst/>
                        </a:rPr>
                        <a:t>Documentation must include: </a:t>
                      </a:r>
                    </a:p>
                    <a:p>
                      <a:pPr marL="342900" marR="0" lvl="0" indent="-342900" algn="l">
                        <a:spcBef>
                          <a:spcPts val="0"/>
                        </a:spcBef>
                        <a:spcAft>
                          <a:spcPts val="185"/>
                        </a:spcAft>
                        <a:buSzPts val="1000"/>
                        <a:buFont typeface="Symbol" panose="05050102010706020507" pitchFamily="18" charset="2"/>
                        <a:buChar char=""/>
                      </a:pPr>
                      <a:r>
                        <a:rPr lang="en-US" sz="1600" dirty="0">
                          <a:effectLst/>
                        </a:rPr>
                        <a:t>Student’s Name </a:t>
                      </a:r>
                    </a:p>
                    <a:p>
                      <a:pPr marL="342900" marR="0" lvl="0" indent="-342900" algn="l">
                        <a:spcBef>
                          <a:spcPts val="0"/>
                        </a:spcBef>
                        <a:spcAft>
                          <a:spcPts val="185"/>
                        </a:spcAft>
                        <a:buSzPts val="1000"/>
                        <a:buFont typeface="Symbol" panose="05050102010706020507" pitchFamily="18" charset="2"/>
                        <a:buChar char=""/>
                      </a:pPr>
                      <a:r>
                        <a:rPr lang="en-US" sz="1600" dirty="0">
                          <a:effectLst/>
                        </a:rPr>
                        <a:t>Student’s date of birth </a:t>
                      </a:r>
                    </a:p>
                    <a:p>
                      <a:pPr marL="342900" marR="0" lvl="0" indent="-342900" algn="l">
                        <a:spcBef>
                          <a:spcPts val="0"/>
                        </a:spcBef>
                        <a:spcAft>
                          <a:spcPts val="185"/>
                        </a:spcAft>
                        <a:buSzPts val="1000"/>
                        <a:buFont typeface="Symbol" panose="05050102010706020507" pitchFamily="18" charset="2"/>
                        <a:buChar char=""/>
                      </a:pPr>
                      <a:r>
                        <a:rPr lang="en-US" sz="1600" dirty="0">
                          <a:effectLst/>
                        </a:rPr>
                        <a:t>If series is completed, dates of each shot OR </a:t>
                      </a:r>
                    </a:p>
                    <a:p>
                      <a:pPr marL="342900" marR="0" lvl="0" indent="-342900" algn="l">
                        <a:spcBef>
                          <a:spcPts val="0"/>
                        </a:spcBef>
                        <a:spcAft>
                          <a:spcPts val="185"/>
                        </a:spcAft>
                        <a:buSzPts val="1000"/>
                        <a:buFont typeface="Symbol" panose="05050102010706020507" pitchFamily="18" charset="2"/>
                        <a:buChar char=""/>
                      </a:pPr>
                      <a:r>
                        <a:rPr lang="en-US" sz="1600" dirty="0">
                          <a:effectLst/>
                        </a:rPr>
                        <a:t>If titers are provided, dates of positive titers are required and information will include: “immune,” “positive” or number that when compared to range given on record indicates the student is positive/immune; AND </a:t>
                      </a:r>
                    </a:p>
                    <a:p>
                      <a:pPr marL="342900" marR="0" lvl="0" indent="-342900" algn="l">
                        <a:spcBef>
                          <a:spcPts val="0"/>
                        </a:spcBef>
                        <a:spcAft>
                          <a:spcPts val="0"/>
                        </a:spcAft>
                        <a:buSzPts val="1000"/>
                        <a:buFont typeface="Symbol" panose="05050102010706020507" pitchFamily="18" charset="2"/>
                        <a:buChar char=""/>
                      </a:pPr>
                      <a:r>
                        <a:rPr lang="en-US" sz="1600" dirty="0">
                          <a:effectLst/>
                        </a:rPr>
                        <a:t>Name of the healthcare provider OR UHS compliance form OR Employee compliance form OR state immunization certificate or registry. </a:t>
                      </a:r>
                      <a:endParaRPr lang="en-US" sz="16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endParaRPr>
                    </a:p>
                  </a:txBody>
                  <a:tcPr marL="113590" marR="11359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60000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1600200" y="3429000"/>
            <a:ext cx="6172200" cy="3200399"/>
          </a:xfrm>
          <a:solidFill>
            <a:schemeClr val="tx2">
              <a:lumMod val="10000"/>
            </a:schemeClr>
          </a:solidFill>
        </p:spPr>
        <p:txBody>
          <a:bodyPr>
            <a:normAutofit/>
          </a:bodyPr>
          <a:lstStyle/>
          <a:p>
            <a:pPr algn="ctr"/>
            <a:r>
              <a:rPr lang="en-US" sz="3900" dirty="0"/>
              <a:t>TDaP</a:t>
            </a:r>
          </a:p>
          <a:p>
            <a:pPr algn="ctr"/>
            <a:r>
              <a:rPr lang="en-US" sz="2400" dirty="0"/>
              <a:t>(Tetanus-Diphtheria Acceular Pertussis)</a:t>
            </a:r>
          </a:p>
        </p:txBody>
      </p:sp>
      <p:sp>
        <p:nvSpPr>
          <p:cNvPr id="3" name="Title 2"/>
          <p:cNvSpPr>
            <a:spLocks noGrp="1"/>
          </p:cNvSpPr>
          <p:nvPr>
            <p:ph type="title"/>
          </p:nvPr>
        </p:nvSpPr>
        <p:spPr>
          <a:xfrm flipH="1" flipV="1">
            <a:off x="4686300" y="7848600"/>
            <a:ext cx="45719" cy="45719"/>
          </a:xfrm>
        </p:spPr>
        <p:txBody>
          <a:bodyPr>
            <a:noAutofit/>
          </a:bodyPr>
          <a:lstStyle/>
          <a:p>
            <a:pPr algn="ctr"/>
            <a:endParaRPr lang="en-US" sz="2000" b="1" u="sng" dirty="0"/>
          </a:p>
        </p:txBody>
      </p:sp>
      <p:graphicFrame>
        <p:nvGraphicFramePr>
          <p:cNvPr id="6" name="Table 5"/>
          <p:cNvGraphicFramePr>
            <a:graphicFrameLocks noGrp="1"/>
          </p:cNvGraphicFramePr>
          <p:nvPr>
            <p:extLst>
              <p:ext uri="{D42A27DB-BD31-4B8C-83A1-F6EECF244321}">
                <p14:modId xmlns:p14="http://schemas.microsoft.com/office/powerpoint/2010/main" val="2812885045"/>
              </p:ext>
            </p:extLst>
          </p:nvPr>
        </p:nvGraphicFramePr>
        <p:xfrm>
          <a:off x="914400" y="228600"/>
          <a:ext cx="7315200" cy="3886199"/>
        </p:xfrm>
        <a:graphic>
          <a:graphicData uri="http://schemas.openxmlformats.org/drawingml/2006/table">
            <a:tbl>
              <a:tblPr>
                <a:tableStyleId>{5C22544A-7EE6-4342-B048-85BDC9FD1C3A}</a:tableStyleId>
              </a:tblPr>
              <a:tblGrid>
                <a:gridCol w="7315200">
                  <a:extLst>
                    <a:ext uri="{9D8B030D-6E8A-4147-A177-3AD203B41FA5}">
                      <a16:colId xmlns:a16="http://schemas.microsoft.com/office/drawing/2014/main" val="20000"/>
                    </a:ext>
                  </a:extLst>
                </a:gridCol>
              </a:tblGrid>
              <a:tr h="3886199">
                <a:tc>
                  <a:txBody>
                    <a:bodyPr/>
                    <a:lstStyle/>
                    <a:p>
                      <a:pPr marL="0" marR="0" algn="l">
                        <a:spcBef>
                          <a:spcPts val="0"/>
                        </a:spcBef>
                        <a:spcAft>
                          <a:spcPts val="0"/>
                        </a:spcAft>
                      </a:pPr>
                      <a:endParaRPr lang="en-US" sz="1400" dirty="0">
                        <a:effectLst/>
                      </a:endParaRPr>
                    </a:p>
                    <a:p>
                      <a:pPr marL="0" marR="0" algn="l">
                        <a:spcBef>
                          <a:spcPts val="0"/>
                        </a:spcBef>
                        <a:spcAft>
                          <a:spcPts val="0"/>
                        </a:spcAft>
                      </a:pPr>
                      <a:r>
                        <a:rPr lang="en-US" sz="1600" dirty="0">
                          <a:effectLst/>
                        </a:rPr>
                        <a:t>Evidence of one dose of TDaP given at any time.</a:t>
                      </a:r>
                    </a:p>
                    <a:p>
                      <a:pPr marL="0" marR="0" algn="l">
                        <a:spcBef>
                          <a:spcPts val="0"/>
                        </a:spcBef>
                        <a:spcAft>
                          <a:spcPts val="0"/>
                        </a:spcAft>
                      </a:pPr>
                      <a:r>
                        <a:rPr lang="en-US" sz="1600" dirty="0">
                          <a:effectLst/>
                        </a:rPr>
                        <a:t> </a:t>
                      </a:r>
                    </a:p>
                    <a:p>
                      <a:pPr marL="0" marR="0" algn="l">
                        <a:spcBef>
                          <a:spcPts val="0"/>
                        </a:spcBef>
                        <a:spcAft>
                          <a:spcPts val="0"/>
                        </a:spcAft>
                      </a:pPr>
                      <a:r>
                        <a:rPr lang="en-US" sz="1600" dirty="0">
                          <a:effectLst/>
                        </a:rPr>
                        <a:t>Documentation must include: </a:t>
                      </a:r>
                    </a:p>
                    <a:p>
                      <a:pPr marL="342900" marR="0" lvl="0" indent="-342900" algn="l">
                        <a:spcBef>
                          <a:spcPts val="0"/>
                        </a:spcBef>
                        <a:spcAft>
                          <a:spcPts val="185"/>
                        </a:spcAft>
                        <a:buSzPts val="1000"/>
                        <a:buFont typeface="Symbol" panose="05050102010706020507" pitchFamily="18" charset="2"/>
                        <a:buChar char=""/>
                      </a:pPr>
                      <a:r>
                        <a:rPr lang="en-US" sz="1600" dirty="0">
                          <a:effectLst/>
                        </a:rPr>
                        <a:t>Student’s Name </a:t>
                      </a:r>
                    </a:p>
                    <a:p>
                      <a:pPr marL="342900" marR="0" lvl="0" indent="-342900" algn="l">
                        <a:spcBef>
                          <a:spcPts val="0"/>
                        </a:spcBef>
                        <a:spcAft>
                          <a:spcPts val="185"/>
                        </a:spcAft>
                        <a:buSzPts val="1000"/>
                        <a:buFont typeface="Symbol" panose="05050102010706020507" pitchFamily="18" charset="2"/>
                        <a:buChar char=""/>
                      </a:pPr>
                      <a:r>
                        <a:rPr lang="en-US" sz="1600" dirty="0">
                          <a:effectLst/>
                        </a:rPr>
                        <a:t>Student’s date of birth </a:t>
                      </a:r>
                    </a:p>
                    <a:p>
                      <a:pPr marL="342900" marR="0" lvl="0" indent="-342900" algn="l">
                        <a:spcBef>
                          <a:spcPts val="0"/>
                        </a:spcBef>
                        <a:spcAft>
                          <a:spcPts val="185"/>
                        </a:spcAft>
                        <a:buSzPts val="1000"/>
                        <a:buFont typeface="Symbol" panose="05050102010706020507" pitchFamily="18" charset="2"/>
                        <a:buChar char=""/>
                      </a:pPr>
                      <a:r>
                        <a:rPr lang="en-US" sz="1600" dirty="0">
                          <a:effectLst/>
                        </a:rPr>
                        <a:t>Date of TDaP shot; AND </a:t>
                      </a:r>
                    </a:p>
                    <a:p>
                      <a:pPr marL="342900" marR="0" lvl="0" indent="-342900" algn="l">
                        <a:spcBef>
                          <a:spcPts val="0"/>
                        </a:spcBef>
                        <a:spcAft>
                          <a:spcPts val="0"/>
                        </a:spcAft>
                        <a:buSzPts val="1000"/>
                        <a:buFont typeface="Symbol" panose="05050102010706020507" pitchFamily="18" charset="2"/>
                        <a:buChar char=""/>
                      </a:pPr>
                      <a:r>
                        <a:rPr lang="en-US" sz="1600" dirty="0">
                          <a:effectLst/>
                        </a:rPr>
                        <a:t>Name of the healthcare provider OR UHS compliance form OR Employee compliance form OR state immunization certificate or registry. </a:t>
                      </a:r>
                      <a:endParaRPr lang="en-US" sz="16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endParaRPr>
                    </a:p>
                  </a:txBody>
                  <a:tcPr marL="114300" marR="11430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3032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14736861"/>
              </p:ext>
            </p:extLst>
          </p:nvPr>
        </p:nvGraphicFramePr>
        <p:xfrm>
          <a:off x="152400" y="152400"/>
          <a:ext cx="8839200" cy="312420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3124200">
                <a:tc>
                  <a:txBody>
                    <a:bodyPr/>
                    <a:lstStyle/>
                    <a:p>
                      <a:pPr marL="0" marR="0" algn="l">
                        <a:spcBef>
                          <a:spcPts val="0"/>
                        </a:spcBef>
                        <a:spcAft>
                          <a:spcPts val="0"/>
                        </a:spcAft>
                      </a:pPr>
                      <a:r>
                        <a:rPr lang="en-US" sz="2000" dirty="0">
                          <a:solidFill>
                            <a:schemeClr val="tx1"/>
                          </a:solidFill>
                          <a:effectLst/>
                        </a:rPr>
                        <a:t>VARICELLA  (Please note that oral history of disease or an X on immunization record  is not accepted.) </a:t>
                      </a:r>
                    </a:p>
                    <a:p>
                      <a:pPr marL="0" marR="0" algn="l">
                        <a:spcBef>
                          <a:spcPts val="0"/>
                        </a:spcBef>
                        <a:spcAft>
                          <a:spcPts val="0"/>
                        </a:spcAft>
                      </a:pPr>
                      <a:r>
                        <a:rPr lang="en-US" sz="1600" dirty="0">
                          <a:solidFill>
                            <a:schemeClr val="tx1"/>
                          </a:solidFill>
                          <a:effectLst/>
                        </a:rPr>
                        <a:t> </a:t>
                      </a:r>
                    </a:p>
                    <a:p>
                      <a:pPr marL="0" marR="0" algn="l">
                        <a:spcBef>
                          <a:spcPts val="0"/>
                        </a:spcBef>
                        <a:spcAft>
                          <a:spcPts val="0"/>
                        </a:spcAft>
                      </a:pPr>
                      <a:r>
                        <a:rPr lang="en-US" sz="1600" b="1" dirty="0">
                          <a:solidFill>
                            <a:schemeClr val="tx1"/>
                          </a:solidFill>
                          <a:effectLst/>
                        </a:rPr>
                        <a:t>Compliance may be obtained by providing: </a:t>
                      </a:r>
                    </a:p>
                    <a:p>
                      <a:pPr marL="0" marR="0" algn="l">
                        <a:spcBef>
                          <a:spcPts val="0"/>
                        </a:spcBef>
                        <a:spcAft>
                          <a:spcPts val="110"/>
                        </a:spcAft>
                      </a:pPr>
                      <a:r>
                        <a:rPr lang="en-US" sz="1600" b="1" dirty="0">
                          <a:solidFill>
                            <a:schemeClr val="tx1"/>
                          </a:solidFill>
                          <a:effectLst/>
                        </a:rPr>
                        <a:t>1. Evidence of varicella two-dose series after one year of age; OR </a:t>
                      </a:r>
                    </a:p>
                    <a:p>
                      <a:pPr marL="0" marR="0" algn="l">
                        <a:spcBef>
                          <a:spcPts val="0"/>
                        </a:spcBef>
                        <a:spcAft>
                          <a:spcPts val="110"/>
                        </a:spcAft>
                      </a:pPr>
                      <a:r>
                        <a:rPr lang="en-US" sz="1600" b="1" dirty="0">
                          <a:solidFill>
                            <a:schemeClr val="tx1"/>
                          </a:solidFill>
                          <a:effectLst/>
                        </a:rPr>
                        <a:t>2. Positive antibody titer showing proof of immunity; OR </a:t>
                      </a:r>
                    </a:p>
                    <a:p>
                      <a:pPr marL="0" marR="0" algn="l">
                        <a:spcBef>
                          <a:spcPts val="0"/>
                        </a:spcBef>
                        <a:spcAft>
                          <a:spcPts val="0"/>
                        </a:spcAft>
                      </a:pPr>
                      <a:r>
                        <a:rPr lang="en-US" sz="1600" b="1" dirty="0">
                          <a:solidFill>
                            <a:schemeClr val="tx1"/>
                          </a:solidFill>
                          <a:effectLst/>
                        </a:rPr>
                        <a:t>3. Medically documented history of disease (chicken pox/varicella or shingles/zoster)  from a healthcare provider (Doctor, APRN, or PA) with date of disease.   An X on the immunization form by varicella is NOT acceptable proof of disease.   </a:t>
                      </a:r>
                    </a:p>
                    <a:p>
                      <a:pPr marL="0" marR="0" algn="l">
                        <a:spcBef>
                          <a:spcPts val="0"/>
                        </a:spcBef>
                        <a:spcAft>
                          <a:spcPts val="0"/>
                        </a:spcAft>
                      </a:pPr>
                      <a:endParaRPr lang="en-US" sz="1600" b="1" dirty="0">
                        <a:solidFill>
                          <a:schemeClr val="tx1"/>
                        </a:solidFill>
                        <a:effectLst/>
                      </a:endParaRPr>
                    </a:p>
                    <a:p>
                      <a:pPr marL="0" marR="0" algn="l">
                        <a:spcBef>
                          <a:spcPts val="0"/>
                        </a:spcBef>
                        <a:spcAft>
                          <a:spcPts val="0"/>
                        </a:spcAft>
                      </a:pPr>
                      <a:r>
                        <a:rPr lang="en-US" sz="1600" b="1" dirty="0">
                          <a:solidFill>
                            <a:schemeClr val="tx1"/>
                          </a:solidFill>
                          <a:effectLst/>
                        </a:rPr>
                        <a:t>Note:  If a student submits documentation of negative or indeterminate titers, but they have also submitted proof of two varicella vaccines as listed above, this is acceptable</a:t>
                      </a:r>
                      <a:endPar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marT="0" marB="0">
                    <a:solidFill>
                      <a:schemeClr val="tx2">
                        <a:lumMod val="10000"/>
                      </a:schemeClr>
                    </a:solidFill>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663549042"/>
              </p:ext>
            </p:extLst>
          </p:nvPr>
        </p:nvGraphicFramePr>
        <p:xfrm>
          <a:off x="152400" y="3429000"/>
          <a:ext cx="8839200" cy="160020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1600200">
                <a:tc>
                  <a:txBody>
                    <a:bodyPr/>
                    <a:lstStyle/>
                    <a:p>
                      <a:pPr marL="0" marR="0" algn="l">
                        <a:spcBef>
                          <a:spcPts val="0"/>
                        </a:spcBef>
                        <a:spcAft>
                          <a:spcPts val="0"/>
                        </a:spcAft>
                      </a:pPr>
                      <a:endParaRPr lang="en-US" sz="1400" dirty="0">
                        <a:solidFill>
                          <a:schemeClr val="tx1"/>
                        </a:solidFill>
                        <a:effectLst/>
                      </a:endParaRPr>
                    </a:p>
                    <a:p>
                      <a:pPr marL="0" marR="0" algn="l">
                        <a:spcBef>
                          <a:spcPts val="0"/>
                        </a:spcBef>
                        <a:spcAft>
                          <a:spcPts val="0"/>
                        </a:spcAft>
                      </a:pPr>
                      <a:r>
                        <a:rPr lang="en-US" sz="1400" dirty="0">
                          <a:solidFill>
                            <a:schemeClr val="tx1"/>
                          </a:solidFill>
                          <a:effectLst/>
                        </a:rPr>
                        <a:t>Documentation must include: </a:t>
                      </a:r>
                    </a:p>
                    <a:p>
                      <a:pPr marL="342900" marR="0" lvl="0" indent="-342900" algn="l">
                        <a:spcBef>
                          <a:spcPts val="0"/>
                        </a:spcBef>
                        <a:spcAft>
                          <a:spcPts val="0"/>
                        </a:spcAft>
                        <a:buSzPts val="1000"/>
                        <a:buFont typeface="Symbol" panose="05050102010706020507" pitchFamily="18" charset="2"/>
                        <a:buChar char=""/>
                      </a:pPr>
                      <a:r>
                        <a:rPr lang="en-US" sz="1400" dirty="0">
                          <a:solidFill>
                            <a:schemeClr val="tx1"/>
                          </a:solidFill>
                          <a:effectLst/>
                        </a:rPr>
                        <a:t>Student’s Name </a:t>
                      </a:r>
                    </a:p>
                    <a:p>
                      <a:pPr marL="342900" marR="0" lvl="0" indent="-342900" algn="l">
                        <a:spcBef>
                          <a:spcPts val="0"/>
                        </a:spcBef>
                        <a:spcAft>
                          <a:spcPts val="185"/>
                        </a:spcAft>
                        <a:buSzPts val="1000"/>
                        <a:buFont typeface="Symbol" panose="05050102010706020507" pitchFamily="18" charset="2"/>
                        <a:buChar char=""/>
                      </a:pPr>
                      <a:r>
                        <a:rPr lang="en-US" sz="1400" dirty="0">
                          <a:solidFill>
                            <a:schemeClr val="tx1"/>
                          </a:solidFill>
                          <a:effectLst/>
                        </a:rPr>
                        <a:t>Student’s date of birth </a:t>
                      </a:r>
                    </a:p>
                    <a:p>
                      <a:pPr marL="342900" marR="0" lvl="0" indent="-342900" algn="l">
                        <a:spcBef>
                          <a:spcPts val="0"/>
                        </a:spcBef>
                        <a:spcAft>
                          <a:spcPts val="0"/>
                        </a:spcAft>
                        <a:buSzPts val="1000"/>
                        <a:buFont typeface="Symbol" panose="05050102010706020507" pitchFamily="18" charset="2"/>
                        <a:buChar char=""/>
                      </a:pPr>
                      <a:r>
                        <a:rPr lang="en-US" sz="1400" dirty="0">
                          <a:solidFill>
                            <a:schemeClr val="tx1"/>
                          </a:solidFill>
                          <a:effectLst/>
                        </a:rPr>
                        <a:t>If series is completed, dates of each shot; OR </a:t>
                      </a:r>
                    </a:p>
                    <a:p>
                      <a:pPr marL="342900" marR="0" lvl="0" indent="-342900" algn="l">
                        <a:spcBef>
                          <a:spcPts val="0"/>
                        </a:spcBef>
                        <a:spcAft>
                          <a:spcPts val="0"/>
                        </a:spcAft>
                        <a:buSzPts val="1000"/>
                        <a:buFont typeface="Symbol" panose="05050102010706020507" pitchFamily="18" charset="2"/>
                        <a:buChar char=""/>
                      </a:pPr>
                      <a:r>
                        <a:rPr lang="en-US" sz="1400" dirty="0">
                          <a:solidFill>
                            <a:schemeClr val="tx1"/>
                          </a:solidFill>
                          <a:effectLst/>
                        </a:rPr>
                        <a:t>If titer is provided, date of positive titer is required and information will include: “immune,” “positive” or number that when compared to range given on record indicates the student is positive/immune; OR </a:t>
                      </a:r>
                      <a:endParaRPr lang="en-US" sz="1400" dirty="0">
                        <a:solidFill>
                          <a:schemeClr val="tx1"/>
                        </a:solidFill>
                        <a:effectLst/>
                        <a:latin typeface="Calibri" panose="020F0502020204030204" pitchFamily="34" charset="0"/>
                        <a:ea typeface="Calibri" panose="020F0502020204030204" pitchFamily="34" charset="0"/>
                        <a:cs typeface="Courier New" panose="02070309020205020404" pitchFamily="49" charset="0"/>
                      </a:endParaRPr>
                    </a:p>
                  </a:txBody>
                  <a:tcPr marL="114300" marR="114300" marT="0" marB="0">
                    <a:solidFill>
                      <a:schemeClr val="tx2">
                        <a:lumMod val="10000"/>
                      </a:schemeClr>
                    </a:solidFill>
                  </a:tcPr>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866562769"/>
              </p:ext>
            </p:extLst>
          </p:nvPr>
        </p:nvGraphicFramePr>
        <p:xfrm>
          <a:off x="152400" y="5181600"/>
          <a:ext cx="8839200" cy="137160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1371600">
                <a:tc>
                  <a:txBody>
                    <a:bodyPr/>
                    <a:lstStyle/>
                    <a:p>
                      <a:pPr marL="342900" marR="0" lvl="0" indent="-342900" algn="l">
                        <a:spcBef>
                          <a:spcPts val="0"/>
                        </a:spcBef>
                        <a:spcAft>
                          <a:spcPts val="135"/>
                        </a:spcAft>
                        <a:buSzPts val="1000"/>
                        <a:buFont typeface="Symbol" panose="05050102010706020507" pitchFamily="18" charset="2"/>
                        <a:buChar char=""/>
                      </a:pPr>
                      <a:r>
                        <a:rPr lang="en-US" sz="1400" dirty="0">
                          <a:solidFill>
                            <a:schemeClr val="tx1"/>
                          </a:solidFill>
                          <a:effectLst/>
                        </a:rPr>
                        <a:t>If providing medical history, submit a medical record from healthcare provider (Physician, APRN or PA) stating patient diagnosed with Chicken pox (Varicella) or Shingles (Herpes zoster); AND  </a:t>
                      </a:r>
                    </a:p>
                    <a:p>
                      <a:pPr marL="342900" marR="0" lvl="0" indent="-342900" algn="l">
                        <a:spcBef>
                          <a:spcPts val="0"/>
                        </a:spcBef>
                        <a:spcAft>
                          <a:spcPts val="135"/>
                        </a:spcAft>
                        <a:buSzPts val="1000"/>
                        <a:buFont typeface="Symbol" panose="05050102010706020507" pitchFamily="18" charset="2"/>
                        <a:buChar char=""/>
                      </a:pPr>
                      <a:r>
                        <a:rPr lang="en-US" sz="1400" dirty="0">
                          <a:solidFill>
                            <a:schemeClr val="tx1"/>
                          </a:solidFill>
                          <a:effectLst/>
                        </a:rPr>
                        <a:t>Name of the healthcare provider OR UHS compliance form OR Employee compliance form OR state immunization certificate or registry. </a:t>
                      </a:r>
                    </a:p>
                    <a:p>
                      <a:pPr marL="0" marR="0" algn="l">
                        <a:spcBef>
                          <a:spcPts val="0"/>
                        </a:spcBef>
                        <a:spcAft>
                          <a:spcPts val="0"/>
                        </a:spcAft>
                        <a:tabLst>
                          <a:tab pos="1752600" algn="l"/>
                        </a:tabLst>
                      </a:pPr>
                      <a:r>
                        <a:rPr lang="en-US" sz="115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marT="0" marB="0">
                    <a:solidFill>
                      <a:schemeClr val="tx2">
                        <a:lumMod val="1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13971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80714226"/>
              </p:ext>
            </p:extLst>
          </p:nvPr>
        </p:nvGraphicFramePr>
        <p:xfrm>
          <a:off x="228600" y="228599"/>
          <a:ext cx="8686800" cy="4178300"/>
        </p:xfrm>
        <a:graphic>
          <a:graphicData uri="http://schemas.openxmlformats.org/drawingml/2006/table">
            <a:tbl>
              <a:tblPr>
                <a:tableStyleId>{5C22544A-7EE6-4342-B048-85BDC9FD1C3A}</a:tableStyleId>
              </a:tblPr>
              <a:tblGrid>
                <a:gridCol w="8686800">
                  <a:extLst>
                    <a:ext uri="{9D8B030D-6E8A-4147-A177-3AD203B41FA5}">
                      <a16:colId xmlns:a16="http://schemas.microsoft.com/office/drawing/2014/main" val="20000"/>
                    </a:ext>
                  </a:extLst>
                </a:gridCol>
              </a:tblGrid>
              <a:tr h="4178300">
                <a:tc>
                  <a:txBody>
                    <a:bodyPr/>
                    <a:lstStyle/>
                    <a:p>
                      <a:pPr marL="0" marR="0" algn="l">
                        <a:spcBef>
                          <a:spcPts val="0"/>
                        </a:spcBef>
                        <a:spcAft>
                          <a:spcPts val="0"/>
                        </a:spcAft>
                      </a:pPr>
                      <a:r>
                        <a:rPr lang="en-US" sz="2000" b="1" u="sng" dirty="0">
                          <a:solidFill>
                            <a:schemeClr val="tx1"/>
                          </a:solidFill>
                          <a:effectLst/>
                        </a:rPr>
                        <a:t>Compliance may be obtained by providing: </a:t>
                      </a:r>
                    </a:p>
                    <a:p>
                      <a:pPr marL="0" marR="0" algn="l">
                        <a:spcBef>
                          <a:spcPts val="0"/>
                        </a:spcBef>
                        <a:spcAft>
                          <a:spcPts val="110"/>
                        </a:spcAft>
                      </a:pPr>
                      <a:r>
                        <a:rPr lang="en-US" sz="1600" dirty="0">
                          <a:solidFill>
                            <a:schemeClr val="tx1"/>
                          </a:solidFill>
                          <a:effectLst/>
                        </a:rPr>
                        <a:t>1. Evidence of three Hepatitis B vaccines; OR </a:t>
                      </a:r>
                    </a:p>
                    <a:p>
                      <a:pPr marL="0" marR="0" algn="l">
                        <a:spcBef>
                          <a:spcPts val="0"/>
                        </a:spcBef>
                        <a:spcAft>
                          <a:spcPts val="0"/>
                        </a:spcAft>
                      </a:pPr>
                      <a:r>
                        <a:rPr lang="en-US" sz="1600" dirty="0">
                          <a:solidFill>
                            <a:schemeClr val="tx1"/>
                          </a:solidFill>
                          <a:effectLst/>
                        </a:rPr>
                        <a:t>2. If series is in process or historical documentation of vaccines could not be obtained, 2 vaccines are required upon initial submission to this requirement. You will be able to submit record of the third shot when it is due. </a:t>
                      </a:r>
                    </a:p>
                    <a:p>
                      <a:pPr marL="0" marR="0" algn="l">
                        <a:spcBef>
                          <a:spcPts val="0"/>
                        </a:spcBef>
                        <a:spcAft>
                          <a:spcPts val="0"/>
                        </a:spcAft>
                      </a:pPr>
                      <a:r>
                        <a:rPr lang="en-US" sz="1800" dirty="0">
                          <a:solidFill>
                            <a:schemeClr val="tx1"/>
                          </a:solidFill>
                          <a:effectLst/>
                        </a:rPr>
                        <a:t> </a:t>
                      </a:r>
                    </a:p>
                    <a:p>
                      <a:pPr marL="0" marR="0" algn="l">
                        <a:spcBef>
                          <a:spcPts val="0"/>
                        </a:spcBef>
                        <a:spcAft>
                          <a:spcPts val="0"/>
                        </a:spcAft>
                      </a:pPr>
                      <a:r>
                        <a:rPr lang="en-US" sz="1800" b="1" u="sng" dirty="0">
                          <a:solidFill>
                            <a:schemeClr val="tx1"/>
                          </a:solidFill>
                          <a:effectLst/>
                        </a:rPr>
                        <a:t>Documentation must include: </a:t>
                      </a:r>
                    </a:p>
                    <a:p>
                      <a:pPr marL="285750" marR="0" indent="-285750" algn="l">
                        <a:spcBef>
                          <a:spcPts val="0"/>
                        </a:spcBef>
                        <a:spcAft>
                          <a:spcPts val="170"/>
                        </a:spcAft>
                        <a:buFont typeface="Arial" panose="020B0604020202020204" pitchFamily="34" charset="0"/>
                        <a:buChar char="•"/>
                      </a:pPr>
                      <a:r>
                        <a:rPr lang="en-US" sz="1800" dirty="0">
                          <a:solidFill>
                            <a:schemeClr val="tx1"/>
                          </a:solidFill>
                          <a:effectLst/>
                        </a:rPr>
                        <a:t>Student’s Name </a:t>
                      </a:r>
                    </a:p>
                    <a:p>
                      <a:pPr marL="285750" marR="0" indent="-285750" algn="l">
                        <a:spcBef>
                          <a:spcPts val="0"/>
                        </a:spcBef>
                        <a:spcAft>
                          <a:spcPts val="170"/>
                        </a:spcAft>
                        <a:buFont typeface="Arial" panose="020B0604020202020204" pitchFamily="34" charset="0"/>
                        <a:buChar char="•"/>
                      </a:pPr>
                      <a:r>
                        <a:rPr lang="en-US" sz="1800" dirty="0">
                          <a:solidFill>
                            <a:schemeClr val="tx1"/>
                          </a:solidFill>
                          <a:effectLst/>
                        </a:rPr>
                        <a:t>Student’s date of birth </a:t>
                      </a:r>
                    </a:p>
                    <a:p>
                      <a:pPr marL="285750" marR="0" indent="-285750" algn="l">
                        <a:spcBef>
                          <a:spcPts val="0"/>
                        </a:spcBef>
                        <a:spcAft>
                          <a:spcPts val="170"/>
                        </a:spcAft>
                        <a:buFont typeface="Arial" panose="020B0604020202020204" pitchFamily="34" charset="0"/>
                        <a:buChar char="•"/>
                      </a:pPr>
                      <a:r>
                        <a:rPr lang="en-US" sz="1800" dirty="0">
                          <a:solidFill>
                            <a:schemeClr val="tx1"/>
                          </a:solidFill>
                          <a:effectLst/>
                        </a:rPr>
                        <a:t>Dates of HEP B shots; AND </a:t>
                      </a:r>
                    </a:p>
                    <a:p>
                      <a:pPr marL="285750" marR="0" indent="-285750" algn="l">
                        <a:spcBef>
                          <a:spcPts val="0"/>
                        </a:spcBef>
                        <a:spcAft>
                          <a:spcPts val="170"/>
                        </a:spcAft>
                        <a:buFont typeface="Arial" panose="020B0604020202020204" pitchFamily="34" charset="0"/>
                        <a:buChar char="•"/>
                      </a:pPr>
                      <a:r>
                        <a:rPr lang="en-US" sz="1800" dirty="0">
                          <a:solidFill>
                            <a:schemeClr val="tx1"/>
                          </a:solidFill>
                          <a:effectLst/>
                        </a:rPr>
                        <a:t>Name of the healthcare provider OR UHS compliance form OR Employee compliance form OR state immunization certificate or registry. </a:t>
                      </a:r>
                    </a:p>
                    <a:p>
                      <a:pPr marL="0" marR="0" algn="l">
                        <a:spcBef>
                          <a:spcPts val="0"/>
                        </a:spcBef>
                        <a:spcAft>
                          <a:spcPts val="170"/>
                        </a:spcAft>
                      </a:pPr>
                      <a:r>
                        <a:rPr lang="en-US" sz="1800" dirty="0">
                          <a:solidFill>
                            <a:schemeClr val="tx1"/>
                          </a:solidFill>
                          <a:effectLst/>
                        </a:rPr>
                        <a:t> </a:t>
                      </a:r>
                    </a:p>
                    <a:p>
                      <a:pPr marL="0" marR="0" algn="l">
                        <a:spcBef>
                          <a:spcPts val="0"/>
                        </a:spcBef>
                        <a:spcAft>
                          <a:spcPts val="170"/>
                        </a:spcAft>
                      </a:pPr>
                      <a:r>
                        <a:rPr lang="en-US" sz="1800" dirty="0">
                          <a:solidFill>
                            <a:schemeClr val="tx1"/>
                          </a:solidFill>
                          <a:effectLst/>
                        </a:rPr>
                        <a:t>Subsequent Requirement:  If only two initial vaccines obtained, Hepatitis B third dose due 6 months after the 1</a:t>
                      </a:r>
                      <a:r>
                        <a:rPr lang="en-US" sz="1800" baseline="30000" dirty="0">
                          <a:solidFill>
                            <a:schemeClr val="tx1"/>
                          </a:solidFill>
                          <a:effectLst/>
                        </a:rPr>
                        <a:t>st</a:t>
                      </a:r>
                      <a:r>
                        <a:rPr lang="en-US" sz="1800" dirty="0">
                          <a:solidFill>
                            <a:schemeClr val="tx1"/>
                          </a:solidFill>
                          <a:effectLst/>
                        </a:rPr>
                        <a:t> dose.  </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marT="0" marB="0">
                    <a:solidFill>
                      <a:schemeClr val="tx2">
                        <a:lumMod val="10000"/>
                      </a:schemeClr>
                    </a:solidFill>
                  </a:tcPr>
                </a:tc>
                <a:extLst>
                  <a:ext uri="{0D108BD9-81ED-4DB2-BD59-A6C34878D82A}">
                    <a16:rowId xmlns:a16="http://schemas.microsoft.com/office/drawing/2014/main" val="10000"/>
                  </a:ext>
                </a:extLst>
              </a:tr>
            </a:tbl>
          </a:graphicData>
        </a:graphic>
      </p:graphicFrame>
      <p:sp>
        <p:nvSpPr>
          <p:cNvPr id="3" name="Title 2"/>
          <p:cNvSpPr>
            <a:spLocks noGrp="1"/>
          </p:cNvSpPr>
          <p:nvPr>
            <p:ph type="title"/>
          </p:nvPr>
        </p:nvSpPr>
        <p:spPr>
          <a:xfrm>
            <a:off x="777240" y="4572000"/>
            <a:ext cx="7543800" cy="1371600"/>
          </a:xfrm>
          <a:solidFill>
            <a:schemeClr val="tx2">
              <a:lumMod val="10000"/>
            </a:schemeClr>
          </a:solidFill>
        </p:spPr>
        <p:txBody>
          <a:bodyPr/>
          <a:lstStyle/>
          <a:p>
            <a:pPr algn="ctr"/>
            <a:r>
              <a:rPr lang="en-US" sz="4000" b="1" u="sng" dirty="0"/>
              <a:t>HEPATITIS B</a:t>
            </a:r>
            <a:br>
              <a:rPr lang="en-US" sz="4000" dirty="0"/>
            </a:br>
            <a:r>
              <a:rPr lang="en-US" sz="4000" dirty="0"/>
              <a:t> (Positive titer not accepted)</a:t>
            </a:r>
          </a:p>
        </p:txBody>
      </p:sp>
    </p:spTree>
    <p:extLst>
      <p:ext uri="{BB962C8B-B14F-4D97-AF65-F5344CB8AC3E}">
        <p14:creationId xmlns:p14="http://schemas.microsoft.com/office/powerpoint/2010/main" val="2560820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543800" cy="914400"/>
          </a:xfrm>
          <a:solidFill>
            <a:schemeClr val="tx2">
              <a:lumMod val="10000"/>
            </a:schemeClr>
          </a:solidFill>
        </p:spPr>
        <p:txBody>
          <a:bodyPr/>
          <a:lstStyle/>
          <a:p>
            <a:pPr algn="ctr"/>
            <a:r>
              <a:rPr lang="en-US" dirty="0"/>
              <a:t>Tuberculosis Test</a:t>
            </a:r>
          </a:p>
        </p:txBody>
      </p:sp>
      <p:sp>
        <p:nvSpPr>
          <p:cNvPr id="3" name="Content Placeholder 2"/>
          <p:cNvSpPr>
            <a:spLocks noGrp="1"/>
          </p:cNvSpPr>
          <p:nvPr>
            <p:ph sz="quarter" idx="13"/>
          </p:nvPr>
        </p:nvSpPr>
        <p:spPr>
          <a:xfrm>
            <a:off x="838200" y="1219200"/>
            <a:ext cx="3273552" cy="5486400"/>
          </a:xfrm>
        </p:spPr>
        <p:txBody>
          <a:bodyPr>
            <a:normAutofit fontScale="92500" lnSpcReduction="10000"/>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You must obtain one of the following  to complete your TB requirement:  IGRA blood test, QuantiFERON blood test, or 2 step TB skin test (2 separate TB skin tests given at least 1 week apart).</a:t>
            </a:r>
          </a:p>
          <a:p>
            <a:pPr marL="18288" indent="0">
              <a:buNone/>
            </a:pPr>
            <a:endParaRPr lang="en-US" dirty="0"/>
          </a:p>
          <a:p>
            <a:pPr>
              <a:buFont typeface="Wingdings" panose="05000000000000000000" pitchFamily="2" charset="2"/>
              <a:buChar char="Ø"/>
            </a:pPr>
            <a:r>
              <a:rPr lang="en-US" dirty="0"/>
              <a:t>Each year you will have to renew your TB blood test or TB skin test.</a:t>
            </a:r>
          </a:p>
          <a:p>
            <a:pPr>
              <a:buFont typeface="Wingdings" panose="05000000000000000000" pitchFamily="2" charset="2"/>
              <a:buChar char="Ø"/>
            </a:pPr>
            <a:endParaRPr lang="en-US" dirty="0"/>
          </a:p>
          <a:p>
            <a:pPr>
              <a:buFont typeface="Wingdings" panose="05000000000000000000" pitchFamily="2" charset="2"/>
              <a:buChar char="Ø"/>
            </a:pPr>
            <a:r>
              <a:rPr lang="en-US" dirty="0"/>
              <a:t>Instructions for downloading documents from your MyChart in your </a:t>
            </a:r>
            <a:r>
              <a:rPr lang="en-US" dirty="0" err="1"/>
              <a:t>myUK</a:t>
            </a:r>
            <a:r>
              <a:rPr lang="en-US" dirty="0"/>
              <a:t>. </a:t>
            </a:r>
          </a:p>
          <a:p>
            <a:pPr marL="18288" indent="0">
              <a:buNone/>
            </a:pPr>
            <a:endParaRPr lang="en-US" dirty="0"/>
          </a:p>
        </p:txBody>
      </p:sp>
      <p:pic>
        <p:nvPicPr>
          <p:cNvPr id="5122" name="Picture 2"/>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495800" y="1370944"/>
            <a:ext cx="4250895" cy="487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a:extLst>
              <a:ext uri="{FF2B5EF4-FFF2-40B4-BE49-F238E27FC236}">
                <a16:creationId xmlns:a16="http://schemas.microsoft.com/office/drawing/2014/main" id="{D7341CA4-CE55-4E61-9F63-F213C65B73C8}"/>
              </a:ext>
            </a:extLst>
          </p:cNvPr>
          <p:cNvPicPr>
            <a:picLocks noChangeAspect="1"/>
          </p:cNvPicPr>
          <p:nvPr/>
        </p:nvPicPr>
        <p:blipFill>
          <a:blip r:embed="rId4"/>
          <a:stretch>
            <a:fillRect/>
          </a:stretch>
        </p:blipFill>
        <p:spPr>
          <a:xfrm>
            <a:off x="4495799" y="1219200"/>
            <a:ext cx="4250895" cy="5638800"/>
          </a:xfrm>
          <a:prstGeom prst="rect">
            <a:avLst/>
          </a:prstGeom>
        </p:spPr>
      </p:pic>
      <p:pic>
        <p:nvPicPr>
          <p:cNvPr id="4" name="Picture 3">
            <a:extLst>
              <a:ext uri="{FF2B5EF4-FFF2-40B4-BE49-F238E27FC236}">
                <a16:creationId xmlns:a16="http://schemas.microsoft.com/office/drawing/2014/main" id="{CF36B83E-BEFE-41BE-AC0B-83CA94B9F5EA}"/>
              </a:ext>
            </a:extLst>
          </p:cNvPr>
          <p:cNvPicPr>
            <a:picLocks noChangeAspect="1"/>
          </p:cNvPicPr>
          <p:nvPr/>
        </p:nvPicPr>
        <p:blipFill>
          <a:blip r:embed="rId5"/>
          <a:stretch>
            <a:fillRect/>
          </a:stretch>
        </p:blipFill>
        <p:spPr>
          <a:xfrm>
            <a:off x="4495798" y="1219200"/>
            <a:ext cx="4250896" cy="5638800"/>
          </a:xfrm>
          <a:prstGeom prst="rect">
            <a:avLst/>
          </a:prstGeom>
        </p:spPr>
      </p:pic>
    </p:spTree>
    <p:extLst>
      <p:ext uri="{BB962C8B-B14F-4D97-AF65-F5344CB8AC3E}">
        <p14:creationId xmlns:p14="http://schemas.microsoft.com/office/powerpoint/2010/main" val="3616250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543800" cy="1600200"/>
          </a:xfrm>
          <a:solidFill>
            <a:schemeClr val="tx2">
              <a:lumMod val="10000"/>
            </a:schemeClr>
          </a:solidFill>
        </p:spPr>
        <p:txBody>
          <a:bodyPr/>
          <a:lstStyle/>
          <a:p>
            <a:pPr algn="ctr"/>
            <a:r>
              <a:rPr lang="en-US" sz="4400" dirty="0"/>
              <a:t>Commitment to Behavioral Standard in Patient Care</a:t>
            </a:r>
          </a:p>
        </p:txBody>
      </p:sp>
      <p:sp>
        <p:nvSpPr>
          <p:cNvPr id="3" name="Content Placeholder 2"/>
          <p:cNvSpPr>
            <a:spLocks noGrp="1"/>
          </p:cNvSpPr>
          <p:nvPr>
            <p:ph sz="quarter" idx="13"/>
          </p:nvPr>
        </p:nvSpPr>
        <p:spPr>
          <a:xfrm>
            <a:off x="533400" y="1752600"/>
            <a:ext cx="3246120" cy="5029200"/>
          </a:xfrm>
        </p:spPr>
        <p:txBody>
          <a:bodyPr>
            <a:normAutofit fontScale="92500" lnSpcReduction="20000"/>
          </a:bodyPr>
          <a:lstStyle/>
          <a:p>
            <a:pPr>
              <a:buFont typeface="Wingdings" panose="05000000000000000000" pitchFamily="2" charset="2"/>
              <a:buChar char="Ø"/>
            </a:pPr>
            <a:r>
              <a:rPr lang="en-US" dirty="0"/>
              <a:t>In Castle Branch, there is a link to this document. Follow this link to go to the document: </a:t>
            </a:r>
          </a:p>
          <a:p>
            <a:pPr>
              <a:buFont typeface="Wingdings" panose="05000000000000000000" pitchFamily="2" charset="2"/>
              <a:buChar char="Ø"/>
            </a:pPr>
            <a:r>
              <a:rPr lang="en-US"/>
              <a:t> </a:t>
            </a:r>
            <a:r>
              <a:rPr lang="en-US">
                <a:hlinkClick r:id="rId3"/>
              </a:rPr>
              <a:t>https://chs.uky.edu/current-students/compliance/forms</a:t>
            </a:r>
            <a:endParaRPr lang="en-US"/>
          </a:p>
          <a:p>
            <a:pPr marL="18288" indent="0">
              <a:buNone/>
            </a:pPr>
            <a:endParaRPr lang="en-US" dirty="0"/>
          </a:p>
          <a:p>
            <a:pPr>
              <a:buFont typeface="Wingdings" panose="05000000000000000000" pitchFamily="2" charset="2"/>
              <a:buChar char="Ø"/>
            </a:pPr>
            <a:endParaRPr lang="en-US" dirty="0"/>
          </a:p>
          <a:p>
            <a:pPr>
              <a:buFont typeface="Wingdings" panose="05000000000000000000" pitchFamily="2" charset="2"/>
              <a:buChar char="Ø"/>
            </a:pPr>
            <a:r>
              <a:rPr lang="en-US" dirty="0"/>
              <a:t>You will need to print, read, and sign this document. </a:t>
            </a:r>
          </a:p>
          <a:p>
            <a:pPr>
              <a:buFont typeface="Wingdings" panose="05000000000000000000" pitchFamily="2" charset="2"/>
              <a:buChar char="Ø"/>
            </a:pPr>
            <a:r>
              <a:rPr lang="en-US" dirty="0"/>
              <a:t>Then, scan it and upload it to Castle Branch (there are scanner apps you can download for free on your phone.)</a:t>
            </a:r>
          </a:p>
        </p:txBody>
      </p:sp>
      <p:pic>
        <p:nvPicPr>
          <p:cNvPr id="6146" name="Picture 2"/>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3921613" y="2209799"/>
            <a:ext cx="4993787" cy="3820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7902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00" y="201168"/>
            <a:ext cx="7543800" cy="914400"/>
          </a:xfrm>
          <a:solidFill>
            <a:schemeClr val="tx2">
              <a:lumMod val="10000"/>
            </a:schemeClr>
          </a:solidFill>
        </p:spPr>
        <p:txBody>
          <a:bodyPr/>
          <a:lstStyle/>
          <a:p>
            <a:pPr algn="ctr"/>
            <a:r>
              <a:rPr lang="en-US" dirty="0"/>
              <a:t>  BLS/CPR Certification</a:t>
            </a:r>
          </a:p>
        </p:txBody>
      </p:sp>
      <p:sp>
        <p:nvSpPr>
          <p:cNvPr id="3" name="Content Placeholder 2"/>
          <p:cNvSpPr>
            <a:spLocks noGrp="1"/>
          </p:cNvSpPr>
          <p:nvPr>
            <p:ph sz="quarter" idx="13"/>
          </p:nvPr>
        </p:nvSpPr>
        <p:spPr>
          <a:xfrm>
            <a:off x="838200" y="1219200"/>
            <a:ext cx="7315200" cy="5181600"/>
          </a:xfrm>
        </p:spPr>
        <p:txBody>
          <a:bodyPr>
            <a:normAutofit fontScale="92500"/>
          </a:bodyPr>
          <a:lstStyle/>
          <a:p>
            <a:pPr>
              <a:buFont typeface="Wingdings" panose="05000000000000000000" pitchFamily="2" charset="2"/>
              <a:buChar char="Ø"/>
            </a:pPr>
            <a:r>
              <a:rPr lang="en-US" dirty="0"/>
              <a:t>Acceptable documents:</a:t>
            </a:r>
          </a:p>
          <a:p>
            <a:pPr lvl="1">
              <a:buFont typeface="Courier New" panose="02070309020205020404" pitchFamily="49" charset="0"/>
              <a:buChar char="o"/>
            </a:pPr>
            <a:r>
              <a:rPr lang="en-US" dirty="0"/>
              <a:t>American Heart Association </a:t>
            </a:r>
            <a:r>
              <a:rPr lang="en-US" b="1" u="sng" dirty="0">
                <a:solidFill>
                  <a:srgbClr val="FF0000"/>
                </a:solidFill>
              </a:rPr>
              <a:t>Basic Life Support</a:t>
            </a:r>
            <a:r>
              <a:rPr lang="en-US" b="1" dirty="0">
                <a:solidFill>
                  <a:srgbClr val="FF0000"/>
                </a:solidFill>
              </a:rPr>
              <a:t>  is preferred. </a:t>
            </a:r>
          </a:p>
          <a:p>
            <a:pPr lvl="1">
              <a:buFont typeface="Courier New" panose="02070309020205020404" pitchFamily="49" charset="0"/>
              <a:buChar char="o"/>
            </a:pPr>
            <a:r>
              <a:rPr lang="en-US" dirty="0"/>
              <a:t>OR</a:t>
            </a:r>
          </a:p>
          <a:p>
            <a:pPr lvl="1">
              <a:buFont typeface="Courier New" panose="02070309020205020404" pitchFamily="49" charset="0"/>
              <a:buChar char="o"/>
            </a:pPr>
            <a:r>
              <a:rPr lang="en-US" dirty="0"/>
              <a:t>American Red Cross </a:t>
            </a:r>
            <a:r>
              <a:rPr lang="en-US" dirty="0">
                <a:solidFill>
                  <a:srgbClr val="FF0000"/>
                </a:solidFill>
              </a:rPr>
              <a:t>BLS/CPR for Healthcare Providers</a:t>
            </a:r>
          </a:p>
          <a:p>
            <a:pPr lvl="1">
              <a:buFont typeface="Courier New" panose="02070309020205020404" pitchFamily="49" charset="0"/>
              <a:buChar char="o"/>
            </a:pPr>
            <a:r>
              <a:rPr lang="en-US" b="1" u="sng" dirty="0">
                <a:solidFill>
                  <a:srgbClr val="FFFF00"/>
                </a:solidFill>
              </a:rPr>
              <a:t>American Heart Association is preferred by most clinical sites.  Skills portion must be an in-person course (not online)</a:t>
            </a:r>
          </a:p>
          <a:p>
            <a:pPr lvl="1">
              <a:buFont typeface="Courier New" panose="02070309020205020404" pitchFamily="49" charset="0"/>
              <a:buChar char="o"/>
            </a:pPr>
            <a:endParaRPr lang="en-US" dirty="0">
              <a:solidFill>
                <a:srgbClr val="FFFF00"/>
              </a:solidFill>
            </a:endParaRPr>
          </a:p>
          <a:p>
            <a:pPr>
              <a:buFont typeface="Wingdings" panose="05000000000000000000" pitchFamily="2" charset="2"/>
              <a:buChar char="Ø"/>
            </a:pPr>
            <a:r>
              <a:rPr lang="en-US" dirty="0"/>
              <a:t>A copy of BOTH the front and the back of your card is required and the card MUST be signed.</a:t>
            </a:r>
          </a:p>
          <a:p>
            <a:pPr marL="18288" indent="0">
              <a:buNone/>
            </a:pPr>
            <a:endParaRPr lang="en-US" dirty="0"/>
          </a:p>
          <a:p>
            <a:pPr>
              <a:buFont typeface="Wingdings" panose="05000000000000000000" pitchFamily="2" charset="2"/>
              <a:buChar char="Ø"/>
            </a:pPr>
            <a:r>
              <a:rPr lang="en-US" dirty="0"/>
              <a:t>More information can be found at the following links:</a:t>
            </a:r>
          </a:p>
          <a:p>
            <a:pPr lvl="1">
              <a:buFont typeface="Courier New" panose="02070309020205020404" pitchFamily="49" charset="0"/>
              <a:buChar char="o"/>
            </a:pPr>
            <a:r>
              <a:rPr lang="en-US" dirty="0">
                <a:hlinkClick r:id="rId3"/>
              </a:rPr>
              <a:t>http://www.redcross.org/take-a-class/bls</a:t>
            </a:r>
            <a:r>
              <a:rPr lang="en-US" dirty="0"/>
              <a:t> </a:t>
            </a:r>
          </a:p>
          <a:p>
            <a:pPr lvl="1">
              <a:buFont typeface="Courier New" panose="02070309020205020404" pitchFamily="49" charset="0"/>
              <a:buChar char="o"/>
            </a:pPr>
            <a:r>
              <a:rPr lang="en-US" dirty="0">
                <a:hlinkClick r:id="rId4"/>
              </a:rPr>
              <a:t>http://cpr.heart.org/AHAECC/CPRAndECC/Training/HealthcareProfessional/BasicLifeSupportBLS/UCM_473189_Basic-Life-Support-BLS.jsp</a:t>
            </a:r>
            <a:r>
              <a:rPr lang="en-US" dirty="0"/>
              <a:t> </a:t>
            </a:r>
          </a:p>
        </p:txBody>
      </p:sp>
    </p:spTree>
    <p:extLst>
      <p:ext uri="{BB962C8B-B14F-4D97-AF65-F5344CB8AC3E}">
        <p14:creationId xmlns:p14="http://schemas.microsoft.com/office/powerpoint/2010/main" val="95085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543800" cy="914400"/>
          </a:xfrm>
          <a:solidFill>
            <a:schemeClr val="tx2">
              <a:lumMod val="10000"/>
            </a:schemeClr>
          </a:solidFill>
        </p:spPr>
        <p:txBody>
          <a:bodyPr/>
          <a:lstStyle/>
          <a:p>
            <a:pPr algn="ctr"/>
            <a:r>
              <a:rPr lang="en-US" dirty="0"/>
              <a:t>First Aid Certification</a:t>
            </a:r>
          </a:p>
        </p:txBody>
      </p:sp>
      <p:sp>
        <p:nvSpPr>
          <p:cNvPr id="3" name="Content Placeholder 2"/>
          <p:cNvSpPr>
            <a:spLocks noGrp="1"/>
          </p:cNvSpPr>
          <p:nvPr>
            <p:ph sz="quarter" idx="13"/>
          </p:nvPr>
        </p:nvSpPr>
        <p:spPr>
          <a:xfrm>
            <a:off x="762000" y="2127135"/>
            <a:ext cx="3273552" cy="3429000"/>
          </a:xfrm>
        </p:spPr>
        <p:txBody>
          <a:bodyPr/>
          <a:lstStyle/>
          <a:p>
            <a:pPr>
              <a:buFont typeface="Wingdings" panose="05000000000000000000" pitchFamily="2" charset="2"/>
              <a:buChar char="Ø"/>
            </a:pPr>
            <a:r>
              <a:rPr lang="en-US" dirty="0"/>
              <a:t>Upload copy of your current First Aid Certification card, front &amp; back. Certification must be through the American Red Cross, American Heart Association or a comparable class.</a:t>
            </a:r>
          </a:p>
        </p:txBody>
      </p:sp>
      <p:pic>
        <p:nvPicPr>
          <p:cNvPr id="2051" name="Picture 3"/>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152787" y="2438400"/>
            <a:ext cx="4550014"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8980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924800" cy="4953000"/>
          </a:xfrm>
        </p:spPr>
        <p:txBody>
          <a:bodyPr>
            <a:normAutofit fontScale="85000" lnSpcReduction="10000"/>
          </a:bodyPr>
          <a:lstStyle/>
          <a:p>
            <a:pPr>
              <a:buFont typeface="Wingdings" panose="05000000000000000000" pitchFamily="2" charset="2"/>
              <a:buChar char="Ø"/>
            </a:pPr>
            <a:r>
              <a:rPr lang="en-US" sz="2400" dirty="0"/>
              <a:t>Full Background Check</a:t>
            </a:r>
          </a:p>
          <a:p>
            <a:pPr>
              <a:buFont typeface="Wingdings" panose="05000000000000000000" pitchFamily="2" charset="2"/>
              <a:buChar char="Ø"/>
            </a:pPr>
            <a:r>
              <a:rPr lang="en-US" sz="2400" dirty="0"/>
              <a:t>10 Panel Drug Screening</a:t>
            </a:r>
          </a:p>
          <a:p>
            <a:pPr>
              <a:buFont typeface="Wingdings" panose="05000000000000000000" pitchFamily="2" charset="2"/>
              <a:buChar char="Ø"/>
            </a:pPr>
            <a:r>
              <a:rPr lang="en-US" sz="2400" dirty="0"/>
              <a:t>Clinical Requirements:</a:t>
            </a:r>
          </a:p>
          <a:p>
            <a:pPr>
              <a:buFont typeface="Wingdings" panose="05000000000000000000" pitchFamily="2" charset="2"/>
              <a:buChar char="Ø"/>
            </a:pPr>
            <a:r>
              <a:rPr lang="en-US" sz="2400" dirty="0"/>
              <a:t>Immunizations: MMR, Varicella, Hep B, and Tdap</a:t>
            </a:r>
          </a:p>
          <a:p>
            <a:pPr lvl="1">
              <a:buFont typeface="Courier New" panose="02070309020205020404" pitchFamily="49" charset="0"/>
              <a:buChar char="o"/>
            </a:pPr>
            <a:r>
              <a:rPr lang="en-US" sz="2400" dirty="0"/>
              <a:t>Health Insurance (annual)	</a:t>
            </a:r>
          </a:p>
          <a:p>
            <a:pPr lvl="1">
              <a:buFont typeface="Courier New" panose="02070309020205020404" pitchFamily="49" charset="0"/>
              <a:buChar char="o"/>
            </a:pPr>
            <a:r>
              <a:rPr lang="en-US" sz="2400" dirty="0"/>
              <a:t>Influenza Shot (annual)</a:t>
            </a:r>
          </a:p>
          <a:p>
            <a:pPr lvl="1">
              <a:buFont typeface="Courier New" panose="02070309020205020404" pitchFamily="49" charset="0"/>
              <a:buChar char="o"/>
            </a:pPr>
            <a:r>
              <a:rPr lang="en-US" sz="2400" dirty="0"/>
              <a:t>Commitment to Behavioral Standard in Patient Care</a:t>
            </a:r>
          </a:p>
          <a:p>
            <a:pPr lvl="1">
              <a:buFont typeface="Courier New" panose="02070309020205020404" pitchFamily="49" charset="0"/>
              <a:buChar char="o"/>
            </a:pPr>
            <a:r>
              <a:rPr lang="en-US" sz="2400" dirty="0"/>
              <a:t>Tuberculosis: IGRA Blood test /updated annually</a:t>
            </a:r>
          </a:p>
          <a:p>
            <a:pPr lvl="1">
              <a:buFont typeface="Courier New" panose="02070309020205020404" pitchFamily="49" charset="0"/>
              <a:buChar char="o"/>
            </a:pPr>
            <a:r>
              <a:rPr lang="en-US" sz="2400" dirty="0"/>
              <a:t>CPR Certification (Basic Life Support for Healthcare providers)</a:t>
            </a:r>
          </a:p>
          <a:p>
            <a:pPr lvl="1">
              <a:buFont typeface="Courier New" panose="02070309020205020404" pitchFamily="49" charset="0"/>
              <a:buChar char="o"/>
            </a:pPr>
            <a:r>
              <a:rPr lang="en-US" sz="2400" dirty="0"/>
              <a:t>First Aid Certification</a:t>
            </a:r>
          </a:p>
          <a:p>
            <a:pPr lvl="1">
              <a:buFont typeface="Courier New" panose="02070309020205020404" pitchFamily="49" charset="0"/>
              <a:buChar char="o"/>
            </a:pPr>
            <a:r>
              <a:rPr lang="en-US" sz="2400" dirty="0"/>
              <a:t>Physical Examination </a:t>
            </a:r>
          </a:p>
          <a:p>
            <a:pPr lvl="1">
              <a:buFont typeface="Courier New" panose="02070309020205020404" pitchFamily="49" charset="0"/>
              <a:buChar char="o"/>
            </a:pPr>
            <a:r>
              <a:rPr lang="en-US" sz="2400" dirty="0"/>
              <a:t>Bloodborne Pathogens Certification</a:t>
            </a:r>
          </a:p>
          <a:p>
            <a:pPr lvl="1">
              <a:buFont typeface="Courier New" panose="02070309020205020404" pitchFamily="49" charset="0"/>
              <a:buChar char="o"/>
            </a:pPr>
            <a:r>
              <a:rPr lang="en-US" sz="2400" dirty="0"/>
              <a:t>Discrimination and Harassment Training</a:t>
            </a:r>
          </a:p>
          <a:p>
            <a:pPr lvl="1">
              <a:buFont typeface="Courier New" panose="02070309020205020404" pitchFamily="49" charset="0"/>
              <a:buChar char="o"/>
            </a:pPr>
            <a:r>
              <a:rPr lang="en-US" sz="2400" dirty="0"/>
              <a:t>HIPAA training</a:t>
            </a:r>
          </a:p>
        </p:txBody>
      </p:sp>
      <p:sp>
        <p:nvSpPr>
          <p:cNvPr id="2" name="Title 1"/>
          <p:cNvSpPr>
            <a:spLocks noGrp="1"/>
          </p:cNvSpPr>
          <p:nvPr>
            <p:ph type="title"/>
          </p:nvPr>
        </p:nvSpPr>
        <p:spPr>
          <a:xfrm>
            <a:off x="685800" y="457200"/>
            <a:ext cx="7543800" cy="914400"/>
          </a:xfrm>
          <a:solidFill>
            <a:schemeClr val="tx2">
              <a:lumMod val="10000"/>
            </a:schemeClr>
          </a:solidFill>
        </p:spPr>
        <p:txBody>
          <a:bodyPr>
            <a:normAutofit/>
          </a:bodyPr>
          <a:lstStyle/>
          <a:p>
            <a:pPr algn="ctr"/>
            <a:r>
              <a:rPr lang="en-US" dirty="0"/>
              <a:t>Requirements</a:t>
            </a:r>
          </a:p>
        </p:txBody>
      </p:sp>
    </p:spTree>
    <p:extLst>
      <p:ext uri="{BB962C8B-B14F-4D97-AF65-F5344CB8AC3E}">
        <p14:creationId xmlns:p14="http://schemas.microsoft.com/office/powerpoint/2010/main" val="4077555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543800" cy="914400"/>
          </a:xfrm>
          <a:solidFill>
            <a:schemeClr val="tx2">
              <a:lumMod val="10000"/>
            </a:schemeClr>
          </a:solidFill>
        </p:spPr>
        <p:txBody>
          <a:bodyPr/>
          <a:lstStyle/>
          <a:p>
            <a:pPr algn="ctr"/>
            <a:r>
              <a:rPr lang="en-US" dirty="0"/>
              <a:t>Physical Examination</a:t>
            </a:r>
          </a:p>
        </p:txBody>
      </p:sp>
      <p:sp>
        <p:nvSpPr>
          <p:cNvPr id="3" name="Content Placeholder 2"/>
          <p:cNvSpPr>
            <a:spLocks noGrp="1"/>
          </p:cNvSpPr>
          <p:nvPr>
            <p:ph sz="quarter" idx="13"/>
          </p:nvPr>
        </p:nvSpPr>
        <p:spPr>
          <a:xfrm>
            <a:off x="990600" y="1676400"/>
            <a:ext cx="7239000" cy="4343400"/>
          </a:xfrm>
        </p:spPr>
        <p:txBody>
          <a:bodyPr>
            <a:normAutofit/>
          </a:bodyPr>
          <a:lstStyle/>
          <a:p>
            <a:pPr>
              <a:buFont typeface="Wingdings" panose="05000000000000000000" pitchFamily="2" charset="2"/>
              <a:buChar char="Ø"/>
            </a:pPr>
            <a:r>
              <a:rPr lang="en-US" dirty="0"/>
              <a:t>Here is the link for the UK DPT Physical form to be filled out by your healthcare provider:</a:t>
            </a:r>
          </a:p>
          <a:p>
            <a:pPr marL="18288" indent="0">
              <a:buNone/>
            </a:pPr>
            <a:r>
              <a:rPr lang="en-US" u="sng">
                <a:effectLst/>
                <a:hlinkClick r:id="rId3"/>
              </a:rPr>
              <a:t>https</a:t>
            </a:r>
            <a:r>
              <a:rPr lang="en-US" u="sng" dirty="0">
                <a:effectLst/>
                <a:hlinkClick r:id="rId3"/>
              </a:rPr>
              <a:t>://chs.uky.edu/current-students</a:t>
            </a:r>
            <a:r>
              <a:rPr lang="en-US" u="sng">
                <a:effectLst/>
                <a:hlinkClick r:id="rId3"/>
              </a:rPr>
              <a:t>/compliance</a:t>
            </a:r>
            <a:endParaRPr lang="en-US" u="sng">
              <a:effectLst/>
            </a:endParaRPr>
          </a:p>
          <a:p>
            <a:pPr marL="18288" indent="0">
              <a:buNone/>
            </a:pPr>
            <a:endParaRPr lang="en-US" dirty="0"/>
          </a:p>
          <a:p>
            <a:pPr>
              <a:buFont typeface="Wingdings" panose="05000000000000000000" pitchFamily="2" charset="2"/>
              <a:buChar char="Ø"/>
            </a:pPr>
            <a:r>
              <a:rPr lang="en-US" dirty="0"/>
              <a:t>Upload documentation of your completed physical examination from a physician within the last 12 months to your CastleBranch account. </a:t>
            </a:r>
          </a:p>
        </p:txBody>
      </p:sp>
    </p:spTree>
    <p:extLst>
      <p:ext uri="{BB962C8B-B14F-4D97-AF65-F5344CB8AC3E}">
        <p14:creationId xmlns:p14="http://schemas.microsoft.com/office/powerpoint/2010/main" val="686825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559040" cy="1600200"/>
          </a:xfrm>
          <a:solidFill>
            <a:schemeClr val="tx2">
              <a:lumMod val="10000"/>
            </a:schemeClr>
          </a:solidFill>
        </p:spPr>
        <p:txBody>
          <a:bodyPr/>
          <a:lstStyle/>
          <a:p>
            <a:pPr algn="ctr"/>
            <a:r>
              <a:rPr lang="en-US" dirty="0"/>
              <a:t>Bloodborne Pathogens Training Certification</a:t>
            </a:r>
          </a:p>
        </p:txBody>
      </p:sp>
      <p:sp>
        <p:nvSpPr>
          <p:cNvPr id="3" name="Content Placeholder 2"/>
          <p:cNvSpPr>
            <a:spLocks noGrp="1"/>
          </p:cNvSpPr>
          <p:nvPr>
            <p:ph sz="quarter" idx="13"/>
          </p:nvPr>
        </p:nvSpPr>
        <p:spPr>
          <a:xfrm>
            <a:off x="1074420" y="2221523"/>
            <a:ext cx="7391400" cy="3429000"/>
          </a:xfrm>
        </p:spPr>
        <p:txBody>
          <a:bodyPr>
            <a:normAutofit lnSpcReduction="10000"/>
          </a:bodyPr>
          <a:lstStyle/>
          <a:p>
            <a:pPr>
              <a:buFont typeface="Wingdings" panose="05000000000000000000" pitchFamily="2" charset="2"/>
              <a:buChar char="Ø"/>
            </a:pPr>
            <a:r>
              <a:rPr lang="en-US" dirty="0"/>
              <a:t>This training will occur during the summer after your first year, so it will be due at the beginning of your second year (8/1).</a:t>
            </a:r>
          </a:p>
          <a:p>
            <a:pPr marL="18288" indent="0">
              <a:buNone/>
            </a:pPr>
            <a:endParaRPr lang="en-US" dirty="0"/>
          </a:p>
          <a:p>
            <a:pPr>
              <a:buFont typeface="Wingdings" panose="05000000000000000000" pitchFamily="2" charset="2"/>
              <a:buChar char="Ø"/>
            </a:pPr>
            <a:r>
              <a:rPr lang="en-US" dirty="0"/>
              <a:t>When you complete the Bloodborne Pathogens training, upload copy of your UK certificate to this requirement. Student name must be included.</a:t>
            </a:r>
          </a:p>
          <a:p>
            <a:pPr marL="18288" indent="0">
              <a:buNone/>
            </a:pPr>
            <a:endParaRPr lang="en-US" u="sng" dirty="0">
              <a:effectLst/>
              <a:hlinkClick r:id="rId3"/>
            </a:endParaRPr>
          </a:p>
          <a:p>
            <a:pPr marL="18288" indent="0" algn="ctr">
              <a:buNone/>
            </a:pPr>
            <a:r>
              <a:rPr lang="en-US" u="sng" dirty="0">
                <a:effectLst/>
                <a:hlinkClick r:id="rId3"/>
              </a:rPr>
              <a:t>https://ehs.uky.edu/classes/classes_ohs_0001.php#bloodborne_pathogens_general</a:t>
            </a:r>
            <a:endParaRPr lang="en-US" dirty="0">
              <a:effectLst/>
            </a:endParaRPr>
          </a:p>
          <a:p>
            <a:pPr marL="18288" indent="0">
              <a:buNone/>
            </a:pPr>
            <a:endParaRPr lang="en-US" dirty="0"/>
          </a:p>
        </p:txBody>
      </p:sp>
    </p:spTree>
    <p:extLst>
      <p:ext uri="{BB962C8B-B14F-4D97-AF65-F5344CB8AC3E}">
        <p14:creationId xmlns:p14="http://schemas.microsoft.com/office/powerpoint/2010/main" val="2640358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543800" cy="1219200"/>
          </a:xfrm>
          <a:solidFill>
            <a:schemeClr val="tx2">
              <a:lumMod val="10000"/>
            </a:schemeClr>
          </a:solidFill>
        </p:spPr>
        <p:txBody>
          <a:bodyPr/>
          <a:lstStyle/>
          <a:p>
            <a:pPr algn="ctr"/>
            <a:r>
              <a:rPr lang="en-US" sz="4000" dirty="0"/>
              <a:t>HIPAA and Discrimination and Harassment Trainings</a:t>
            </a:r>
          </a:p>
        </p:txBody>
      </p:sp>
      <p:sp>
        <p:nvSpPr>
          <p:cNvPr id="3" name="Content Placeholder 2"/>
          <p:cNvSpPr>
            <a:spLocks noGrp="1"/>
          </p:cNvSpPr>
          <p:nvPr>
            <p:ph sz="quarter" idx="13"/>
          </p:nvPr>
        </p:nvSpPr>
        <p:spPr>
          <a:xfrm>
            <a:off x="381000" y="1676400"/>
            <a:ext cx="8458200" cy="4648200"/>
          </a:xfrm>
        </p:spPr>
        <p:txBody>
          <a:bodyPr>
            <a:normAutofit fontScale="92500"/>
          </a:bodyPr>
          <a:lstStyle/>
          <a:p>
            <a:pPr>
              <a:buFont typeface="Wingdings" panose="05000000000000000000" pitchFamily="2" charset="2"/>
              <a:buChar char="Ø"/>
            </a:pPr>
            <a:r>
              <a:rPr lang="en-US" dirty="0"/>
              <a:t>Go to </a:t>
            </a:r>
            <a:r>
              <a:rPr lang="en-US" dirty="0">
                <a:hlinkClick r:id="rId3"/>
              </a:rPr>
              <a:t>this link</a:t>
            </a:r>
            <a:r>
              <a:rPr lang="en-US" dirty="0"/>
              <a:t> and enroll in the Canvas course. (</a:t>
            </a:r>
            <a:r>
              <a:rPr lang="en-US" dirty="0">
                <a:solidFill>
                  <a:srgbClr val="FFC000"/>
                </a:solidFill>
              </a:rPr>
              <a:t>NOTE: You will need your LinkBlue ID and password to do so. If you do not have it, you will have to wait until you receive it from PT department and UK IT.</a:t>
            </a:r>
            <a:r>
              <a:rPr lang="en-US" dirty="0"/>
              <a:t>) </a:t>
            </a:r>
          </a:p>
          <a:p>
            <a:pPr>
              <a:buFont typeface="Wingdings" panose="05000000000000000000" pitchFamily="2" charset="2"/>
              <a:buChar char="Ø"/>
            </a:pPr>
            <a:r>
              <a:rPr lang="en-US" dirty="0"/>
              <a:t>Go to “Assignments.” You will find the HIPAA training presentation and quiz. Before beginning the quiz, carefully read and review all the information in the presentation. When you are familiar with the material, take the quiz. You will have multiple attempts, but you MUST receive a 100% in order to get credit. </a:t>
            </a:r>
          </a:p>
          <a:p>
            <a:pPr>
              <a:buFont typeface="Wingdings" panose="05000000000000000000" pitchFamily="2" charset="2"/>
              <a:buChar char="Ø"/>
            </a:pPr>
            <a:r>
              <a:rPr lang="en-US" dirty="0"/>
              <a:t>Follow the same instructions for the Discrimination training. </a:t>
            </a:r>
          </a:p>
          <a:p>
            <a:pPr>
              <a:buFont typeface="Wingdings" panose="05000000000000000000" pitchFamily="2" charset="2"/>
              <a:buChar char="Ø"/>
            </a:pPr>
            <a:r>
              <a:rPr lang="en-US" dirty="0"/>
              <a:t>When both are complete, go to the “Grades” tab. You will then select the “Print Grades” option. Save the document as a PDF (you only need the first page that displays the two grades and your name).</a:t>
            </a:r>
          </a:p>
          <a:p>
            <a:pPr>
              <a:buFont typeface="Wingdings" panose="05000000000000000000" pitchFamily="2" charset="2"/>
              <a:buChar char="Ø"/>
            </a:pPr>
            <a:r>
              <a:rPr lang="en-US" dirty="0"/>
              <a:t>Upload this PDF for BOTH the HIPAA and Discrimination training requirements in Castle Branch. </a:t>
            </a:r>
          </a:p>
        </p:txBody>
      </p:sp>
    </p:spTree>
    <p:extLst>
      <p:ext uri="{BB962C8B-B14F-4D97-AF65-F5344CB8AC3E}">
        <p14:creationId xmlns:p14="http://schemas.microsoft.com/office/powerpoint/2010/main" val="257198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62000" y="304800"/>
            <a:ext cx="7543800" cy="1981200"/>
          </a:xfrm>
          <a:solidFill>
            <a:schemeClr val="tx2">
              <a:lumMod val="10000"/>
            </a:schemeClr>
          </a:solidFill>
        </p:spPr>
        <p:txBody>
          <a:bodyPr/>
          <a:lstStyle/>
          <a:p>
            <a:pPr algn="ctr"/>
            <a:r>
              <a:rPr lang="en-US" sz="4000" dirty="0"/>
              <a:t>The document you upload for the HIPAA and Discrimination training should look like this:</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438400"/>
            <a:ext cx="8153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7318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543800" cy="914400"/>
          </a:xfrm>
          <a:solidFill>
            <a:schemeClr val="tx2">
              <a:lumMod val="10000"/>
            </a:schemeClr>
          </a:solidFill>
        </p:spPr>
        <p:txBody>
          <a:bodyPr/>
          <a:lstStyle/>
          <a:p>
            <a:pPr algn="ctr"/>
            <a:r>
              <a:rPr lang="en-US" dirty="0"/>
              <a:t>Important Notes</a:t>
            </a:r>
          </a:p>
        </p:txBody>
      </p:sp>
      <p:sp>
        <p:nvSpPr>
          <p:cNvPr id="3" name="Content Placeholder 2"/>
          <p:cNvSpPr>
            <a:spLocks noGrp="1"/>
          </p:cNvSpPr>
          <p:nvPr>
            <p:ph sz="quarter" idx="13"/>
          </p:nvPr>
        </p:nvSpPr>
        <p:spPr>
          <a:xfrm>
            <a:off x="762000" y="1295400"/>
            <a:ext cx="7543800" cy="4953000"/>
          </a:xfrm>
        </p:spPr>
        <p:txBody>
          <a:bodyPr>
            <a:normAutofit/>
          </a:bodyPr>
          <a:lstStyle/>
          <a:p>
            <a:pPr lvl="0">
              <a:buFont typeface="Wingdings" panose="05000000000000000000" pitchFamily="2" charset="2"/>
              <a:buChar char="Ø"/>
              <a:defRPr/>
            </a:pPr>
            <a:r>
              <a:rPr lang="en-US" b="1" u="sng" dirty="0">
                <a:solidFill>
                  <a:srgbClr val="FFC000"/>
                </a:solidFill>
                <a:latin typeface="Times New Roman" panose="02020603050405020304" pitchFamily="18" charset="0"/>
                <a:cs typeface="Times New Roman" panose="02020603050405020304" pitchFamily="18" charset="0"/>
              </a:rPr>
              <a:t>Pay attention to due dates!</a:t>
            </a:r>
            <a:r>
              <a:rPr lang="en-US" b="1" dirty="0">
                <a:solidFill>
                  <a:srgbClr val="FFC000"/>
                </a:solidFill>
                <a:latin typeface="Times New Roman" panose="02020603050405020304" pitchFamily="18" charset="0"/>
                <a:cs typeface="Times New Roman" panose="02020603050405020304" pitchFamily="18" charset="0"/>
              </a:rPr>
              <a:t>  </a:t>
            </a:r>
            <a:r>
              <a:rPr lang="en-US" dirty="0">
                <a:solidFill>
                  <a:sysClr val="window" lastClr="FFFFFF"/>
                </a:solidFill>
                <a:latin typeface="Times New Roman" panose="02020603050405020304" pitchFamily="18" charset="0"/>
                <a:cs typeface="Times New Roman" panose="02020603050405020304" pitchFamily="18" charset="0"/>
              </a:rPr>
              <a:t>If you do not complete the requirements in time, a hold will be placed on your UK account. </a:t>
            </a:r>
          </a:p>
          <a:p>
            <a:pPr lvl="0">
              <a:buFont typeface="Wingdings" panose="05000000000000000000" pitchFamily="2" charset="2"/>
              <a:buChar char="Ø"/>
              <a:defRPr/>
            </a:pPr>
            <a:r>
              <a:rPr lang="en-US" dirty="0">
                <a:solidFill>
                  <a:sysClr val="window" lastClr="FFFFFF"/>
                </a:solidFill>
                <a:latin typeface="Times New Roman" panose="02020603050405020304" pitchFamily="18" charset="0"/>
                <a:cs typeface="Times New Roman" panose="02020603050405020304" pitchFamily="18" charset="0"/>
              </a:rPr>
              <a:t>If  CastleBranch rejects one of your submissions, </a:t>
            </a:r>
            <a:r>
              <a:rPr lang="en-US" b="1" u="sng" dirty="0">
                <a:solidFill>
                  <a:sysClr val="window" lastClr="FFFFFF"/>
                </a:solidFill>
                <a:latin typeface="Times New Roman" panose="02020603050405020304" pitchFamily="18" charset="0"/>
                <a:cs typeface="Times New Roman" panose="02020603050405020304" pitchFamily="18" charset="0"/>
              </a:rPr>
              <a:t>promptly</a:t>
            </a:r>
            <a:r>
              <a:rPr lang="en-US" dirty="0">
                <a:solidFill>
                  <a:sysClr val="window" lastClr="FFFFFF"/>
                </a:solidFill>
                <a:latin typeface="Times New Roman" panose="02020603050405020304" pitchFamily="18" charset="0"/>
                <a:cs typeface="Times New Roman" panose="02020603050405020304" pitchFamily="18" charset="0"/>
              </a:rPr>
              <a:t> address this. Castlebranch will provide a reason for the rejection in an email to you. If you still do not understand why a document is not being accepted, you can contact:</a:t>
            </a:r>
          </a:p>
          <a:p>
            <a:pPr lvl="1">
              <a:buFont typeface="Wingdings" panose="05000000000000000000" pitchFamily="2" charset="2"/>
              <a:buChar char="v"/>
              <a:defRPr/>
            </a:pPr>
            <a:r>
              <a:rPr lang="en-US" dirty="0">
                <a:solidFill>
                  <a:sysClr val="window" lastClr="FFFFFF"/>
                </a:solidFill>
                <a:latin typeface="Times New Roman" panose="02020603050405020304" pitchFamily="18" charset="0"/>
                <a:cs typeface="Times New Roman" panose="02020603050405020304" pitchFamily="18" charset="0"/>
              </a:rPr>
              <a:t>CHS-Compliance@uky.edu</a:t>
            </a:r>
          </a:p>
          <a:p>
            <a:pPr lvl="0">
              <a:buFont typeface="Wingdings" panose="05000000000000000000" pitchFamily="2" charset="2"/>
              <a:buChar char="Ø"/>
              <a:defRPr/>
            </a:pPr>
            <a:r>
              <a:rPr lang="en-US" dirty="0">
                <a:solidFill>
                  <a:sysClr val="window" lastClr="FFFFFF"/>
                </a:solidFill>
                <a:latin typeface="Times New Roman" panose="02020603050405020304" pitchFamily="18" charset="0"/>
                <a:cs typeface="Times New Roman" panose="02020603050405020304" pitchFamily="18" charset="0"/>
              </a:rPr>
              <a:t>Occasionally, flu shots get rejected if the flu season is not explicitly stated on the document. Make sure your name, birthdate and date given is also listed on the document prior to uploading.  Check your CB account to see what reason  your flu shot is rejected.</a:t>
            </a:r>
          </a:p>
          <a:p>
            <a:pPr lvl="0">
              <a:buFont typeface="Wingdings" panose="05000000000000000000" pitchFamily="2" charset="2"/>
              <a:buChar char="Ø"/>
              <a:defRPr/>
            </a:pPr>
            <a:r>
              <a:rPr lang="en-US" dirty="0">
                <a:solidFill>
                  <a:sysClr val="window" lastClr="FFFFFF"/>
                </a:solidFill>
                <a:latin typeface="Times New Roman" panose="02020603050405020304" pitchFamily="18" charset="0"/>
                <a:cs typeface="Times New Roman" panose="02020603050405020304" pitchFamily="18" charset="0"/>
              </a:rPr>
              <a:t>Note that the flu shot has a different deadline than the other requirements and is due </a:t>
            </a:r>
            <a:r>
              <a:rPr lang="en-US" b="1" dirty="0">
                <a:solidFill>
                  <a:sysClr val="window" lastClr="FFFFFF"/>
                </a:solidFill>
                <a:latin typeface="Times New Roman" panose="02020603050405020304" pitchFamily="18" charset="0"/>
                <a:cs typeface="Times New Roman" panose="02020603050405020304" pitchFamily="18" charset="0"/>
              </a:rPr>
              <a:t>November 1</a:t>
            </a:r>
            <a:r>
              <a:rPr lang="en-US" b="1" baseline="30000" dirty="0">
                <a:solidFill>
                  <a:sysClr val="window" lastClr="FFFFFF"/>
                </a:solidFill>
                <a:latin typeface="Times New Roman" panose="02020603050405020304" pitchFamily="18" charset="0"/>
                <a:cs typeface="Times New Roman" panose="02020603050405020304" pitchFamily="18" charset="0"/>
              </a:rPr>
              <a:t>st</a:t>
            </a:r>
            <a:r>
              <a:rPr lang="en-US" dirty="0">
                <a:solidFill>
                  <a:sysClr val="window" lastClr="FFFF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93121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776654" y="1676400"/>
            <a:ext cx="7543800" cy="4724400"/>
          </a:xfrm>
        </p:spPr>
        <p:txBody>
          <a:bodyPr>
            <a:normAutofit fontScale="70000" lnSpcReduction="20000"/>
          </a:bodyPr>
          <a:lstStyle/>
          <a:p>
            <a:pPr>
              <a:buFont typeface="Wingdings" panose="05000000000000000000" pitchFamily="2" charset="2"/>
              <a:buChar char="Ø"/>
            </a:pPr>
            <a:r>
              <a:rPr lang="en-US" sz="2800" dirty="0"/>
              <a:t>The full background check and drug screening are due </a:t>
            </a:r>
            <a:r>
              <a:rPr lang="en-US" sz="2800" u="sng" dirty="0">
                <a:solidFill>
                  <a:srgbClr val="FFC000"/>
                </a:solidFill>
              </a:rPr>
              <a:t>August 1</a:t>
            </a:r>
            <a:r>
              <a:rPr lang="en-US" sz="2800" u="sng" baseline="30000" dirty="0">
                <a:solidFill>
                  <a:srgbClr val="FFC000"/>
                </a:solidFill>
              </a:rPr>
              <a:t>st</a:t>
            </a:r>
            <a:r>
              <a:rPr lang="en-US" sz="2800" u="sng" dirty="0">
                <a:solidFill>
                  <a:srgbClr val="FFC000"/>
                </a:solidFill>
              </a:rPr>
              <a:t>, prior to start of program. </a:t>
            </a:r>
          </a:p>
          <a:p>
            <a:pPr marL="18288" indent="0">
              <a:buNone/>
            </a:pPr>
            <a:endParaRPr lang="en-US" sz="2800" u="sng" dirty="0">
              <a:solidFill>
                <a:srgbClr val="FFC000"/>
              </a:solidFill>
            </a:endParaRPr>
          </a:p>
          <a:p>
            <a:pPr>
              <a:buFont typeface="Wingdings" panose="05000000000000000000" pitchFamily="2" charset="2"/>
              <a:buChar char="Ø"/>
            </a:pPr>
            <a:r>
              <a:rPr lang="en-US" sz="2800" dirty="0"/>
              <a:t>The clinical requirements are due by </a:t>
            </a:r>
            <a:r>
              <a:rPr lang="en-US" sz="2800" u="sng" dirty="0">
                <a:solidFill>
                  <a:srgbClr val="FFC000"/>
                </a:solidFill>
              </a:rPr>
              <a:t>September 15</a:t>
            </a:r>
            <a:r>
              <a:rPr lang="en-US" sz="2800" u="sng" baseline="30000" dirty="0">
                <a:solidFill>
                  <a:srgbClr val="FFC000"/>
                </a:solidFill>
              </a:rPr>
              <a:t>th</a:t>
            </a:r>
            <a:r>
              <a:rPr lang="en-US" sz="2800" u="sng" dirty="0">
                <a:solidFill>
                  <a:srgbClr val="FFC000"/>
                </a:solidFill>
              </a:rPr>
              <a:t> each year you are in the program. </a:t>
            </a:r>
          </a:p>
          <a:p>
            <a:pPr marL="18288" indent="0">
              <a:buNone/>
            </a:pPr>
            <a:endParaRPr lang="en-US" sz="2800" u="sng" dirty="0">
              <a:solidFill>
                <a:srgbClr val="FFC000"/>
              </a:solidFill>
            </a:endParaRPr>
          </a:p>
          <a:p>
            <a:pPr>
              <a:buFont typeface="Wingdings" panose="05000000000000000000" pitchFamily="2" charset="2"/>
              <a:buChar char="Ø"/>
            </a:pPr>
            <a:r>
              <a:rPr lang="en-US" sz="2800" dirty="0"/>
              <a:t>Flu Immunization is due November </a:t>
            </a:r>
            <a:r>
              <a:rPr lang="en-US" sz="2800" u="sng" dirty="0">
                <a:solidFill>
                  <a:srgbClr val="FFC000"/>
                </a:solidFill>
              </a:rPr>
              <a:t>1</a:t>
            </a:r>
            <a:r>
              <a:rPr lang="en-US" sz="2800" u="sng" baseline="30000" dirty="0">
                <a:solidFill>
                  <a:srgbClr val="FFC000"/>
                </a:solidFill>
              </a:rPr>
              <a:t>st</a:t>
            </a:r>
            <a:r>
              <a:rPr lang="en-US" sz="2800" u="sng" dirty="0">
                <a:solidFill>
                  <a:srgbClr val="FFC000"/>
                </a:solidFill>
              </a:rPr>
              <a:t> each year.</a:t>
            </a:r>
          </a:p>
          <a:p>
            <a:pPr marL="18288" indent="0">
              <a:buNone/>
            </a:pPr>
            <a:endParaRPr lang="en-US" sz="2800" u="sng" dirty="0">
              <a:solidFill>
                <a:srgbClr val="FFC000"/>
              </a:solidFill>
            </a:endParaRPr>
          </a:p>
          <a:p>
            <a:pPr>
              <a:buFont typeface="Wingdings" panose="05000000000000000000" pitchFamily="2" charset="2"/>
              <a:buChar char="Ø"/>
            </a:pPr>
            <a:r>
              <a:rPr lang="en-US" sz="2800" dirty="0" err="1"/>
              <a:t>Bloodborne</a:t>
            </a:r>
            <a:r>
              <a:rPr lang="en-US" sz="2800" dirty="0"/>
              <a:t> Pathogen training</a:t>
            </a:r>
            <a:r>
              <a:rPr lang="en-US" sz="2800" u="sng" dirty="0">
                <a:solidFill>
                  <a:srgbClr val="FFC000"/>
                </a:solidFill>
              </a:rPr>
              <a:t> is due 8/1 the year AFTER you start the program.</a:t>
            </a:r>
            <a:endParaRPr lang="en-US" sz="2800" u="sng" dirty="0"/>
          </a:p>
          <a:p>
            <a:pPr marL="18288" indent="0">
              <a:buNone/>
            </a:pPr>
            <a:endParaRPr lang="en-US" sz="2800" dirty="0"/>
          </a:p>
          <a:p>
            <a:pPr>
              <a:buFont typeface="Wingdings" panose="05000000000000000000" pitchFamily="2" charset="2"/>
              <a:buChar char="Ø"/>
            </a:pPr>
            <a:r>
              <a:rPr lang="en-US" sz="2800" dirty="0">
                <a:solidFill>
                  <a:srgbClr val="FFC000"/>
                </a:solidFill>
              </a:rPr>
              <a:t>It is highly recommended that you begin gathering these materials as early as possible, especially if you are an out-of-state student or you are far from your primary health care provider. Get them done as early as possible in case problems arise!</a:t>
            </a:r>
          </a:p>
        </p:txBody>
      </p:sp>
      <p:sp>
        <p:nvSpPr>
          <p:cNvPr id="3" name="Title 2"/>
          <p:cNvSpPr>
            <a:spLocks noGrp="1"/>
          </p:cNvSpPr>
          <p:nvPr>
            <p:ph type="title"/>
          </p:nvPr>
        </p:nvSpPr>
        <p:spPr>
          <a:xfrm>
            <a:off x="762000" y="533400"/>
            <a:ext cx="7543800" cy="914400"/>
          </a:xfrm>
          <a:solidFill>
            <a:schemeClr val="tx2">
              <a:lumMod val="10000"/>
            </a:schemeClr>
          </a:solidFill>
        </p:spPr>
        <p:txBody>
          <a:bodyPr/>
          <a:lstStyle/>
          <a:p>
            <a:pPr algn="ctr"/>
            <a:r>
              <a:rPr lang="en-US" dirty="0"/>
              <a:t>Due Dates</a:t>
            </a:r>
          </a:p>
        </p:txBody>
      </p:sp>
    </p:spTree>
    <p:extLst>
      <p:ext uri="{BB962C8B-B14F-4D97-AF65-F5344CB8AC3E}">
        <p14:creationId xmlns:p14="http://schemas.microsoft.com/office/powerpoint/2010/main" val="3200281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1600" y="1521069"/>
            <a:ext cx="6096000" cy="1752599"/>
          </a:xfrm>
        </p:spPr>
        <p:txBody>
          <a:bodyPr>
            <a:normAutofit lnSpcReduction="10000"/>
          </a:bodyPr>
          <a:lstStyle/>
          <a:p>
            <a:pPr>
              <a:buFont typeface="Wingdings" panose="05000000000000000000" pitchFamily="2" charset="2"/>
              <a:buChar char="Ø"/>
            </a:pPr>
            <a:r>
              <a:rPr lang="en-US" sz="1800" dirty="0"/>
              <a:t>If you are a current UK College of Health Sciences student and already have a CastleBranch account, </a:t>
            </a:r>
            <a:r>
              <a:rPr lang="en-US" sz="1800" u="sng" dirty="0">
                <a:solidFill>
                  <a:srgbClr val="FFC000"/>
                </a:solidFill>
              </a:rPr>
              <a:t>you will ONLY need to order an  updated Background Check and Drug Screen.</a:t>
            </a:r>
          </a:p>
          <a:p>
            <a:pPr>
              <a:buFont typeface="Wingdings" panose="05000000000000000000" pitchFamily="2" charset="2"/>
              <a:buChar char="Ø"/>
            </a:pPr>
            <a:r>
              <a:rPr lang="en-US" sz="1800" dirty="0"/>
              <a:t>Reach out to Tammy Jo Edge to make sure that you are moved to the PT cohort in CastleBranch.</a:t>
            </a:r>
          </a:p>
        </p:txBody>
      </p:sp>
      <p:sp>
        <p:nvSpPr>
          <p:cNvPr id="3" name="Title 2"/>
          <p:cNvSpPr>
            <a:spLocks noGrp="1"/>
          </p:cNvSpPr>
          <p:nvPr>
            <p:ph type="title"/>
          </p:nvPr>
        </p:nvSpPr>
        <p:spPr>
          <a:xfrm>
            <a:off x="762000" y="152400"/>
            <a:ext cx="7543800" cy="1371600"/>
          </a:xfrm>
          <a:solidFill>
            <a:schemeClr val="tx2">
              <a:lumMod val="10000"/>
            </a:schemeClr>
          </a:solidFill>
        </p:spPr>
        <p:txBody>
          <a:bodyPr/>
          <a:lstStyle/>
          <a:p>
            <a:pPr algn="ctr"/>
            <a:r>
              <a:rPr lang="en-US" sz="3600" dirty="0"/>
              <a:t>Instructions for current UK College of Health Sciences undergraduates:</a:t>
            </a:r>
          </a:p>
        </p:txBody>
      </p:sp>
      <p:sp>
        <p:nvSpPr>
          <p:cNvPr id="4" name="TextBox 3"/>
          <p:cNvSpPr txBox="1"/>
          <p:nvPr/>
        </p:nvSpPr>
        <p:spPr>
          <a:xfrm>
            <a:off x="1371600" y="3273668"/>
            <a:ext cx="6096000" cy="3046988"/>
          </a:xfrm>
          <a:prstGeom prst="rect">
            <a:avLst/>
          </a:prstGeom>
          <a:noFill/>
          <a:ln>
            <a:solidFill>
              <a:schemeClr val="tx1"/>
            </a:solidFill>
          </a:ln>
        </p:spPr>
        <p:txBody>
          <a:bodyPr wrap="square" rtlCol="0">
            <a:spAutoFit/>
          </a:bodyPr>
          <a:lstStyle/>
          <a:p>
            <a:r>
              <a:rPr lang="en-US" sz="1600" dirty="0"/>
              <a:t>Please go to </a:t>
            </a:r>
            <a:r>
              <a:rPr lang="en-US" sz="1600" u="sng" dirty="0">
                <a:hlinkClick r:id="rId2"/>
              </a:rPr>
              <a:t>https://uky-health.castlebranch.com/UK33 </a:t>
            </a:r>
            <a:r>
              <a:rPr lang="en-US" sz="1600" dirty="0"/>
              <a:t>and follow the below steps:</a:t>
            </a:r>
          </a:p>
          <a:p>
            <a:r>
              <a:rPr lang="en-US" sz="1600" dirty="0"/>
              <a:t> </a:t>
            </a:r>
          </a:p>
          <a:p>
            <a:pPr lvl="0"/>
            <a:r>
              <a:rPr lang="en-US" sz="1600" dirty="0"/>
              <a:t>1. Click on place order</a:t>
            </a:r>
          </a:p>
          <a:p>
            <a:pPr lvl="0"/>
            <a:r>
              <a:rPr lang="en-US" sz="1600" dirty="0"/>
              <a:t>2. Select Doctor of Physical Therapy</a:t>
            </a:r>
          </a:p>
          <a:p>
            <a:pPr lvl="0"/>
            <a:r>
              <a:rPr lang="en-US" sz="1600" dirty="0"/>
              <a:t>3. Select Lexington or Hazard Campus</a:t>
            </a:r>
          </a:p>
          <a:p>
            <a:pPr lvl="0"/>
            <a:r>
              <a:rPr lang="en-US" sz="1600" dirty="0">
                <a:solidFill>
                  <a:srgbClr val="FFC000"/>
                </a:solidFill>
              </a:rPr>
              <a:t>4. Select Lexington UK40redt: I need to order my Recheck Background and drug test </a:t>
            </a:r>
          </a:p>
          <a:p>
            <a:pPr lvl="0" algn="ctr"/>
            <a:r>
              <a:rPr lang="en-US" sz="1600" dirty="0"/>
              <a:t>OR</a:t>
            </a:r>
          </a:p>
          <a:p>
            <a:pPr lvl="0" algn="ctr"/>
            <a:r>
              <a:rPr lang="en-US" sz="1600" dirty="0">
                <a:solidFill>
                  <a:srgbClr val="FFC000"/>
                </a:solidFill>
              </a:rPr>
              <a:t>Select Hazard UK41redt: I need to order my Recheck Background and drug test</a:t>
            </a:r>
          </a:p>
          <a:p>
            <a:pPr lvl="0"/>
            <a:r>
              <a:rPr lang="en-US" sz="1600" dirty="0"/>
              <a:t>5. The cost is $58.</a:t>
            </a:r>
          </a:p>
        </p:txBody>
      </p:sp>
    </p:spTree>
    <p:extLst>
      <p:ext uri="{BB962C8B-B14F-4D97-AF65-F5344CB8AC3E}">
        <p14:creationId xmlns:p14="http://schemas.microsoft.com/office/powerpoint/2010/main" val="1042292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543800" cy="1219200"/>
          </a:xfrm>
        </p:spPr>
        <p:txBody>
          <a:bodyPr>
            <a:noAutofit/>
          </a:bodyPr>
          <a:lstStyle/>
          <a:p>
            <a:pPr algn="ctr"/>
            <a:br>
              <a:rPr lang="en-US" sz="3600" dirty="0"/>
            </a:br>
            <a:r>
              <a:rPr lang="en-US" sz="3600" dirty="0"/>
              <a:t>How to get started:</a:t>
            </a:r>
            <a:br>
              <a:rPr lang="en-US" sz="3600" dirty="0"/>
            </a:br>
            <a:r>
              <a:rPr lang="en-US" sz="3600" dirty="0"/>
              <a:t>Create an account on Castle Branch</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168" t="12547" r="3660" b="16633"/>
          <a:stretch/>
        </p:blipFill>
        <p:spPr bwMode="auto">
          <a:xfrm>
            <a:off x="685800" y="1676400"/>
            <a:ext cx="7467600" cy="4601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9914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6" name="TextBox 5"/>
          <p:cNvSpPr txBox="1"/>
          <p:nvPr/>
        </p:nvSpPr>
        <p:spPr>
          <a:xfrm>
            <a:off x="4876800" y="-1"/>
            <a:ext cx="4267200" cy="6836423"/>
          </a:xfrm>
          <a:prstGeom prst="rect">
            <a:avLst/>
          </a:prstGeom>
          <a:noFill/>
        </p:spPr>
        <p:txBody>
          <a:bodyPr wrap="square" rtlCol="0">
            <a:spAutoFit/>
          </a:bodyPr>
          <a:lstStyle/>
          <a:p>
            <a:pPr algn="ctr">
              <a:lnSpc>
                <a:spcPct val="150000"/>
              </a:lnSpc>
            </a:pPr>
            <a:r>
              <a:rPr lang="en-US" sz="1600" b="1" u="sng" dirty="0">
                <a:solidFill>
                  <a:srgbClr val="FFC000"/>
                </a:solidFill>
              </a:rPr>
              <a:t>If you are a current UK College of Health Sciences student please follow slide 4!</a:t>
            </a:r>
          </a:p>
          <a:p>
            <a:pPr algn="ctr">
              <a:lnSpc>
                <a:spcPct val="150000"/>
              </a:lnSpc>
            </a:pPr>
            <a:r>
              <a:rPr lang="en-US" b="1" u="sng" dirty="0"/>
              <a:t>New UK students follow these instructions below:</a:t>
            </a:r>
            <a:endParaRPr lang="en-US" u="sng" dirty="0">
              <a:solidFill>
                <a:srgbClr val="00B0F0"/>
              </a:solidFill>
            </a:endParaRPr>
          </a:p>
          <a:p>
            <a:pPr marL="285750" indent="-285750">
              <a:lnSpc>
                <a:spcPct val="150000"/>
              </a:lnSpc>
              <a:buFont typeface="Wingdings" panose="05000000000000000000" pitchFamily="2" charset="2"/>
              <a:buChar char="Ø"/>
            </a:pPr>
            <a:r>
              <a:rPr lang="en-US" sz="1400" dirty="0"/>
              <a:t>Go to: </a:t>
            </a:r>
            <a:r>
              <a:rPr lang="en-US" sz="1400" u="sng" dirty="0">
                <a:solidFill>
                  <a:srgbClr val="FFC000"/>
                </a:solidFill>
              </a:rPr>
              <a:t>http://uky-health.castlebranch.com/  </a:t>
            </a:r>
          </a:p>
          <a:p>
            <a:pPr>
              <a:lnSpc>
                <a:spcPct val="150000"/>
              </a:lnSpc>
            </a:pPr>
            <a:r>
              <a:rPr lang="en-US" sz="1400" dirty="0">
                <a:solidFill>
                  <a:srgbClr val="FFC000"/>
                </a:solidFill>
              </a:rPr>
              <a:t>       Or scan QR Code   </a:t>
            </a:r>
          </a:p>
          <a:p>
            <a:pPr marL="285750" indent="-285750">
              <a:lnSpc>
                <a:spcPct val="150000"/>
              </a:lnSpc>
              <a:buFont typeface="Wingdings" panose="05000000000000000000" pitchFamily="2" charset="2"/>
              <a:buChar char="Ø"/>
            </a:pPr>
            <a:endParaRPr lang="en-US"/>
          </a:p>
          <a:p>
            <a:pPr marL="285750" indent="-285750">
              <a:lnSpc>
                <a:spcPct val="150000"/>
              </a:lnSpc>
              <a:buFont typeface="Wingdings" panose="05000000000000000000" pitchFamily="2" charset="2"/>
              <a:buChar char="Ø"/>
            </a:pPr>
            <a:r>
              <a:rPr lang="en-US"/>
              <a:t>Select </a:t>
            </a:r>
            <a:r>
              <a:rPr lang="en-US" dirty="0"/>
              <a:t>“Place Order”</a:t>
            </a:r>
          </a:p>
          <a:p>
            <a:pPr marL="285750" indent="-285750">
              <a:lnSpc>
                <a:spcPct val="150000"/>
              </a:lnSpc>
              <a:buFont typeface="Wingdings" panose="05000000000000000000" pitchFamily="2" charset="2"/>
              <a:buChar char="Ø"/>
            </a:pPr>
            <a:r>
              <a:rPr lang="en-US" dirty="0"/>
              <a:t>Select “College of Health Sciences”</a:t>
            </a:r>
          </a:p>
          <a:p>
            <a:pPr marL="285750" indent="-285750">
              <a:lnSpc>
                <a:spcPct val="150000"/>
              </a:lnSpc>
              <a:buFont typeface="Wingdings" panose="05000000000000000000" pitchFamily="2" charset="2"/>
              <a:buChar char="Ø"/>
            </a:pPr>
            <a:r>
              <a:rPr lang="en-US" dirty="0"/>
              <a:t>Select “Doctor of Physical Therapy”</a:t>
            </a:r>
          </a:p>
          <a:p>
            <a:pPr marL="285750" indent="-285750">
              <a:lnSpc>
                <a:spcPct val="150000"/>
              </a:lnSpc>
              <a:buFont typeface="Wingdings" panose="05000000000000000000" pitchFamily="2" charset="2"/>
              <a:buChar char="Ø"/>
            </a:pPr>
            <a:r>
              <a:rPr lang="en-US" dirty="0"/>
              <a:t>Select “I need to order my initial Background Check, Drug Test, and Medical Document Manager”</a:t>
            </a:r>
          </a:p>
          <a:p>
            <a:pPr marL="285750" indent="-285750">
              <a:lnSpc>
                <a:spcPct val="150000"/>
              </a:lnSpc>
              <a:buFont typeface="Wingdings" panose="05000000000000000000" pitchFamily="2" charset="2"/>
              <a:buChar char="Ø"/>
            </a:pPr>
            <a:r>
              <a:rPr lang="en-US" dirty="0"/>
              <a:t>You will then be directed to review your order, and then enter your personal details </a:t>
            </a:r>
          </a:p>
          <a:p>
            <a:pPr marL="285750" indent="-285750">
              <a:lnSpc>
                <a:spcPct val="150000"/>
              </a:lnSpc>
              <a:buFont typeface="Wingdings" panose="05000000000000000000" pitchFamily="2" charset="2"/>
              <a:buChar char="Ø"/>
            </a:pPr>
            <a:r>
              <a:rPr lang="en-US" b="1" dirty="0"/>
              <a:t>The cost is $103.00.</a:t>
            </a:r>
          </a:p>
        </p:txBody>
      </p:sp>
      <p:pic>
        <p:nvPicPr>
          <p:cNvPr id="5" name="Picture 4"/>
          <p:cNvPicPr/>
          <p:nvPr/>
        </p:nvPicPr>
        <p:blipFill rotWithShape="1">
          <a:blip r:embed="rId3"/>
          <a:srcRect l="2709" t="8812" r="75367" b="9961"/>
          <a:stretch/>
        </p:blipFill>
        <p:spPr bwMode="auto">
          <a:xfrm>
            <a:off x="762000" y="304800"/>
            <a:ext cx="3352800" cy="3276600"/>
          </a:xfrm>
          <a:prstGeom prst="rect">
            <a:avLst/>
          </a:prstGeom>
          <a:ln>
            <a:noFill/>
          </a:ln>
          <a:extLst>
            <a:ext uri="{53640926-AAD7-44D8-BBD7-CCE9431645EC}">
              <a14:shadowObscured xmlns:a14="http://schemas.microsoft.com/office/drawing/2010/main"/>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5" y="3733800"/>
            <a:ext cx="4130675" cy="2916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D65E4B50-963B-487A-BFE9-9FA5310CF456}"/>
              </a:ext>
            </a:extLst>
          </p:cNvPr>
          <p:cNvPicPr>
            <a:picLocks noChangeAspect="1"/>
          </p:cNvPicPr>
          <p:nvPr/>
        </p:nvPicPr>
        <p:blipFill>
          <a:blip r:embed="rId5"/>
          <a:stretch>
            <a:fillRect/>
          </a:stretch>
        </p:blipFill>
        <p:spPr>
          <a:xfrm>
            <a:off x="7620000" y="1905001"/>
            <a:ext cx="914400" cy="762000"/>
          </a:xfrm>
          <a:prstGeom prst="rect">
            <a:avLst/>
          </a:prstGeom>
        </p:spPr>
      </p:pic>
    </p:spTree>
    <p:extLst>
      <p:ext uri="{BB962C8B-B14F-4D97-AF65-F5344CB8AC3E}">
        <p14:creationId xmlns:p14="http://schemas.microsoft.com/office/powerpoint/2010/main" val="1963667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11962"/>
            <a:ext cx="8229600" cy="5029200"/>
          </a:xfrm>
        </p:spPr>
        <p:txBody>
          <a:bodyPr>
            <a:normAutofit fontScale="92500" lnSpcReduction="10000"/>
          </a:bodyPr>
          <a:lstStyle/>
          <a:p>
            <a:endParaRPr lang="en-US" sz="2800" dirty="0"/>
          </a:p>
          <a:p>
            <a:pPr>
              <a:buFont typeface="Wingdings" panose="05000000000000000000" pitchFamily="2" charset="2"/>
              <a:buChar char="Ø"/>
            </a:pPr>
            <a:r>
              <a:rPr lang="en-US" sz="2800" dirty="0"/>
              <a:t>Your background check will begin immediately upon purchasing. </a:t>
            </a:r>
          </a:p>
          <a:p>
            <a:pPr>
              <a:buFont typeface="Wingdings" panose="05000000000000000000" pitchFamily="2" charset="2"/>
              <a:buChar char="Ø"/>
            </a:pPr>
            <a:r>
              <a:rPr lang="en-US" sz="2800" dirty="0"/>
              <a:t>Instructions for your Drug Screening will be provided within your Castle Branch “To Do List” within three business days. </a:t>
            </a:r>
            <a:r>
              <a:rPr lang="en-US" sz="2800" b="1" u="sng" dirty="0"/>
              <a:t>You must use a LabCorp location for your drug screening.</a:t>
            </a:r>
          </a:p>
          <a:p>
            <a:pPr lvl="1">
              <a:buFont typeface="Courier New" panose="02070309020205020404" pitchFamily="49" charset="0"/>
              <a:buChar char="o"/>
            </a:pPr>
            <a:r>
              <a:rPr lang="en-US" sz="2400" dirty="0"/>
              <a:t>You will be able to download the registration form and locate a LabCorp near you to process the specimen. </a:t>
            </a:r>
            <a:r>
              <a:rPr lang="en-US" sz="2400" b="1" u="sng" dirty="0">
                <a:solidFill>
                  <a:srgbClr val="FFC000"/>
                </a:solidFill>
              </a:rPr>
              <a:t>It is your responsibility to make sure that you allow enough time for us to receive the result prior to the start of courses.</a:t>
            </a:r>
          </a:p>
          <a:p>
            <a:pPr lvl="1">
              <a:buFont typeface="Courier New" panose="02070309020205020404" pitchFamily="49" charset="0"/>
              <a:buChar char="o"/>
            </a:pPr>
            <a:r>
              <a:rPr lang="en-US" sz="2400" b="1" dirty="0"/>
              <a:t>For issues processing a drug screen, please call </a:t>
            </a:r>
            <a:r>
              <a:rPr lang="en-US" sz="2400" b="1" dirty="0" err="1"/>
              <a:t>CastleBranch</a:t>
            </a:r>
            <a:r>
              <a:rPr lang="en-US" sz="2400" b="1" dirty="0"/>
              <a:t> directly at (888) 723-4263.</a:t>
            </a:r>
          </a:p>
          <a:p>
            <a:pPr lvl="1">
              <a:buFont typeface="Courier New" panose="02070309020205020404" pitchFamily="49" charset="0"/>
              <a:buChar char="o"/>
            </a:pPr>
            <a:endParaRPr lang="en-US" sz="2600" u="sng" dirty="0">
              <a:solidFill>
                <a:srgbClr val="FFC000"/>
              </a:solidFill>
            </a:endParaRPr>
          </a:p>
        </p:txBody>
      </p:sp>
      <p:sp>
        <p:nvSpPr>
          <p:cNvPr id="3" name="TextBox 2"/>
          <p:cNvSpPr txBox="1"/>
          <p:nvPr/>
        </p:nvSpPr>
        <p:spPr>
          <a:xfrm>
            <a:off x="990600" y="328246"/>
            <a:ext cx="7162800" cy="1323439"/>
          </a:xfrm>
          <a:prstGeom prst="rect">
            <a:avLst/>
          </a:prstGeom>
          <a:solidFill>
            <a:schemeClr val="tx2">
              <a:lumMod val="10000"/>
            </a:schemeClr>
          </a:solidFill>
        </p:spPr>
        <p:txBody>
          <a:bodyPr wrap="square" rtlCol="0">
            <a:spAutoFit/>
          </a:bodyPr>
          <a:lstStyle/>
          <a:p>
            <a:pPr algn="ctr"/>
            <a:r>
              <a:rPr lang="en-US" sz="4000" dirty="0"/>
              <a:t>Background Check and Drug Screen</a:t>
            </a:r>
          </a:p>
        </p:txBody>
      </p:sp>
    </p:spTree>
    <p:extLst>
      <p:ext uri="{BB962C8B-B14F-4D97-AF65-F5344CB8AC3E}">
        <p14:creationId xmlns:p14="http://schemas.microsoft.com/office/powerpoint/2010/main" val="2522503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62000" y="228600"/>
            <a:ext cx="7543800" cy="914400"/>
          </a:xfrm>
          <a:solidFill>
            <a:schemeClr val="tx2">
              <a:lumMod val="10000"/>
            </a:schemeClr>
          </a:solidFill>
        </p:spPr>
        <p:txBody>
          <a:bodyPr/>
          <a:lstStyle/>
          <a:p>
            <a:pPr algn="ctr"/>
            <a:r>
              <a:rPr lang="en-US" dirty="0"/>
              <a:t>Clinical Requirements</a:t>
            </a:r>
          </a:p>
        </p:txBody>
      </p:sp>
      <p:sp>
        <p:nvSpPr>
          <p:cNvPr id="6" name="TextBox 5"/>
          <p:cNvSpPr txBox="1"/>
          <p:nvPr/>
        </p:nvSpPr>
        <p:spPr>
          <a:xfrm>
            <a:off x="228600" y="1828800"/>
            <a:ext cx="8610600" cy="4647426"/>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t>Health Insurance (annual) Make sure name is on card.</a:t>
            </a:r>
          </a:p>
          <a:p>
            <a:pPr marL="285750" indent="-285750">
              <a:buFont typeface="Wingdings" panose="05000000000000000000" pitchFamily="2" charset="2"/>
              <a:buChar char="Ø"/>
            </a:pPr>
            <a:r>
              <a:rPr lang="en-US" sz="2000" dirty="0"/>
              <a:t>Flu Shot (annual)</a:t>
            </a:r>
          </a:p>
          <a:p>
            <a:pPr marL="285750" indent="-285750">
              <a:buFont typeface="Wingdings" panose="05000000000000000000" pitchFamily="2" charset="2"/>
              <a:buChar char="Ø"/>
            </a:pPr>
            <a:r>
              <a:rPr lang="en-US" sz="2000" dirty="0"/>
              <a:t>Commitment to Behavioral Standard in Patient Care</a:t>
            </a:r>
          </a:p>
          <a:p>
            <a:pPr marL="285750" indent="-285750">
              <a:buFont typeface="Wingdings" panose="05000000000000000000" pitchFamily="2" charset="2"/>
              <a:buChar char="Ø"/>
            </a:pPr>
            <a:r>
              <a:rPr lang="en-US" sz="2000" dirty="0"/>
              <a:t>Tuberculosis:  IGRA, QuantiFERON, or 2 step TB skin tests (2 separate TB skin tests given at least 1 week apart and both done within current  year).</a:t>
            </a:r>
          </a:p>
          <a:p>
            <a:pPr marL="285750" indent="-285750">
              <a:buFont typeface="Wingdings" panose="05000000000000000000" pitchFamily="2" charset="2"/>
              <a:buChar char="Ø"/>
            </a:pPr>
            <a:r>
              <a:rPr lang="en-US" sz="2000" dirty="0"/>
              <a:t>BLS/CPR Certification (Basic Life Support for Healthcare Providers)</a:t>
            </a:r>
          </a:p>
          <a:p>
            <a:pPr marL="285750" indent="-285750">
              <a:buFont typeface="Wingdings" panose="05000000000000000000" pitchFamily="2" charset="2"/>
              <a:buChar char="Ø"/>
            </a:pPr>
            <a:r>
              <a:rPr lang="en-US" sz="2000" dirty="0"/>
              <a:t>First Aid Certification</a:t>
            </a:r>
          </a:p>
          <a:p>
            <a:pPr marL="285750" indent="-285750">
              <a:buFont typeface="Wingdings" panose="05000000000000000000" pitchFamily="2" charset="2"/>
              <a:buChar char="Ø"/>
            </a:pPr>
            <a:r>
              <a:rPr lang="en-US" sz="2000" dirty="0"/>
              <a:t>Physical Examination </a:t>
            </a:r>
          </a:p>
          <a:p>
            <a:pPr marL="285750" indent="-285750">
              <a:buFont typeface="Wingdings" panose="05000000000000000000" pitchFamily="2" charset="2"/>
              <a:buChar char="Ø"/>
            </a:pPr>
            <a:r>
              <a:rPr lang="en-US" sz="2000" dirty="0"/>
              <a:t>Bloodborne Pathogens Certification</a:t>
            </a:r>
          </a:p>
          <a:p>
            <a:pPr marL="285750" indent="-285750">
              <a:buFont typeface="Wingdings" panose="05000000000000000000" pitchFamily="2" charset="2"/>
              <a:buChar char="Ø"/>
            </a:pPr>
            <a:r>
              <a:rPr lang="en-US" sz="2000" dirty="0"/>
              <a:t>Discrimination and Harassment Training</a:t>
            </a:r>
          </a:p>
          <a:p>
            <a:pPr marL="285750" indent="-285750">
              <a:buFont typeface="Wingdings" panose="05000000000000000000" pitchFamily="2" charset="2"/>
              <a:buChar char="Ø"/>
            </a:pPr>
            <a:r>
              <a:rPr lang="en-US" sz="2000" dirty="0"/>
              <a:t>HIPAA training</a:t>
            </a:r>
          </a:p>
          <a:p>
            <a:pPr marL="285750" indent="-285750">
              <a:buFont typeface="Wingdings" panose="05000000000000000000" pitchFamily="2" charset="2"/>
              <a:buChar char="Ø"/>
            </a:pPr>
            <a:r>
              <a:rPr lang="en-US" sz="2000" dirty="0"/>
              <a:t>Immunizations: MMR, Varicella, Hep B and Tdap</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836375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543800" cy="990600"/>
          </a:xfrm>
          <a:solidFill>
            <a:schemeClr val="tx2">
              <a:lumMod val="10000"/>
            </a:schemeClr>
          </a:solidFill>
        </p:spPr>
        <p:txBody>
          <a:bodyPr/>
          <a:lstStyle/>
          <a:p>
            <a:pPr algn="ctr"/>
            <a:r>
              <a:rPr lang="en-US" dirty="0"/>
              <a:t>Health Insurance</a:t>
            </a:r>
          </a:p>
        </p:txBody>
      </p:sp>
      <p:sp>
        <p:nvSpPr>
          <p:cNvPr id="3" name="Content Placeholder 2"/>
          <p:cNvSpPr>
            <a:spLocks noGrp="1"/>
          </p:cNvSpPr>
          <p:nvPr>
            <p:ph sz="quarter" idx="13"/>
          </p:nvPr>
        </p:nvSpPr>
        <p:spPr>
          <a:xfrm>
            <a:off x="762000" y="1371600"/>
            <a:ext cx="3505200" cy="5334000"/>
          </a:xfrm>
          <a:solidFill>
            <a:schemeClr val="tx2">
              <a:lumMod val="10000"/>
            </a:schemeClr>
          </a:solidFill>
        </p:spPr>
        <p:txBody>
          <a:bodyPr>
            <a:normAutofit fontScale="77500" lnSpcReduction="20000"/>
          </a:bodyPr>
          <a:lstStyle/>
          <a:p>
            <a:pPr>
              <a:buFont typeface="Wingdings" panose="05000000000000000000" pitchFamily="2" charset="2"/>
              <a:buChar char="Ø"/>
            </a:pPr>
            <a:r>
              <a:rPr lang="en-US" sz="2400" dirty="0"/>
              <a:t>You must provide a copy of your current health insurance card or proof of coverage.</a:t>
            </a:r>
          </a:p>
          <a:p>
            <a:pPr>
              <a:buFont typeface="Wingdings" panose="05000000000000000000" pitchFamily="2" charset="2"/>
              <a:buChar char="Ø"/>
            </a:pPr>
            <a:r>
              <a:rPr lang="en-US" sz="2400" u="sng" dirty="0"/>
              <a:t>Please make sure your name is on card.  If your name is different than the name listed on the card, you will need to upload documentation showing you are covered under the name listed on the card, along with a copy of the front and back of your insurance card.</a:t>
            </a:r>
          </a:p>
          <a:p>
            <a:pPr>
              <a:buFont typeface="Wingdings" panose="05000000000000000000" pitchFamily="2" charset="2"/>
              <a:buChar char="Ø"/>
            </a:pPr>
            <a:r>
              <a:rPr lang="en-US" sz="2400" dirty="0"/>
              <a:t>Make sure that you upload a copy of the front AND the back of the insurance card and any other documents needed as 1 upload.</a:t>
            </a:r>
          </a:p>
        </p:txBody>
      </p:sp>
      <p:pic>
        <p:nvPicPr>
          <p:cNvPr id="5" name="Content Placeholder 4"/>
          <p:cNvPicPr>
            <a:picLocks noGrp="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419600" y="2286000"/>
            <a:ext cx="4267200" cy="2918991"/>
          </a:xfrm>
          <a:prstGeom prst="rect">
            <a:avLst/>
          </a:prstGeom>
          <a:noFill/>
          <a:ln>
            <a:noFill/>
          </a:ln>
        </p:spPr>
      </p:pic>
      <p:sp>
        <p:nvSpPr>
          <p:cNvPr id="4" name="TextBox 3"/>
          <p:cNvSpPr txBox="1"/>
          <p:nvPr/>
        </p:nvSpPr>
        <p:spPr>
          <a:xfrm>
            <a:off x="5067300" y="1752600"/>
            <a:ext cx="2971800" cy="369332"/>
          </a:xfrm>
          <a:prstGeom prst="rect">
            <a:avLst/>
          </a:prstGeom>
          <a:solidFill>
            <a:schemeClr val="tx2">
              <a:lumMod val="10000"/>
            </a:schemeClr>
          </a:solidFill>
        </p:spPr>
        <p:txBody>
          <a:bodyPr wrap="square" rtlCol="0">
            <a:spAutoFit/>
          </a:bodyPr>
          <a:lstStyle/>
          <a:p>
            <a:r>
              <a:rPr lang="en-US" dirty="0"/>
              <a:t>Example of uploaded card:</a:t>
            </a:r>
          </a:p>
        </p:txBody>
      </p:sp>
    </p:spTree>
    <p:extLst>
      <p:ext uri="{BB962C8B-B14F-4D97-AF65-F5344CB8AC3E}">
        <p14:creationId xmlns:p14="http://schemas.microsoft.com/office/powerpoint/2010/main" val="38597219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Compliance Requirements  for Physical Therapy Students&amp;quot;&quot;/&gt;&lt;property id=&quot;20307&quot; value=&quot;256&quot;/&gt;&lt;/object&gt;&lt;object type=&quot;3&quot; unique_id=&quot;10004&quot;&gt;&lt;property id=&quot;20148&quot; value=&quot;5&quot;/&gt;&lt;property id=&quot;20300&quot; value=&quot;Slide 2 - &amp;quot;Requirements&amp;quot;&quot;/&gt;&lt;property id=&quot;20307&quot; value=&quot;257&quot;/&gt;&lt;/object&gt;&lt;object type=&quot;3&quot; unique_id=&quot;10005&quot;&gt;&lt;property id=&quot;20148&quot; value=&quot;5&quot;/&gt;&lt;property id=&quot;20300&quot; value=&quot;Slide 3 - &amp;quot;How to get started: Create an account on Castle Branch&amp;quot;&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7 - &amp;quot;Clinical Requirements&amp;quot;&quot;/&gt;&lt;property id=&quot;20307&quot; value=&quot;261&quot;/&gt;&lt;/object&gt;&lt;object type=&quot;3&quot; unique_id=&quot;10009&quot;&gt;&lt;property id=&quot;20148&quot; value=&quot;5&quot;/&gt;&lt;property id=&quot;20300&quot; value=&quot;Slide 8 - &amp;quot;Health Insurance&amp;quot;&quot;/&gt;&lt;property id=&quot;20307&quot; value=&quot;262&quot;/&gt;&lt;/object&gt;&lt;object type=&quot;3&quot; unique_id=&quot;10010&quot;&gt;&lt;property id=&quot;20148&quot; value=&quot;5&quot;/&gt;&lt;property id=&quot;20300&quot; value=&quot;Slide 9 - &amp;quot;Influenza Vaccination&amp;quot;&quot;/&gt;&lt;property id=&quot;20307&quot; value=&quot;263&quot;/&gt;&lt;/object&gt;&lt;object type=&quot;3&quot; unique_id=&quot;10011&quot;&gt;&lt;property id=&quot;20148&quot; value=&quot;5&quot;/&gt;&lt;property id=&quot;20300&quot; value=&quot;Slide 10 - &amp;quot;Compliance Form&amp;quot;&quot;/&gt;&lt;property id=&quot;20307&quot; value=&quot;264&quot;/&gt;&lt;/object&gt;&lt;object type=&quot;3&quot; unique_id=&quot;10012&quot;&gt;&lt;property id=&quot;20148&quot; value=&quot;5&quot;/&gt;&lt;property id=&quot;20300&quot; value=&quot;Slide 11 - &amp;quot;Tuberculosis Test&amp;quot;&quot;/&gt;&lt;property id=&quot;20307&quot; value=&quot;265&quot;/&gt;&lt;/object&gt;&lt;object type=&quot;3&quot; unique_id=&quot;10013&quot;&gt;&lt;property id=&quot;20148&quot; value=&quot;5&quot;/&gt;&lt;property id=&quot;20300&quot; value=&quot;Slide 12 - &amp;quot;Commitment to Behavioral Standard in Patient Care&amp;quot;&quot;/&gt;&lt;property id=&quot;20307&quot; value=&quot;266&quot;/&gt;&lt;/object&gt;&lt;object type=&quot;3&quot; unique_id=&quot;10014&quot;&gt;&lt;property id=&quot;20148&quot; value=&quot;5&quot;/&gt;&lt;property id=&quot;20300&quot; value=&quot;Slide 13 - &amp;quot;CPR Certification&amp;quot;&quot;/&gt;&lt;property id=&quot;20307&quot; value=&quot;268&quot;/&gt;&lt;/object&gt;&lt;object type=&quot;3&quot; unique_id=&quot;10015&quot;&gt;&lt;property id=&quot;20148&quot; value=&quot;5&quot;/&gt;&lt;property id=&quot;20300&quot; value=&quot;Slide 14 - &amp;quot;First Aid Certification&amp;quot;&quot;/&gt;&lt;property id=&quot;20307&quot; value=&quot;269&quot;/&gt;&lt;/object&gt;&lt;object type=&quot;3&quot; unique_id=&quot;10016&quot;&gt;&lt;property id=&quot;20148&quot; value=&quot;5&quot;/&gt;&lt;property id=&quot;20300&quot; value=&quot;Slide 15 - &amp;quot;Physical Examination&amp;quot;&quot;/&gt;&lt;property id=&quot;20307&quot; value=&quot;270&quot;/&gt;&lt;/object&gt;&lt;object type=&quot;3&quot; unique_id=&quot;10017&quot;&gt;&lt;property id=&quot;20148&quot; value=&quot;5&quot;/&gt;&lt;property id=&quot;20300&quot; value=&quot;Slide 16 - &amp;quot;Bloodborne Pathogens Training Certification&amp;quot;&quot;/&gt;&lt;property id=&quot;20307&quot; value=&quot;271&quot;/&gt;&lt;/object&gt;&lt;object type=&quot;3&quot; unique_id=&quot;10018&quot;&gt;&lt;property id=&quot;20148&quot; value=&quot;5&quot;/&gt;&lt;property id=&quot;20300&quot; value=&quot;Slide 17 - &amp;quot;HIPAA and Discrimination and Harassment Trainings&amp;quot;&quot;/&gt;&lt;property id=&quot;20307&quot; value=&quot;272&quot;/&gt;&lt;/object&gt;&lt;object type=&quot;3&quot; unique_id=&quot;10019&quot;&gt;&lt;property id=&quot;20148&quot; value=&quot;5&quot;/&gt;&lt;property id=&quot;20300&quot; value=&quot;Slide 19 - &amp;quot;Important Notes&amp;quot;&quot;/&gt;&lt;property id=&quot;20307&quot; value=&quot;267&quot;/&gt;&lt;/object&gt;&lt;object type=&quot;3&quot; unique_id=&quot;10399&quot;&gt;&lt;property id=&quot;20148&quot; value=&quot;5&quot;/&gt;&lt;property id=&quot;20300&quot; value=&quot;Slide 6 - &amp;quot;Due Dates&amp;quot;&quot;/&gt;&lt;property id=&quot;20307&quot; value=&quot;273&quot;/&gt;&lt;/object&gt;&lt;object type=&quot;3&quot; unique_id=&quot;10400&quot;&gt;&lt;property id=&quot;20148&quot; value=&quot;5&quot;/&gt;&lt;property id=&quot;20300&quot; value=&quot;Slide 18 - &amp;quot;The document you upload for the HIPAA and Discrimination training should look like this:&amp;quot;&quot;/&gt;&lt;property id=&quot;20307&quot; value=&quot;275&quot;/&gt;&lt;/object&gt;&lt;/object&gt;&lt;object type=&quot;8&quot; unique_id=&quot;10038&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2310</TotalTime>
  <Words>2312</Words>
  <Application>Microsoft Office PowerPoint</Application>
  <PresentationFormat>On-screen Show (4:3)</PresentationFormat>
  <Paragraphs>220</Paragraphs>
  <Slides>24</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Courier New</vt:lpstr>
      <vt:lpstr>Palatino Linotype</vt:lpstr>
      <vt:lpstr>Symbol</vt:lpstr>
      <vt:lpstr>Times New Roman</vt:lpstr>
      <vt:lpstr>Wingdings</vt:lpstr>
      <vt:lpstr>Elemental</vt:lpstr>
      <vt:lpstr>Compliance Requirements  for Physical Therapy Students</vt:lpstr>
      <vt:lpstr>Requirements</vt:lpstr>
      <vt:lpstr>Due Dates</vt:lpstr>
      <vt:lpstr>Instructions for current UK College of Health Sciences undergraduates:</vt:lpstr>
      <vt:lpstr> How to get started: Create an account on Castle Branch</vt:lpstr>
      <vt:lpstr>PowerPoint Presentation</vt:lpstr>
      <vt:lpstr>PowerPoint Presentation</vt:lpstr>
      <vt:lpstr>Clinical Requirements</vt:lpstr>
      <vt:lpstr>Health Insurance</vt:lpstr>
      <vt:lpstr>Influenza Vaccination</vt:lpstr>
      <vt:lpstr>Required Immunizations</vt:lpstr>
      <vt:lpstr>MMR Vaccine</vt:lpstr>
      <vt:lpstr>PowerPoint Presentation</vt:lpstr>
      <vt:lpstr>PowerPoint Presentation</vt:lpstr>
      <vt:lpstr>HEPATITIS B  (Positive titer not accepted)</vt:lpstr>
      <vt:lpstr>Tuberculosis Test</vt:lpstr>
      <vt:lpstr>Commitment to Behavioral Standard in Patient Care</vt:lpstr>
      <vt:lpstr>  BLS/CPR Certification</vt:lpstr>
      <vt:lpstr>First Aid Certification</vt:lpstr>
      <vt:lpstr>Physical Examination</vt:lpstr>
      <vt:lpstr>Bloodborne Pathogens Training Certification</vt:lpstr>
      <vt:lpstr>HIPAA and Discrimination and Harassment Trainings</vt:lpstr>
      <vt:lpstr>The document you upload for the HIPAA and Discrimination training should look like this:</vt:lpstr>
      <vt:lpstr>Important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Ashley L</dc:creator>
  <cp:lastModifiedBy>Edge, Tammy W.</cp:lastModifiedBy>
  <cp:revision>167</cp:revision>
  <dcterms:created xsi:type="dcterms:W3CDTF">2016-02-25T18:57:01Z</dcterms:created>
  <dcterms:modified xsi:type="dcterms:W3CDTF">2024-08-21T13:22:47Z</dcterms:modified>
</cp:coreProperties>
</file>