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78" r:id="rId4"/>
    <p:sldId id="280" r:id="rId5"/>
    <p:sldId id="259" r:id="rId6"/>
    <p:sldId id="260" r:id="rId7"/>
    <p:sldId id="276" r:id="rId8"/>
    <p:sldId id="277" r:id="rId9"/>
    <p:sldId id="262" r:id="rId10"/>
    <p:sldId id="281" r:id="rId11"/>
    <p:sldId id="265" r:id="rId12"/>
    <p:sldId id="282" r:id="rId13"/>
    <p:sldId id="266" r:id="rId14"/>
    <p:sldId id="272" r:id="rId15"/>
    <p:sldId id="275" r:id="rId16"/>
    <p:sldId id="267" r:id="rId17"/>
  </p:sldIdLst>
  <p:sldSz cx="9144000" cy="6858000" type="screen4x3"/>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rner, Chloe M." initials="TCM" lastIdx="1" clrIdx="0">
    <p:extLst>
      <p:ext uri="{19B8F6BF-5375-455C-9EA6-DF929625EA0E}">
        <p15:presenceInfo xmlns:p15="http://schemas.microsoft.com/office/powerpoint/2012/main" userId="S-1-5-21-436374069-1454471165-682003330-416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2AC00"/>
    <a:srgbClr val="FF0000"/>
    <a:srgbClr val="F49F9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97531" autoAdjust="0"/>
  </p:normalViewPr>
  <p:slideViewPr>
    <p:cSldViewPr>
      <p:cViewPr varScale="1">
        <p:scale>
          <a:sx n="72" d="100"/>
          <a:sy n="72" d="100"/>
        </p:scale>
        <p:origin x="1506" y="12"/>
      </p:cViewPr>
      <p:guideLst>
        <p:guide orient="horz" pos="2160"/>
        <p:guide pos="2880"/>
      </p:guideLst>
    </p:cSldViewPr>
  </p:slideViewPr>
  <p:outlineViewPr>
    <p:cViewPr>
      <p:scale>
        <a:sx n="33" d="100"/>
        <a:sy n="33" d="100"/>
      </p:scale>
      <p:origin x="0" y="7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69DCD8-767B-452C-9A35-ECC3479C4B2E}" type="datetimeFigureOut">
              <a:rPr lang="en-US" smtClean="0"/>
              <a:t>8/20/2024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EA35D-8EC6-4472-991E-79B2692C6EDA}" type="slidenum">
              <a:rPr lang="en-US" smtClean="0"/>
              <a:t>‹#›</a:t>
            </a:fld>
            <a:endParaRPr lang="en-US"/>
          </a:p>
        </p:txBody>
      </p:sp>
    </p:spTree>
    <p:extLst>
      <p:ext uri="{BB962C8B-B14F-4D97-AF65-F5344CB8AC3E}">
        <p14:creationId xmlns:p14="http://schemas.microsoft.com/office/powerpoint/2010/main" val="3178460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a:t>
            </a:fld>
            <a:endParaRPr lang="en-US"/>
          </a:p>
        </p:txBody>
      </p:sp>
    </p:spTree>
    <p:extLst>
      <p:ext uri="{BB962C8B-B14F-4D97-AF65-F5344CB8AC3E}">
        <p14:creationId xmlns:p14="http://schemas.microsoft.com/office/powerpoint/2010/main" val="1474893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11</a:t>
            </a:fld>
            <a:endParaRPr lang="en-US"/>
          </a:p>
        </p:txBody>
      </p:sp>
    </p:spTree>
    <p:extLst>
      <p:ext uri="{BB962C8B-B14F-4D97-AF65-F5344CB8AC3E}">
        <p14:creationId xmlns:p14="http://schemas.microsoft.com/office/powerpoint/2010/main" val="245549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13</a:t>
            </a:fld>
            <a:endParaRPr lang="en-US"/>
          </a:p>
        </p:txBody>
      </p:sp>
    </p:spTree>
    <p:extLst>
      <p:ext uri="{BB962C8B-B14F-4D97-AF65-F5344CB8AC3E}">
        <p14:creationId xmlns:p14="http://schemas.microsoft.com/office/powerpoint/2010/main" val="2076066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14</a:t>
            </a:fld>
            <a:endParaRPr lang="en-US"/>
          </a:p>
        </p:txBody>
      </p:sp>
    </p:spTree>
    <p:extLst>
      <p:ext uri="{BB962C8B-B14F-4D97-AF65-F5344CB8AC3E}">
        <p14:creationId xmlns:p14="http://schemas.microsoft.com/office/powerpoint/2010/main" val="223811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15</a:t>
            </a:fld>
            <a:endParaRPr lang="en-US"/>
          </a:p>
        </p:txBody>
      </p:sp>
    </p:spTree>
    <p:extLst>
      <p:ext uri="{BB962C8B-B14F-4D97-AF65-F5344CB8AC3E}">
        <p14:creationId xmlns:p14="http://schemas.microsoft.com/office/powerpoint/2010/main" val="268241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16</a:t>
            </a:fld>
            <a:endParaRPr lang="en-US"/>
          </a:p>
        </p:txBody>
      </p:sp>
    </p:spTree>
    <p:extLst>
      <p:ext uri="{BB962C8B-B14F-4D97-AF65-F5344CB8AC3E}">
        <p14:creationId xmlns:p14="http://schemas.microsoft.com/office/powerpoint/2010/main" val="314717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2</a:t>
            </a:fld>
            <a:endParaRPr lang="en-US"/>
          </a:p>
        </p:txBody>
      </p:sp>
    </p:spTree>
    <p:extLst>
      <p:ext uri="{BB962C8B-B14F-4D97-AF65-F5344CB8AC3E}">
        <p14:creationId xmlns:p14="http://schemas.microsoft.com/office/powerpoint/2010/main" val="3457578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4</a:t>
            </a:fld>
            <a:endParaRPr lang="en-US"/>
          </a:p>
        </p:txBody>
      </p:sp>
    </p:spTree>
    <p:extLst>
      <p:ext uri="{BB962C8B-B14F-4D97-AF65-F5344CB8AC3E}">
        <p14:creationId xmlns:p14="http://schemas.microsoft.com/office/powerpoint/2010/main" val="2851531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5</a:t>
            </a:fld>
            <a:endParaRPr lang="en-US"/>
          </a:p>
        </p:txBody>
      </p:sp>
    </p:spTree>
    <p:extLst>
      <p:ext uri="{BB962C8B-B14F-4D97-AF65-F5344CB8AC3E}">
        <p14:creationId xmlns:p14="http://schemas.microsoft.com/office/powerpoint/2010/main" val="3398937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6</a:t>
            </a:fld>
            <a:endParaRPr lang="en-US"/>
          </a:p>
        </p:txBody>
      </p:sp>
    </p:spTree>
    <p:extLst>
      <p:ext uri="{BB962C8B-B14F-4D97-AF65-F5344CB8AC3E}">
        <p14:creationId xmlns:p14="http://schemas.microsoft.com/office/powerpoint/2010/main" val="245916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9351F6-6364-407B-9489-2CC07E54891B}" type="slidenum">
              <a:rPr lang="en-US" smtClean="0"/>
              <a:t>7</a:t>
            </a:fld>
            <a:endParaRPr lang="en-US"/>
          </a:p>
        </p:txBody>
      </p:sp>
    </p:spTree>
    <p:extLst>
      <p:ext uri="{BB962C8B-B14F-4D97-AF65-F5344CB8AC3E}">
        <p14:creationId xmlns:p14="http://schemas.microsoft.com/office/powerpoint/2010/main" val="403653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9351F6-6364-407B-9489-2CC07E54891B}" type="slidenum">
              <a:rPr lang="en-US" smtClean="0"/>
              <a:t>8</a:t>
            </a:fld>
            <a:endParaRPr lang="en-US"/>
          </a:p>
        </p:txBody>
      </p:sp>
    </p:spTree>
    <p:extLst>
      <p:ext uri="{BB962C8B-B14F-4D97-AF65-F5344CB8AC3E}">
        <p14:creationId xmlns:p14="http://schemas.microsoft.com/office/powerpoint/2010/main" val="911063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5EA35D-8EC6-4472-991E-79B2692C6EDA}" type="slidenum">
              <a:rPr lang="en-US" smtClean="0"/>
              <a:t>9</a:t>
            </a:fld>
            <a:endParaRPr lang="en-US"/>
          </a:p>
        </p:txBody>
      </p:sp>
    </p:spTree>
    <p:extLst>
      <p:ext uri="{BB962C8B-B14F-4D97-AF65-F5344CB8AC3E}">
        <p14:creationId xmlns:p14="http://schemas.microsoft.com/office/powerpoint/2010/main" val="414878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EA35D-8EC6-4472-991E-79B2692C6ED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325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F3D6EF-14A9-4DB1-9059-B846AC56CA5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3" name="Slide Number Placeholder 12"/>
          <p:cNvSpPr>
            <a:spLocks noGrp="1"/>
          </p:cNvSpPr>
          <p:nvPr>
            <p:ph type="sldNum" sz="quarter" idx="11"/>
          </p:nvPr>
        </p:nvSpPr>
        <p:spPr/>
        <p:txBody>
          <a:bodyPr/>
          <a:lstStyle/>
          <a:p>
            <a:fld id="{C1F3D6EF-14A9-4DB1-9059-B846AC56CA58}"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9" name="Slide Number Placeholder 8"/>
          <p:cNvSpPr>
            <a:spLocks noGrp="1"/>
          </p:cNvSpPr>
          <p:nvPr>
            <p:ph type="sldNum" sz="quarter" idx="11"/>
          </p:nvPr>
        </p:nvSpPr>
        <p:spPr/>
        <p:txBody>
          <a:bodyPr/>
          <a:lstStyle/>
          <a:p>
            <a:fld id="{C1F3D6EF-14A9-4DB1-9059-B846AC56CA58}"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5" name="Slide Number Placeholder 14"/>
          <p:cNvSpPr>
            <a:spLocks noGrp="1"/>
          </p:cNvSpPr>
          <p:nvPr>
            <p:ph type="sldNum" sz="quarter" idx="11"/>
          </p:nvPr>
        </p:nvSpPr>
        <p:spPr/>
        <p:txBody>
          <a:bodyPr/>
          <a:lstStyle/>
          <a:p>
            <a:fld id="{C1F3D6EF-14A9-4DB1-9059-B846AC56CA58}" type="slidenum">
              <a:rPr lang="en-US" smtClean="0"/>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8" name="Slide Number Placeholder 7"/>
          <p:cNvSpPr>
            <a:spLocks noGrp="1"/>
          </p:cNvSpPr>
          <p:nvPr>
            <p:ph type="sldNum" sz="quarter" idx="11"/>
          </p:nvPr>
        </p:nvSpPr>
        <p:spPr/>
        <p:txBody>
          <a:bodyPr/>
          <a:lstStyle/>
          <a:p>
            <a:fld id="{C1F3D6EF-14A9-4DB1-9059-B846AC56CA5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6" name="Slide Number Placeholder 5"/>
          <p:cNvSpPr>
            <a:spLocks noGrp="1"/>
          </p:cNvSpPr>
          <p:nvPr>
            <p:ph type="sldNum" sz="quarter" idx="11"/>
          </p:nvPr>
        </p:nvSpPr>
        <p:spPr/>
        <p:txBody>
          <a:bodyPr/>
          <a:lstStyle/>
          <a:p>
            <a:fld id="{C1F3D6EF-14A9-4DB1-9059-B846AC56CA58}" type="slidenum">
              <a:rPr lang="en-US" smtClean="0"/>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6" name="Slide Number Placeholder 15"/>
          <p:cNvSpPr>
            <a:spLocks noGrp="1"/>
          </p:cNvSpPr>
          <p:nvPr>
            <p:ph type="sldNum" sz="quarter" idx="11"/>
          </p:nvPr>
        </p:nvSpPr>
        <p:spPr/>
        <p:txBody>
          <a:bodyPr/>
          <a:lstStyle/>
          <a:p>
            <a:fld id="{C1F3D6EF-14A9-4DB1-9059-B846AC56CA5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7683BA05-70E8-469F-9C1E-E4930DE46170}" type="datetimeFigureOut">
              <a:rPr lang="en-US" smtClean="0"/>
              <a:t>8/20/2024</a:t>
            </a:fld>
            <a:endParaRPr lang="en-US" dirty="0"/>
          </a:p>
        </p:txBody>
      </p:sp>
      <p:sp>
        <p:nvSpPr>
          <p:cNvPr id="14" name="Slide Number Placeholder 13"/>
          <p:cNvSpPr>
            <a:spLocks noGrp="1"/>
          </p:cNvSpPr>
          <p:nvPr>
            <p:ph type="sldNum" sz="quarter" idx="11"/>
          </p:nvPr>
        </p:nvSpPr>
        <p:spPr/>
        <p:txBody>
          <a:bodyPr/>
          <a:lstStyle/>
          <a:p>
            <a:fld id="{C1F3D6EF-14A9-4DB1-9059-B846AC56CA5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7683BA05-70E8-469F-9C1E-E4930DE46170}" type="datetimeFigureOut">
              <a:rPr lang="en-US" smtClean="0"/>
              <a:t>8/20/2024</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C1F3D6EF-14A9-4DB1-9059-B846AC56CA5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b="0" i="0" u="none"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hs.uky.edu/current-students/compliance" TargetMode="External"/><Relationship Id="rId4" Type="http://schemas.openxmlformats.org/officeDocument/2006/relationships/hyperlink" Target="https://www.uky.edu/chs/current-students/compliance-background-checks-and-drug-screen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mychart.uky.edu/MyChart/Authentication/Login"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hs.uky.edu/current-students/compliance/form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s://uk.instructure.com/enroll/4B6GD9"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CHS-Compliance@uky.ed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uky.edu/chs/sites/chs.uky.edu/files/commitment_to_behavioral_standard_in_patient_care_manual_and_signature_form.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uky.edu/chs/sites/chs.uky.edu/files/2021_hipaa_education_and_consent.pdf" TargetMode="External"/><Relationship Id="rId4" Type="http://schemas.openxmlformats.org/officeDocument/2006/relationships/hyperlink" Target="https://www.uky.edu/chs/sites/chs.uky.edu/files/ole_orientation_guide.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mp"/><Relationship Id="rId4" Type="http://schemas.openxmlformats.org/officeDocument/2006/relationships/hyperlink" Target="http://uky-health.castlebranch.com/"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990600" y="-1"/>
            <a:ext cx="7543800" cy="3124197"/>
          </a:xfrm>
        </p:spPr>
        <p:txBody>
          <a:bodyPr>
            <a:noAutofit/>
          </a:bodyPr>
          <a:lstStyle/>
          <a:p>
            <a:pPr algn="ctr"/>
            <a:r>
              <a:rPr lang="en-US" sz="3600" b="1" dirty="0"/>
              <a:t>Compliance Requirements for the </a:t>
            </a:r>
            <a:br>
              <a:rPr lang="en-US" sz="3200" b="1" dirty="0"/>
            </a:br>
            <a:r>
              <a:rPr lang="en-US" sz="4000" b="1" dirty="0"/>
              <a:t>Communication Sciences and Disorders </a:t>
            </a:r>
            <a:br>
              <a:rPr lang="en-US" sz="3200" b="1" dirty="0"/>
            </a:br>
            <a:r>
              <a:rPr lang="en-US" sz="3600" b="1" dirty="0"/>
              <a:t>Undergraduate Program </a:t>
            </a:r>
            <a:br>
              <a:rPr lang="en-US" sz="3600" b="1" dirty="0"/>
            </a:br>
            <a:r>
              <a:rPr lang="en-US" sz="3600" b="1" dirty="0"/>
              <a:t>and Pre-Req Students</a:t>
            </a:r>
          </a:p>
        </p:txBody>
      </p:sp>
      <p:sp>
        <p:nvSpPr>
          <p:cNvPr id="3" name="Subtitle 2"/>
          <p:cNvSpPr>
            <a:spLocks noGrp="1"/>
          </p:cNvSpPr>
          <p:nvPr>
            <p:ph type="subTitle" idx="1"/>
          </p:nvPr>
        </p:nvSpPr>
        <p:spPr>
          <a:xfrm>
            <a:off x="1638300" y="3276605"/>
            <a:ext cx="6248400" cy="3124196"/>
          </a:xfrm>
          <a:solidFill>
            <a:schemeClr val="tx2">
              <a:lumMod val="10000"/>
            </a:schemeClr>
          </a:solidFill>
        </p:spPr>
        <p:txBody>
          <a:bodyPr>
            <a:noAutofit/>
          </a:bodyPr>
          <a:lstStyle/>
          <a:p>
            <a:pPr algn="ctr"/>
            <a:endParaRPr lang="en-US" sz="2000" dirty="0"/>
          </a:p>
          <a:p>
            <a:pPr algn="ctr"/>
            <a:r>
              <a:rPr lang="en-US" sz="2000" dirty="0"/>
              <a:t>For compliance questions:</a:t>
            </a:r>
          </a:p>
          <a:p>
            <a:pPr algn="ctr"/>
            <a:endParaRPr lang="en-US" sz="2000" dirty="0"/>
          </a:p>
          <a:p>
            <a:pPr algn="ctr"/>
            <a:r>
              <a:rPr lang="en-US" sz="2000" dirty="0"/>
              <a:t>Email:  </a:t>
            </a:r>
            <a:r>
              <a:rPr lang="en-US" sz="2000" dirty="0">
                <a:hlinkClick r:id="rId3"/>
              </a:rPr>
              <a:t>CHS-Compliance@uky.edu</a:t>
            </a:r>
            <a:endParaRPr lang="en-US" sz="2000" dirty="0"/>
          </a:p>
          <a:p>
            <a:pPr algn="ctr"/>
            <a:endParaRPr lang="en-US" sz="2000" dirty="0">
              <a:hlinkClick r:id="rId4"/>
            </a:endParaRPr>
          </a:p>
          <a:p>
            <a:pPr algn="ctr"/>
            <a:r>
              <a:rPr lang="en-US" sz="2000" dirty="0">
                <a:hlinkClick r:id="rId5"/>
              </a:rPr>
              <a:t>https://chs.uky.edu/current-students/compliance</a:t>
            </a:r>
            <a:endParaRPr lang="en-US" sz="2000" dirty="0"/>
          </a:p>
          <a:p>
            <a:pPr algn="ctr"/>
            <a:endParaRPr lang="en-US" sz="2000" dirty="0"/>
          </a:p>
          <a:p>
            <a:pPr algn="ctr"/>
            <a:endParaRPr lang="en-US" sz="2000" dirty="0"/>
          </a:p>
        </p:txBody>
      </p:sp>
    </p:spTree>
    <p:extLst>
      <p:ext uri="{BB962C8B-B14F-4D97-AF65-F5344CB8AC3E}">
        <p14:creationId xmlns:p14="http://schemas.microsoft.com/office/powerpoint/2010/main" val="1585852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3" name="Straight Connector 2"/>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381000"/>
            <a:ext cx="7543800" cy="914400"/>
          </a:xfrm>
          <a:solidFill>
            <a:schemeClr val="tx2">
              <a:lumMod val="10000"/>
            </a:schemeClr>
          </a:solidFill>
        </p:spPr>
        <p:txBody>
          <a:bodyPr/>
          <a:lstStyle/>
          <a:p>
            <a:pPr algn="ctr"/>
            <a:r>
              <a:rPr lang="en-US" dirty="0"/>
              <a:t>Influenza Vaccination</a:t>
            </a:r>
          </a:p>
        </p:txBody>
      </p:sp>
      <p:sp>
        <p:nvSpPr>
          <p:cNvPr id="4" name="Content Placeholder 3"/>
          <p:cNvSpPr>
            <a:spLocks noGrp="1"/>
          </p:cNvSpPr>
          <p:nvPr>
            <p:ph sz="quarter" idx="14"/>
          </p:nvPr>
        </p:nvSpPr>
        <p:spPr>
          <a:xfrm>
            <a:off x="4953000" y="2743200"/>
            <a:ext cx="3810000" cy="3930162"/>
          </a:xfrm>
          <a:ln>
            <a:solidFill>
              <a:schemeClr val="tx1"/>
            </a:solidFill>
          </a:ln>
        </p:spPr>
        <p:txBody>
          <a:bodyPr>
            <a:noAutofit/>
          </a:bodyPr>
          <a:lstStyle/>
          <a:p>
            <a:pPr lvl="1">
              <a:buFont typeface="Courier New" panose="02070309020205020404" pitchFamily="49" charset="0"/>
              <a:buChar char="o"/>
            </a:pPr>
            <a:r>
              <a:rPr lang="en-US" sz="1600" dirty="0"/>
              <a:t>Any flu shot administered outside of this window for the current flu season will be rejected.  </a:t>
            </a:r>
          </a:p>
          <a:p>
            <a:pPr marL="384048" lvl="1" indent="0">
              <a:buNone/>
            </a:pPr>
            <a:endParaRPr lang="en-US" sz="1600" dirty="0"/>
          </a:p>
          <a:p>
            <a:pPr lvl="1">
              <a:buFont typeface="Courier New" panose="02070309020205020404" pitchFamily="49" charset="0"/>
              <a:buChar char="o"/>
            </a:pPr>
            <a:r>
              <a:rPr lang="en-US" sz="1600" dirty="0">
                <a:solidFill>
                  <a:prstClr val="white"/>
                </a:solidFill>
                <a:latin typeface="Palatino Linotype" panose="02040502050505030304" pitchFamily="18" charset="0"/>
                <a:cs typeface="Times New Roman" panose="02020603050405020304" pitchFamily="18" charset="0"/>
              </a:rPr>
              <a:t>If flu immunization is completed on UK Campus, your document will automatically be uploaded in your MyChart in your </a:t>
            </a:r>
            <a:r>
              <a:rPr lang="en-US" sz="1600" dirty="0" err="1">
                <a:solidFill>
                  <a:prstClr val="white"/>
                </a:solidFill>
                <a:latin typeface="Palatino Linotype" panose="02040502050505030304" pitchFamily="18" charset="0"/>
                <a:cs typeface="Times New Roman" panose="02020603050405020304" pitchFamily="18" charset="0"/>
              </a:rPr>
              <a:t>myUK</a:t>
            </a:r>
            <a:r>
              <a:rPr lang="en-US" sz="1600" dirty="0">
                <a:solidFill>
                  <a:prstClr val="white"/>
                </a:solidFill>
                <a:latin typeface="Palatino Linotype" panose="02040502050505030304" pitchFamily="18" charset="0"/>
                <a:cs typeface="Times New Roman" panose="02020603050405020304" pitchFamily="18" charset="0"/>
              </a:rPr>
              <a:t> </a:t>
            </a:r>
          </a:p>
          <a:p>
            <a:pPr marL="384048" lvl="1" indent="0">
              <a:buNone/>
            </a:pPr>
            <a:endParaRPr lang="en-US" sz="1600" dirty="0">
              <a:solidFill>
                <a:prstClr val="white"/>
              </a:solidFill>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sz="1800" dirty="0">
                <a:solidFill>
                  <a:srgbClr val="FFC000"/>
                </a:solidFill>
              </a:rPr>
              <a:t>This requirement has a different deadline than the others. You must complete this by </a:t>
            </a:r>
            <a:r>
              <a:rPr lang="en-US" sz="1800" b="1" u="sng" dirty="0">
                <a:solidFill>
                  <a:srgbClr val="FFC000"/>
                </a:solidFill>
              </a:rPr>
              <a:t>November 1</a:t>
            </a:r>
            <a:r>
              <a:rPr lang="en-US" sz="1800" b="1" u="sng" baseline="30000" dirty="0">
                <a:solidFill>
                  <a:srgbClr val="FFC000"/>
                </a:solidFill>
              </a:rPr>
              <a:t>st</a:t>
            </a:r>
            <a:endParaRPr lang="en-US" sz="1800" dirty="0">
              <a:solidFill>
                <a:srgbClr val="FFC000"/>
              </a:solidFill>
            </a:endParaRPr>
          </a:p>
        </p:txBody>
      </p:sp>
      <p:sp>
        <p:nvSpPr>
          <p:cNvPr id="6" name="Content Placeholder 5"/>
          <p:cNvSpPr>
            <a:spLocks noGrp="1"/>
          </p:cNvSpPr>
          <p:nvPr>
            <p:ph sz="quarter" idx="13"/>
          </p:nvPr>
        </p:nvSpPr>
        <p:spPr>
          <a:xfrm>
            <a:off x="304800" y="2743200"/>
            <a:ext cx="3962400" cy="3962400"/>
          </a:xfrm>
          <a:ln>
            <a:solidFill>
              <a:schemeClr val="tx1"/>
            </a:solidFill>
          </a:ln>
        </p:spPr>
        <p:txBody>
          <a:bodyPr>
            <a:normAutofit lnSpcReduction="10000"/>
          </a:bodyPr>
          <a:lstStyle/>
          <a:p>
            <a:pPr>
              <a:buFont typeface="Courier New" panose="02070309020205020404" pitchFamily="49" charset="0"/>
              <a:buChar char="o"/>
            </a:pPr>
            <a:endParaRPr lang="en-US" sz="1600" dirty="0">
              <a:effectLst/>
            </a:endParaRPr>
          </a:p>
          <a:p>
            <a:pPr>
              <a:buFont typeface="Courier New" panose="02070309020205020404" pitchFamily="49" charset="0"/>
              <a:buChar char="o"/>
            </a:pPr>
            <a:endParaRPr lang="en-US" sz="1600" dirty="0">
              <a:effectLst/>
            </a:endParaRPr>
          </a:p>
          <a:p>
            <a:pPr>
              <a:buFont typeface="Courier New" panose="02070309020205020404" pitchFamily="49" charset="0"/>
              <a:buChar char="o"/>
            </a:pPr>
            <a:r>
              <a:rPr lang="en-US" sz="1600" dirty="0">
                <a:effectLst/>
              </a:rPr>
              <a:t>Please follow these instructions below for finding vaccines done through UK Healthcare:</a:t>
            </a:r>
          </a:p>
          <a:p>
            <a:endParaRPr lang="en-US" sz="1600" u="sng" dirty="0">
              <a:effectLst/>
            </a:endParaRPr>
          </a:p>
          <a:p>
            <a:pPr lvl="1">
              <a:buFont typeface="Arial" panose="020B0604020202020204" pitchFamily="34" charset="0"/>
              <a:buChar char="•"/>
            </a:pPr>
            <a:r>
              <a:rPr lang="en-US" sz="1400" u="sng" dirty="0">
                <a:effectLst/>
              </a:rPr>
              <a:t>Login to your My Chart: </a:t>
            </a:r>
          </a:p>
          <a:p>
            <a:pPr marL="18288" indent="0">
              <a:buNone/>
            </a:pPr>
            <a:r>
              <a:rPr lang="en-US" sz="1400" u="sng" dirty="0">
                <a:effectLst/>
                <a:hlinkClick r:id="rId3"/>
              </a:rPr>
              <a:t>https://mychart.uky.edu/MyChart/Authentication/Login</a:t>
            </a:r>
            <a:endParaRPr lang="en-US" sz="1400" u="sng" dirty="0">
              <a:effectLst/>
            </a:endParaRPr>
          </a:p>
          <a:p>
            <a:pPr lvl="1">
              <a:buFont typeface="Arial" panose="020B0604020202020204" pitchFamily="34" charset="0"/>
              <a:buChar char="•"/>
            </a:pPr>
            <a:r>
              <a:rPr lang="en-US" sz="1400" u="sng" dirty="0">
                <a:effectLst/>
              </a:rPr>
              <a:t>Go to Menu</a:t>
            </a:r>
          </a:p>
          <a:p>
            <a:pPr lvl="1">
              <a:buFont typeface="Arial" panose="020B0604020202020204" pitchFamily="34" charset="0"/>
              <a:buChar char="•"/>
            </a:pPr>
            <a:r>
              <a:rPr lang="en-US" sz="1400" u="sng" dirty="0">
                <a:effectLst/>
              </a:rPr>
              <a:t>Health summary</a:t>
            </a:r>
          </a:p>
          <a:p>
            <a:pPr lvl="1">
              <a:buFont typeface="Arial" panose="020B0604020202020204" pitchFamily="34" charset="0"/>
              <a:buChar char="•"/>
            </a:pPr>
            <a:r>
              <a:rPr lang="en-US" sz="1400" u="sng" dirty="0">
                <a:effectLst/>
              </a:rPr>
              <a:t>Immunization tab </a:t>
            </a:r>
          </a:p>
          <a:p>
            <a:pPr lvl="1">
              <a:buFont typeface="Arial" panose="020B0604020202020204" pitchFamily="34" charset="0"/>
              <a:buChar char="•"/>
            </a:pPr>
            <a:r>
              <a:rPr lang="en-US" sz="1400" u="sng" dirty="0">
                <a:effectLst/>
              </a:rPr>
              <a:t>Click the printer icon</a:t>
            </a:r>
          </a:p>
          <a:p>
            <a:pPr lvl="1">
              <a:buFont typeface="Arial" panose="020B0604020202020204" pitchFamily="34" charset="0"/>
              <a:buChar char="•"/>
            </a:pPr>
            <a:r>
              <a:rPr lang="en-US" sz="1400" u="sng" dirty="0">
                <a:effectLst/>
              </a:rPr>
              <a:t>Under destination, save as a PDF on you laptop </a:t>
            </a:r>
          </a:p>
          <a:p>
            <a:pPr lvl="1">
              <a:buFont typeface="Arial" panose="020B0604020202020204" pitchFamily="34" charset="0"/>
              <a:buChar char="•"/>
            </a:pPr>
            <a:r>
              <a:rPr lang="en-US" sz="1400" u="sng" dirty="0">
                <a:effectLst/>
              </a:rPr>
              <a:t>Upload to your CastleBranch account.</a:t>
            </a:r>
          </a:p>
          <a:p>
            <a:endParaRPr lang="en-US" dirty="0">
              <a:effectLst/>
            </a:endParaRPr>
          </a:p>
          <a:p>
            <a:endParaRPr lang="en-US" dirty="0"/>
          </a:p>
        </p:txBody>
      </p:sp>
      <p:sp>
        <p:nvSpPr>
          <p:cNvPr id="10" name="Rounded Rectangle 9"/>
          <p:cNvSpPr/>
          <p:nvPr/>
        </p:nvSpPr>
        <p:spPr>
          <a:xfrm>
            <a:off x="2133600" y="1524000"/>
            <a:ext cx="4419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1800" b="0" i="0" u="none" strike="noStrike" kern="1200" cap="none" spc="0" normalizeH="0" baseline="0" noProof="0">
                <a:ln>
                  <a:noFill/>
                </a:ln>
                <a:solidFill>
                  <a:prstClr val="white"/>
                </a:solidFill>
                <a:effectLst/>
                <a:uLnTx/>
                <a:uFillTx/>
                <a:latin typeface="Palatino Linotype"/>
                <a:ea typeface="+mn-ea"/>
                <a:cs typeface="+mn-cs"/>
              </a:rPr>
              <a:t>You will need to get a flu shot for the </a:t>
            </a:r>
            <a:r>
              <a:rPr kumimoji="0" lang="en-US" sz="1800" b="1" i="0" u="none" strike="noStrike" kern="1200" cap="none" spc="0" normalizeH="0" baseline="0" noProof="0">
                <a:ln>
                  <a:noFill/>
                </a:ln>
                <a:solidFill>
                  <a:prstClr val="white"/>
                </a:solidFill>
                <a:effectLst/>
                <a:uLnTx/>
                <a:uFillTx/>
                <a:latin typeface="Palatino Linotype"/>
                <a:ea typeface="+mn-ea"/>
                <a:cs typeface="+mn-cs"/>
              </a:rPr>
              <a:t>CURRENT FLU SEASON SEPT 1 – MARCH 31</a:t>
            </a:r>
            <a:r>
              <a:rPr kumimoji="0" lang="en-US" sz="1800" b="0" i="0" u="none" strike="noStrike" kern="1200" cap="none" spc="0" normalizeH="0" baseline="0" noProof="0">
                <a:ln>
                  <a:noFill/>
                </a:ln>
                <a:solidFill>
                  <a:prstClr val="white"/>
                </a:solidFill>
                <a:effectLst/>
                <a:uLnTx/>
                <a:uFillTx/>
                <a:latin typeface="Palatino Linotype"/>
                <a:ea typeface="+mn-ea"/>
                <a:cs typeface="+mn-cs"/>
              </a:rPr>
              <a:t>.</a:t>
            </a:r>
            <a:endParaRPr kumimoji="0" lang="en-US" sz="1800" b="0" i="0" u="none" strike="noStrike" kern="1200" cap="none" spc="0" normalizeH="0" baseline="0" noProof="0" dirty="0">
              <a:ln>
                <a:noFill/>
              </a:ln>
              <a:solidFill>
                <a:prstClr val="white"/>
              </a:solidFill>
              <a:effectLst/>
              <a:uLnTx/>
              <a:uFillTx/>
              <a:latin typeface="Palatino Linotype"/>
              <a:ea typeface="+mn-ea"/>
              <a:cs typeface="+mn-cs"/>
            </a:endParaRPr>
          </a:p>
        </p:txBody>
      </p:sp>
    </p:spTree>
    <p:extLst>
      <p:ext uri="{BB962C8B-B14F-4D97-AF65-F5344CB8AC3E}">
        <p14:creationId xmlns:p14="http://schemas.microsoft.com/office/powerpoint/2010/main" val="4128213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3900" y="165699"/>
            <a:ext cx="7543800" cy="914400"/>
          </a:xfrm>
          <a:solidFill>
            <a:schemeClr val="tx2">
              <a:lumMod val="10000"/>
            </a:schemeClr>
          </a:solidFill>
        </p:spPr>
        <p:txBody>
          <a:bodyPr/>
          <a:lstStyle/>
          <a:p>
            <a:pPr algn="ctr"/>
            <a:r>
              <a:rPr lang="en-US" dirty="0"/>
              <a:t>Tuberculosis Test</a:t>
            </a:r>
          </a:p>
        </p:txBody>
      </p:sp>
      <p:sp>
        <p:nvSpPr>
          <p:cNvPr id="3" name="Content Placeholder 2"/>
          <p:cNvSpPr>
            <a:spLocks noGrp="1"/>
          </p:cNvSpPr>
          <p:nvPr>
            <p:ph sz="quarter" idx="13"/>
          </p:nvPr>
        </p:nvSpPr>
        <p:spPr>
          <a:xfrm>
            <a:off x="477456" y="1245797"/>
            <a:ext cx="3273552" cy="3707195"/>
          </a:xfrm>
          <a:ln w="76200">
            <a:solidFill>
              <a:schemeClr val="tx1"/>
            </a:solidFill>
          </a:ln>
          <a:effectLst>
            <a:outerShdw blurRad="107950" dist="12700" dir="5400000" algn="ctr">
              <a:srgbClr val="000000"/>
            </a:outerShdw>
          </a:effectLst>
        </p:spPr>
        <p:txBody>
          <a:bodyPr>
            <a:normAutofit fontScale="92500" lnSpcReduction="10000"/>
          </a:bodyPr>
          <a:lstStyle/>
          <a:p>
            <a:pPr>
              <a:buFont typeface="Wingdings" panose="05000000000000000000" pitchFamily="2" charset="2"/>
              <a:buChar char="Ø"/>
            </a:pPr>
            <a:endParaRPr lang="en-US" b="1" u="sng" dirty="0">
              <a:solidFill>
                <a:prstClr val="white"/>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b="1" u="sng" dirty="0">
                <a:solidFill>
                  <a:prstClr val="white"/>
                </a:solidFill>
                <a:effectLst/>
                <a:latin typeface="Times New Roman" panose="02020603050405020304" pitchFamily="18" charset="0"/>
                <a:cs typeface="Times New Roman" panose="02020603050405020304" pitchFamily="18" charset="0"/>
              </a:rPr>
              <a:t>New Communication Sciences  and Disorders students</a:t>
            </a:r>
            <a:r>
              <a:rPr lang="en-US" b="1" dirty="0">
                <a:solidFill>
                  <a:prstClr val="white"/>
                </a:solidFill>
                <a:effectLst/>
                <a:latin typeface="Times New Roman" panose="02020603050405020304" pitchFamily="18" charset="0"/>
                <a:cs typeface="Times New Roman" panose="02020603050405020304" pitchFamily="18" charset="0"/>
              </a:rPr>
              <a:t> </a:t>
            </a:r>
            <a:r>
              <a:rPr lang="en-US" dirty="0">
                <a:solidFill>
                  <a:prstClr val="white"/>
                </a:solidFill>
                <a:effectLst/>
                <a:latin typeface="Times New Roman" panose="02020603050405020304" pitchFamily="18" charset="0"/>
                <a:cs typeface="Times New Roman" panose="02020603050405020304" pitchFamily="18" charset="0"/>
              </a:rPr>
              <a:t>are required to complete an initial two-step TB skin test or equivalent IGRA Blood test. </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 2 step TB test is 2 different TB skin tests given at least 1 week apart.</a:t>
            </a:r>
          </a:p>
          <a:p>
            <a:pPr>
              <a:buFont typeface="Wingdings" panose="05000000000000000000" pitchFamily="2" charset="2"/>
              <a:buChar char="Ø"/>
            </a:pPr>
            <a:r>
              <a:rPr lang="en-US" sz="2000" dirty="0">
                <a:solidFill>
                  <a:prstClr val="white"/>
                </a:solidFill>
                <a:latin typeface="Times New Roman" panose="02020603050405020304" pitchFamily="18" charset="0"/>
                <a:cs typeface="Times New Roman" panose="02020603050405020304" pitchFamily="18" charset="0"/>
              </a:rPr>
              <a:t>Annual renewal of 1 step TB skin test or TB blood test. </a:t>
            </a:r>
          </a:p>
          <a:p>
            <a:pPr>
              <a:buFont typeface="Wingdings" panose="05000000000000000000" pitchFamily="2" charset="2"/>
              <a:buChar char="Ø"/>
            </a:pPr>
            <a:endParaRPr lang="en-US" sz="2000" dirty="0"/>
          </a:p>
        </p:txBody>
      </p:sp>
      <p:sp>
        <p:nvSpPr>
          <p:cNvPr id="5" name="Content Placeholder 4"/>
          <p:cNvSpPr>
            <a:spLocks noGrp="1"/>
          </p:cNvSpPr>
          <p:nvPr>
            <p:ph sz="quarter" idx="14"/>
          </p:nvPr>
        </p:nvSpPr>
        <p:spPr>
          <a:xfrm>
            <a:off x="5067937" y="1257300"/>
            <a:ext cx="3273552" cy="3695692"/>
          </a:xfrm>
          <a:ln w="76200">
            <a:solidFill>
              <a:schemeClr val="tx1"/>
            </a:solidFill>
          </a:ln>
        </p:spPr>
        <p:txBody>
          <a:bodyPr/>
          <a:lstStyle/>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TB skin tests can be completed at University Health Services and are free with student ID. </a:t>
            </a:r>
          </a:p>
          <a:p>
            <a:pPr>
              <a:buFont typeface="Wingdings" panose="05000000000000000000" pitchFamily="2" charset="2"/>
              <a:buChar char="Ø"/>
            </a:pPr>
            <a:r>
              <a:rPr lang="en-US" dirty="0">
                <a:solidFill>
                  <a:prstClr val="white"/>
                </a:solidFill>
                <a:latin typeface="Times New Roman" panose="02020603050405020304" pitchFamily="18" charset="0"/>
                <a:cs typeface="Times New Roman" panose="02020603050405020304" pitchFamily="18" charset="0"/>
              </a:rPr>
              <a:t> If you have had a TB test within the last year, please bring a copy of the results with you to your appointment.</a:t>
            </a:r>
            <a:endParaRPr lang="en-US" dirty="0"/>
          </a:p>
        </p:txBody>
      </p:sp>
      <p:sp>
        <p:nvSpPr>
          <p:cNvPr id="6" name="Oval 5"/>
          <p:cNvSpPr/>
          <p:nvPr/>
        </p:nvSpPr>
        <p:spPr>
          <a:xfrm>
            <a:off x="1600200" y="5105400"/>
            <a:ext cx="5791200" cy="152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rgbClr val="E2AC00"/>
                </a:solidFill>
              </a:rPr>
              <a:t>If completed at UHS, your document will be automatically uploaded to your MyChart in your MyUK.</a:t>
            </a:r>
          </a:p>
        </p:txBody>
      </p:sp>
      <p:sp>
        <p:nvSpPr>
          <p:cNvPr id="8" name="Rectangle 7">
            <a:extLst>
              <a:ext uri="{FF2B5EF4-FFF2-40B4-BE49-F238E27FC236}">
                <a16:creationId xmlns:a16="http://schemas.microsoft.com/office/drawing/2014/main" id="{3BA7F63A-6770-4AFA-BF54-CCFB0F750420}"/>
              </a:ext>
            </a:extLst>
          </p:cNvPr>
          <p:cNvSpPr/>
          <p:nvPr/>
        </p:nvSpPr>
        <p:spPr>
          <a:xfrm>
            <a:off x="8686800" y="57150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250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4A6506-4B10-4494-AF8F-14B6CA2B31D6}"/>
              </a:ext>
            </a:extLst>
          </p:cNvPr>
          <p:cNvPicPr>
            <a:picLocks noChangeAspect="1"/>
          </p:cNvPicPr>
          <p:nvPr/>
        </p:nvPicPr>
        <p:blipFill>
          <a:blip r:embed="rId2"/>
          <a:stretch>
            <a:fillRect/>
          </a:stretch>
        </p:blipFill>
        <p:spPr>
          <a:xfrm>
            <a:off x="1691805" y="0"/>
            <a:ext cx="5760390" cy="6858000"/>
          </a:xfrm>
          <a:prstGeom prst="rect">
            <a:avLst/>
          </a:prstGeom>
        </p:spPr>
      </p:pic>
      <p:pic>
        <p:nvPicPr>
          <p:cNvPr id="12" name="Picture 11">
            <a:extLst>
              <a:ext uri="{FF2B5EF4-FFF2-40B4-BE49-F238E27FC236}">
                <a16:creationId xmlns:a16="http://schemas.microsoft.com/office/drawing/2014/main" id="{2CEA43CB-B5DF-458D-A23D-ADC3203DB8C4}"/>
              </a:ext>
            </a:extLst>
          </p:cNvPr>
          <p:cNvPicPr>
            <a:picLocks noChangeAspect="1"/>
          </p:cNvPicPr>
          <p:nvPr/>
        </p:nvPicPr>
        <p:blipFill>
          <a:blip r:embed="rId3"/>
          <a:stretch>
            <a:fillRect/>
          </a:stretch>
        </p:blipFill>
        <p:spPr>
          <a:xfrm>
            <a:off x="1723752" y="0"/>
            <a:ext cx="5696496" cy="6858000"/>
          </a:xfrm>
          <a:prstGeom prst="rect">
            <a:avLst/>
          </a:prstGeom>
        </p:spPr>
      </p:pic>
    </p:spTree>
    <p:extLst>
      <p:ext uri="{BB962C8B-B14F-4D97-AF65-F5344CB8AC3E}">
        <p14:creationId xmlns:p14="http://schemas.microsoft.com/office/powerpoint/2010/main" val="198053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152404"/>
            <a:ext cx="7543800" cy="1447796"/>
          </a:xfrm>
          <a:solidFill>
            <a:schemeClr val="tx2">
              <a:lumMod val="10000"/>
            </a:schemeClr>
          </a:solidFill>
        </p:spPr>
        <p:txBody>
          <a:bodyPr/>
          <a:lstStyle/>
          <a:p>
            <a:pPr algn="ctr"/>
            <a:r>
              <a:rPr lang="en-US" sz="4400" dirty="0"/>
              <a:t>Commitment to Behavioral Standard in Patient Care</a:t>
            </a:r>
          </a:p>
        </p:txBody>
      </p:sp>
      <p:sp>
        <p:nvSpPr>
          <p:cNvPr id="3" name="Content Placeholder 2"/>
          <p:cNvSpPr>
            <a:spLocks noGrp="1"/>
          </p:cNvSpPr>
          <p:nvPr>
            <p:ph sz="quarter" idx="13"/>
          </p:nvPr>
        </p:nvSpPr>
        <p:spPr>
          <a:xfrm>
            <a:off x="533400" y="1676406"/>
            <a:ext cx="3246120" cy="5105385"/>
          </a:xfrm>
        </p:spPr>
        <p:txBody>
          <a:bodyPr>
            <a:normAutofit fontScale="92500"/>
          </a:bodyPr>
          <a:lstStyle/>
          <a:p>
            <a:pPr>
              <a:buFont typeface="Wingdings" panose="05000000000000000000" pitchFamily="2" charset="2"/>
              <a:buChar char="Ø"/>
            </a:pPr>
            <a:r>
              <a:rPr lang="en-US" dirty="0"/>
              <a:t>In Castle Branch, there is a link to this document. Follow this link to go to the document:</a:t>
            </a:r>
          </a:p>
          <a:p>
            <a:pPr marL="18288" indent="0">
              <a:buNone/>
            </a:pPr>
            <a:r>
              <a:rPr lang="en-US" dirty="0"/>
              <a:t> </a:t>
            </a:r>
            <a:r>
              <a:rPr lang="en-US" dirty="0">
                <a:hlinkClick r:id="rId3"/>
              </a:rPr>
              <a:t>https://chs.uky.edu/current-students/compliance/forms</a:t>
            </a:r>
            <a:endParaRPr lang="en-US" dirty="0"/>
          </a:p>
          <a:p>
            <a:pPr marL="18288" indent="0">
              <a:buNone/>
            </a:pPr>
            <a:endParaRPr lang="en-US" dirty="0"/>
          </a:p>
          <a:p>
            <a:pPr>
              <a:buFont typeface="Wingdings" panose="05000000000000000000" pitchFamily="2" charset="2"/>
              <a:buChar char="Ø"/>
            </a:pPr>
            <a:r>
              <a:rPr lang="en-US" dirty="0"/>
              <a:t>You will need to print, read, and sign this document. </a:t>
            </a:r>
          </a:p>
          <a:p>
            <a:pPr>
              <a:buFont typeface="Wingdings" panose="05000000000000000000" pitchFamily="2" charset="2"/>
              <a:buChar char="Ø"/>
            </a:pPr>
            <a:r>
              <a:rPr lang="en-US" dirty="0"/>
              <a:t>Then, scan it and upload it to Castle Branch (there are scanner apps you can download for free on your phone.)</a:t>
            </a:r>
          </a:p>
        </p:txBody>
      </p:sp>
      <p:pic>
        <p:nvPicPr>
          <p:cNvPr id="6146" name="Picture 2"/>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3962400" y="2209800"/>
            <a:ext cx="4880279"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9025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28600"/>
            <a:ext cx="7543800" cy="1524000"/>
          </a:xfrm>
          <a:solidFill>
            <a:schemeClr val="tx2">
              <a:lumMod val="10000"/>
            </a:schemeClr>
          </a:solidFill>
        </p:spPr>
        <p:txBody>
          <a:bodyPr/>
          <a:lstStyle/>
          <a:p>
            <a:pPr algn="ctr"/>
            <a:r>
              <a:rPr lang="en-US" sz="4800" dirty="0"/>
              <a:t>HIPAA and Discrimination and Harassment Trainings</a:t>
            </a:r>
          </a:p>
        </p:txBody>
      </p:sp>
      <p:sp>
        <p:nvSpPr>
          <p:cNvPr id="3" name="Content Placeholder 2"/>
          <p:cNvSpPr>
            <a:spLocks noGrp="1"/>
          </p:cNvSpPr>
          <p:nvPr>
            <p:ph sz="quarter" idx="13"/>
          </p:nvPr>
        </p:nvSpPr>
        <p:spPr>
          <a:xfrm>
            <a:off x="609600" y="1752600"/>
            <a:ext cx="8001000" cy="4572000"/>
          </a:xfrm>
        </p:spPr>
        <p:txBody>
          <a:bodyPr>
            <a:normAutofit fontScale="92500"/>
          </a:bodyPr>
          <a:lstStyle/>
          <a:p>
            <a:pPr>
              <a:buFont typeface="Wingdings" panose="05000000000000000000" pitchFamily="2" charset="2"/>
              <a:buChar char="Ø"/>
            </a:pPr>
            <a:r>
              <a:rPr lang="en-US" dirty="0"/>
              <a:t>Go to </a:t>
            </a:r>
            <a:r>
              <a:rPr lang="en-US" dirty="0">
                <a:hlinkClick r:id="rId3"/>
              </a:rPr>
              <a:t>this link</a:t>
            </a:r>
            <a:r>
              <a:rPr lang="en-US" dirty="0"/>
              <a:t> and enroll in the Canvas course. (NOTE: You will need your Link Blue ID and password to do so. If you do not yet have it, you will have to wait until you do.) </a:t>
            </a:r>
          </a:p>
          <a:p>
            <a:pPr>
              <a:buFont typeface="Wingdings" panose="05000000000000000000" pitchFamily="2" charset="2"/>
              <a:buChar char="Ø"/>
            </a:pPr>
            <a:r>
              <a:rPr lang="en-US" dirty="0"/>
              <a:t>Go to “Assignments.” You will find the HIPAA training presentation and quiz. Before beginning the quiz, carefully read and review all the information in the presentation. When you are familiar with the material, take the quiz. You will have multiple attempts, but you MUST receive a 100% in order to get credit. </a:t>
            </a:r>
          </a:p>
          <a:p>
            <a:pPr>
              <a:buFont typeface="Wingdings" panose="05000000000000000000" pitchFamily="2" charset="2"/>
              <a:buChar char="Ø"/>
            </a:pPr>
            <a:r>
              <a:rPr lang="en-US" dirty="0"/>
              <a:t>Follow the same instructions for the Discrimination training. </a:t>
            </a:r>
          </a:p>
          <a:p>
            <a:pPr>
              <a:buFont typeface="Wingdings" panose="05000000000000000000" pitchFamily="2" charset="2"/>
              <a:buChar char="Ø"/>
            </a:pPr>
            <a:r>
              <a:rPr lang="en-US" dirty="0"/>
              <a:t>When both are complete, go to the “Grades” tab. You will then select the “Print Grades” option. Save the document as a PDF (you only need the first page that displays the two grades and your name).</a:t>
            </a:r>
          </a:p>
          <a:p>
            <a:pPr>
              <a:buFont typeface="Wingdings" panose="05000000000000000000" pitchFamily="2" charset="2"/>
              <a:buChar char="Ø"/>
            </a:pPr>
            <a:r>
              <a:rPr lang="en-US" dirty="0"/>
              <a:t>Upload this PDF for BOTH the HIPAA and Discrimination training requirements in Castle Branch. </a:t>
            </a:r>
          </a:p>
        </p:txBody>
      </p:sp>
    </p:spTree>
    <p:extLst>
      <p:ext uri="{BB962C8B-B14F-4D97-AF65-F5344CB8AC3E}">
        <p14:creationId xmlns:p14="http://schemas.microsoft.com/office/powerpoint/2010/main" val="25719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2286000"/>
            <a:ext cx="7873575" cy="405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762000" y="228600"/>
            <a:ext cx="7543800" cy="1905000"/>
          </a:xfrm>
          <a:solidFill>
            <a:schemeClr val="tx2">
              <a:lumMod val="10000"/>
            </a:schemeClr>
          </a:solidFill>
        </p:spPr>
        <p:txBody>
          <a:bodyPr/>
          <a:lstStyle/>
          <a:p>
            <a:pPr algn="ctr"/>
            <a:r>
              <a:rPr lang="en-US" sz="4000" dirty="0"/>
              <a:t>The document you upload for the HIPAA and Discrimination training should look like this:</a:t>
            </a:r>
          </a:p>
        </p:txBody>
      </p:sp>
    </p:spTree>
    <p:extLst>
      <p:ext uri="{BB962C8B-B14F-4D97-AF65-F5344CB8AC3E}">
        <p14:creationId xmlns:p14="http://schemas.microsoft.com/office/powerpoint/2010/main" val="380248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81000"/>
            <a:ext cx="7543800" cy="914400"/>
          </a:xfrm>
          <a:solidFill>
            <a:schemeClr val="tx2">
              <a:lumMod val="10000"/>
            </a:schemeClr>
          </a:solidFill>
        </p:spPr>
        <p:txBody>
          <a:bodyPr/>
          <a:lstStyle/>
          <a:p>
            <a:pPr algn="ctr"/>
            <a:r>
              <a:rPr lang="en-US" dirty="0"/>
              <a:t>Important Notes</a:t>
            </a:r>
          </a:p>
        </p:txBody>
      </p:sp>
      <p:sp>
        <p:nvSpPr>
          <p:cNvPr id="3" name="Content Placeholder 2"/>
          <p:cNvSpPr>
            <a:spLocks noGrp="1"/>
          </p:cNvSpPr>
          <p:nvPr>
            <p:ph sz="quarter" idx="13"/>
          </p:nvPr>
        </p:nvSpPr>
        <p:spPr>
          <a:xfrm>
            <a:off x="762000" y="1295400"/>
            <a:ext cx="7543800" cy="5410200"/>
          </a:xfrm>
        </p:spPr>
        <p:txBody>
          <a:bodyPr>
            <a:normAutofit/>
          </a:bodyPr>
          <a:lstStyle/>
          <a:p>
            <a:pPr lvl="0">
              <a:buFont typeface="Wingdings" panose="05000000000000000000" pitchFamily="2" charset="2"/>
              <a:buChar char="Ø"/>
              <a:defRPr/>
            </a:pPr>
            <a:r>
              <a:rPr lang="en-US" b="1" u="sng" dirty="0">
                <a:solidFill>
                  <a:srgbClr val="FFC000"/>
                </a:solidFill>
                <a:latin typeface="Times New Roman" panose="02020603050405020304" pitchFamily="18" charset="0"/>
                <a:cs typeface="Times New Roman" panose="02020603050405020304" pitchFamily="18" charset="0"/>
              </a:rPr>
              <a:t>Pay attention to due dates!</a:t>
            </a:r>
            <a:r>
              <a:rPr lang="en-US" b="1" dirty="0">
                <a:solidFill>
                  <a:srgbClr val="FFC000"/>
                </a:solidFill>
                <a:latin typeface="Times New Roman" panose="02020603050405020304" pitchFamily="18" charset="0"/>
                <a:cs typeface="Times New Roman" panose="02020603050405020304" pitchFamily="18" charset="0"/>
              </a:rPr>
              <a:t>  </a:t>
            </a:r>
            <a:r>
              <a:rPr lang="en-US" dirty="0">
                <a:solidFill>
                  <a:sysClr val="window" lastClr="FFFFFF"/>
                </a:solidFill>
                <a:latin typeface="Times New Roman" panose="02020603050405020304" pitchFamily="18" charset="0"/>
                <a:cs typeface="Times New Roman" panose="02020603050405020304" pitchFamily="18" charset="0"/>
              </a:rPr>
              <a:t>If you do not complete the requirements in time, a hold will be placed on your UK account. </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If  CastleBranch rejects one of your submissions, </a:t>
            </a:r>
            <a:r>
              <a:rPr lang="en-US" b="1" u="sng" dirty="0">
                <a:solidFill>
                  <a:sysClr val="window" lastClr="FFFFFF"/>
                </a:solidFill>
                <a:latin typeface="Times New Roman" panose="02020603050405020304" pitchFamily="18" charset="0"/>
                <a:cs typeface="Times New Roman" panose="02020603050405020304" pitchFamily="18" charset="0"/>
              </a:rPr>
              <a:t>promptly</a:t>
            </a:r>
            <a:r>
              <a:rPr lang="en-US" dirty="0">
                <a:solidFill>
                  <a:sysClr val="window" lastClr="FFFFFF"/>
                </a:solidFill>
                <a:latin typeface="Times New Roman" panose="02020603050405020304" pitchFamily="18" charset="0"/>
                <a:cs typeface="Times New Roman" panose="02020603050405020304" pitchFamily="18" charset="0"/>
              </a:rPr>
              <a:t> address this. Castlebranch will provide a reason for the rejection in an email to you. If you still do not understand why a document is not being accepted, you can contact:</a:t>
            </a:r>
          </a:p>
          <a:p>
            <a:pPr lvl="1">
              <a:buFont typeface="Wingdings" panose="05000000000000000000" pitchFamily="2" charset="2"/>
              <a:buChar char="v"/>
              <a:defRPr/>
            </a:pPr>
            <a:r>
              <a:rPr lang="en-US" dirty="0">
                <a:solidFill>
                  <a:sysClr val="window" lastClr="FFFFFF"/>
                </a:solidFill>
                <a:latin typeface="Times New Roman" panose="02020603050405020304" pitchFamily="18" charset="0"/>
                <a:cs typeface="Times New Roman" panose="02020603050405020304" pitchFamily="18" charset="0"/>
                <a:hlinkClick r:id="rId3"/>
              </a:rPr>
              <a:t>CHS-Compliance@uky</a:t>
            </a:r>
            <a:r>
              <a:rPr lang="en-US">
                <a:solidFill>
                  <a:sysClr val="window" lastClr="FFFFFF"/>
                </a:solidFill>
                <a:latin typeface="Times New Roman" panose="02020603050405020304" pitchFamily="18" charset="0"/>
                <a:cs typeface="Times New Roman" panose="02020603050405020304" pitchFamily="18" charset="0"/>
                <a:hlinkClick r:id="rId3"/>
              </a:rPr>
              <a:t>.edu</a:t>
            </a:r>
            <a:endParaRPr lang="en-US" dirty="0">
              <a:solidFill>
                <a:sysClr val="window" lastClr="FFFFFF"/>
              </a:solidFill>
              <a:latin typeface="Times New Roman" panose="02020603050405020304" pitchFamily="18" charset="0"/>
              <a:cs typeface="Times New Roman" panose="02020603050405020304" pitchFamily="18" charset="0"/>
            </a:endParaRP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Occasionally, flu shots get rejected if the flu season is not explicitly stated on the document. Make sure your name, birthdate and date given is also listed on the document prior to uploading.  Check your CB account to see what reason  your flu shot is rejected.</a:t>
            </a:r>
          </a:p>
          <a:p>
            <a:pPr lvl="0">
              <a:buFont typeface="Wingdings" panose="05000000000000000000" pitchFamily="2" charset="2"/>
              <a:buChar char="Ø"/>
              <a:defRPr/>
            </a:pPr>
            <a:r>
              <a:rPr lang="en-US" dirty="0">
                <a:solidFill>
                  <a:sysClr val="window" lastClr="FFFFFF"/>
                </a:solidFill>
                <a:latin typeface="Times New Roman" panose="02020603050405020304" pitchFamily="18" charset="0"/>
                <a:cs typeface="Times New Roman" panose="02020603050405020304" pitchFamily="18" charset="0"/>
              </a:rPr>
              <a:t>Note that the flu shot has a different deadline than the other requirements and is due </a:t>
            </a:r>
            <a:r>
              <a:rPr lang="en-US" b="1" dirty="0">
                <a:solidFill>
                  <a:sysClr val="window" lastClr="FFFFFF"/>
                </a:solidFill>
                <a:latin typeface="Times New Roman" panose="02020603050405020304" pitchFamily="18" charset="0"/>
                <a:cs typeface="Times New Roman" panose="02020603050405020304" pitchFamily="18" charset="0"/>
              </a:rPr>
              <a:t>November 1</a:t>
            </a:r>
            <a:r>
              <a:rPr lang="en-US" b="1" baseline="30000" dirty="0">
                <a:solidFill>
                  <a:sysClr val="window" lastClr="FFFFFF"/>
                </a:solidFill>
                <a:latin typeface="Times New Roman" panose="02020603050405020304" pitchFamily="18" charset="0"/>
                <a:cs typeface="Times New Roman" panose="02020603050405020304" pitchFamily="18" charset="0"/>
              </a:rPr>
              <a:t>st</a:t>
            </a:r>
            <a:r>
              <a:rPr lang="en-US" dirty="0">
                <a:solidFill>
                  <a:sysClr val="window" lastClr="FFFF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3121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28600" y="1219203"/>
            <a:ext cx="8686800" cy="5714994"/>
          </a:xfrm>
        </p:spPr>
        <p:txBody>
          <a:bodyPr>
            <a:noAutofit/>
          </a:bodyPr>
          <a:lstStyle/>
          <a:p>
            <a:pPr>
              <a:buFont typeface="Wingdings" panose="05000000000000000000" pitchFamily="2" charset="2"/>
              <a:buChar char="Ø"/>
            </a:pPr>
            <a:r>
              <a:rPr lang="en-US" sz="1600" b="1" dirty="0"/>
              <a:t>Full Background Check</a:t>
            </a:r>
          </a:p>
          <a:p>
            <a:pPr>
              <a:buFont typeface="Wingdings" panose="05000000000000000000" pitchFamily="2" charset="2"/>
              <a:buChar char="Ø"/>
            </a:pPr>
            <a:r>
              <a:rPr lang="en-US" sz="1600" b="1" dirty="0"/>
              <a:t>10 Panel Drug Screening</a:t>
            </a:r>
          </a:p>
          <a:p>
            <a:pPr>
              <a:buFont typeface="Wingdings" panose="05000000000000000000" pitchFamily="2" charset="2"/>
              <a:buChar char="Ø"/>
            </a:pPr>
            <a:r>
              <a:rPr lang="en-US" sz="1600" b="1" dirty="0"/>
              <a:t>Clinical Requirements:</a:t>
            </a:r>
          </a:p>
          <a:p>
            <a:pPr lvl="1">
              <a:buFont typeface="Courier New" panose="02070309020205020404" pitchFamily="49" charset="0"/>
              <a:buChar char="o"/>
            </a:pPr>
            <a:r>
              <a:rPr lang="en-US" sz="1600" b="1" dirty="0"/>
              <a:t>Health Insurance (annual)</a:t>
            </a:r>
          </a:p>
          <a:p>
            <a:pPr lvl="1">
              <a:buFont typeface="Courier New" panose="02070309020205020404" pitchFamily="49" charset="0"/>
              <a:buChar char="o"/>
            </a:pPr>
            <a:r>
              <a:rPr lang="en-US" sz="1600" b="1" dirty="0"/>
              <a:t>Influenza Shot (annual)</a:t>
            </a:r>
          </a:p>
          <a:p>
            <a:pPr lvl="1">
              <a:buFont typeface="Courier New" panose="02070309020205020404" pitchFamily="49" charset="0"/>
              <a:buChar char="o"/>
            </a:pPr>
            <a:r>
              <a:rPr lang="en-US" sz="1600" b="1" dirty="0">
                <a:solidFill>
                  <a:prstClr val="white"/>
                </a:solidFill>
                <a:latin typeface="Times New Roman" panose="02020603050405020304" pitchFamily="18" charset="0"/>
                <a:cs typeface="Times New Roman" panose="02020603050405020304" pitchFamily="18" charset="0"/>
              </a:rPr>
              <a:t>Tuberculosis Two-Step Skin Test (2 separate TB test given at least 1 week apart) or IGRA Blood Test</a:t>
            </a:r>
          </a:p>
          <a:p>
            <a:pPr lvl="2">
              <a:buFont typeface="Arial" panose="020B0604020202020204" pitchFamily="34" charset="0"/>
              <a:buChar char="•"/>
            </a:pPr>
            <a:r>
              <a:rPr lang="en-US" sz="1600" dirty="0">
                <a:solidFill>
                  <a:prstClr val="white"/>
                </a:solidFill>
                <a:latin typeface="Times New Roman" panose="02020603050405020304" pitchFamily="18" charset="0"/>
                <a:cs typeface="Times New Roman" panose="02020603050405020304" pitchFamily="18" charset="0"/>
              </a:rPr>
              <a:t>An annual one-step skin test or IGRA Blood Test is required the each year for renewal.</a:t>
            </a:r>
          </a:p>
          <a:p>
            <a:pPr lvl="1">
              <a:buFont typeface="Courier New" panose="02070309020205020404" pitchFamily="49" charset="0"/>
              <a:buChar char="o"/>
            </a:pPr>
            <a:r>
              <a:rPr lang="en-US" sz="1600" b="1" dirty="0"/>
              <a:t>Hepatitis B, MMR, Varicella and Tdap documents</a:t>
            </a:r>
          </a:p>
          <a:p>
            <a:pPr lvl="1">
              <a:buFont typeface="Courier New" panose="02070309020205020404" pitchFamily="49" charset="0"/>
              <a:buChar char="o"/>
            </a:pPr>
            <a:r>
              <a:rPr lang="en-US" sz="1600" b="1" dirty="0"/>
              <a:t>Commitment to Behavioral Standard in Patient Care</a:t>
            </a:r>
          </a:p>
          <a:p>
            <a:pPr lvl="2">
              <a:buFont typeface="Courier New" panose="02070309020205020404" pitchFamily="49" charset="0"/>
              <a:buChar char="o"/>
            </a:pPr>
            <a:r>
              <a:rPr lang="en-US" sz="1600" b="1" dirty="0">
                <a:solidFill>
                  <a:schemeClr val="accent1"/>
                </a:solidFill>
                <a:latin typeface="Palatino Linotype" panose="02040502050505030304" pitchFamily="18" charset="0"/>
                <a:cs typeface="Times New Roman" panose="02020603050405020304" pitchFamily="18" charset="0"/>
                <a:hlinkClick r:id="rId3"/>
              </a:rPr>
              <a:t>https://www.uky.edu/chs/sites/chs.uky.edu/files/commitment_to_behavioral_standard_in_patient_care_manual_and_signature_form.pdf</a:t>
            </a:r>
            <a:endParaRPr lang="en-US" sz="1600" b="1" dirty="0">
              <a:solidFill>
                <a:schemeClr val="accent1"/>
              </a:solidFill>
              <a:latin typeface="Palatino Linotype" panose="02040502050505030304" pitchFamily="18" charset="0"/>
              <a:cs typeface="Times New Roman" panose="02020603050405020304" pitchFamily="18" charset="0"/>
            </a:endParaRPr>
          </a:p>
          <a:p>
            <a:pPr lvl="1">
              <a:buFont typeface="Courier New" panose="02070309020205020404" pitchFamily="49" charset="0"/>
              <a:buChar char="o"/>
            </a:pPr>
            <a:r>
              <a:rPr lang="en-US" sz="1600" b="1" dirty="0"/>
              <a:t>Discrimination and Harassment Training</a:t>
            </a:r>
          </a:p>
          <a:p>
            <a:pPr lvl="1">
              <a:buFont typeface="Courier New" panose="02070309020205020404" pitchFamily="49" charset="0"/>
              <a:buChar char="o"/>
            </a:pPr>
            <a:r>
              <a:rPr lang="en-US" sz="1600" b="1" dirty="0"/>
              <a:t>HIPAA training</a:t>
            </a:r>
          </a:p>
          <a:p>
            <a:pPr lvl="1">
              <a:buFont typeface="Courier New" panose="02070309020205020404" pitchFamily="49" charset="0"/>
              <a:buChar char="o"/>
            </a:pPr>
            <a:r>
              <a:rPr lang="en-US" sz="1600" b="1" dirty="0">
                <a:solidFill>
                  <a:prstClr val="white"/>
                </a:solidFill>
                <a:latin typeface="Palatino Linotype" panose="02040502050505030304" pitchFamily="18" charset="0"/>
                <a:cs typeface="Times New Roman" panose="02020603050405020304" pitchFamily="18" charset="0"/>
              </a:rPr>
              <a:t>OLE Guide (annual renewal) </a:t>
            </a:r>
          </a:p>
          <a:p>
            <a:pPr marL="128016" lvl="1" indent="0">
              <a:buNone/>
            </a:pPr>
            <a:r>
              <a:rPr lang="en-US" sz="1600" b="1" dirty="0">
                <a:solidFill>
                  <a:prstClr val="white"/>
                </a:solidFill>
                <a:latin typeface="Palatino Linotype" panose="02040502050505030304" pitchFamily="18" charset="0"/>
                <a:cs typeface="Times New Roman" panose="02020603050405020304" pitchFamily="18" charset="0"/>
              </a:rPr>
              <a:t>	</a:t>
            </a:r>
            <a:r>
              <a:rPr lang="en-US" sz="1600" b="1" dirty="0">
                <a:solidFill>
                  <a:prstClr val="white"/>
                </a:solidFill>
                <a:latin typeface="Palatino Linotype" panose="02040502050505030304" pitchFamily="18" charset="0"/>
                <a:cs typeface="Times New Roman" panose="02020603050405020304" pitchFamily="18" charset="0"/>
                <a:hlinkClick r:id="rId4"/>
              </a:rPr>
              <a:t>https://www.uky.edu/chs/sites/chs.uky.edu/files/ole_orientation_guide.pdf</a:t>
            </a:r>
            <a:endParaRPr lang="en-US" sz="1600" b="1" dirty="0">
              <a:solidFill>
                <a:prstClr val="white"/>
              </a:solidFill>
              <a:latin typeface="Palatino Linotype" panose="02040502050505030304" pitchFamily="18" charset="0"/>
              <a:cs typeface="Times New Roman" panose="02020603050405020304" pitchFamily="18" charset="0"/>
            </a:endParaRPr>
          </a:p>
          <a:p>
            <a:pPr lvl="1">
              <a:buFont typeface="Courier New" panose="02070309020205020404" pitchFamily="49" charset="0"/>
              <a:buChar char="o"/>
            </a:pPr>
            <a:r>
              <a:rPr lang="en-US" sz="1600" b="1" dirty="0">
                <a:solidFill>
                  <a:prstClr val="white"/>
                </a:solidFill>
                <a:latin typeface="Palatino Linotype" panose="02040502050505030304" pitchFamily="18" charset="0"/>
                <a:cs typeface="Times New Roman" panose="02020603050405020304" pitchFamily="18" charset="0"/>
              </a:rPr>
              <a:t>HIPAA  Education and Consent Form (annual renewal) </a:t>
            </a:r>
          </a:p>
          <a:p>
            <a:pPr marL="128016" lvl="1" indent="0">
              <a:buNone/>
            </a:pPr>
            <a:r>
              <a:rPr lang="en-US" sz="1600" b="1" u="sng" dirty="0">
                <a:solidFill>
                  <a:prstClr val="white"/>
                </a:solidFill>
                <a:latin typeface="Palatino Linotype" panose="02040502050505030304" pitchFamily="18" charset="0"/>
                <a:cs typeface="Times New Roman" panose="02020603050405020304" pitchFamily="18" charset="0"/>
                <a:hlinkClick r:id="rId5"/>
              </a:rPr>
              <a:t>https://www.uky.edu/chs/sites/chs.uky.edu/files/2021_hipaa_education_and_consent.pdf</a:t>
            </a:r>
            <a:endParaRPr lang="en-US" sz="1600" b="1" u="sng" dirty="0">
              <a:latin typeface="Palatino Linotype" panose="02040502050505030304" pitchFamily="18" charset="0"/>
            </a:endParaRPr>
          </a:p>
        </p:txBody>
      </p:sp>
      <p:sp>
        <p:nvSpPr>
          <p:cNvPr id="2" name="Title 1"/>
          <p:cNvSpPr>
            <a:spLocks noGrp="1"/>
          </p:cNvSpPr>
          <p:nvPr>
            <p:ph type="title"/>
          </p:nvPr>
        </p:nvSpPr>
        <p:spPr>
          <a:xfrm>
            <a:off x="762000" y="0"/>
            <a:ext cx="7543800" cy="1295395"/>
          </a:xfrm>
          <a:solidFill>
            <a:schemeClr val="tx2">
              <a:lumMod val="10000"/>
            </a:schemeClr>
          </a:solidFill>
        </p:spPr>
        <p:txBody>
          <a:bodyPr>
            <a:normAutofit/>
          </a:bodyPr>
          <a:lstStyle/>
          <a:p>
            <a:pPr algn="ctr"/>
            <a:r>
              <a:rPr lang="en-US" dirty="0"/>
              <a:t>Requirements</a:t>
            </a:r>
          </a:p>
        </p:txBody>
      </p:sp>
    </p:spTree>
    <p:extLst>
      <p:ext uri="{BB962C8B-B14F-4D97-AF65-F5344CB8AC3E}">
        <p14:creationId xmlns:p14="http://schemas.microsoft.com/office/powerpoint/2010/main" val="407755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485900" y="1752600"/>
            <a:ext cx="6057900" cy="4267199"/>
          </a:xfrm>
        </p:spPr>
        <p:txBody>
          <a:bodyPr>
            <a:normAutofit fontScale="92500"/>
          </a:bodyPr>
          <a:lstStyle/>
          <a:p>
            <a:pPr>
              <a:buFont typeface="Wingdings" panose="05000000000000000000" pitchFamily="2" charset="2"/>
              <a:buChar char="Ø"/>
            </a:pPr>
            <a:r>
              <a:rPr lang="en-US" dirty="0"/>
              <a:t>The full background check and drug screening are due </a:t>
            </a:r>
            <a:r>
              <a:rPr lang="en-US" u="sng" dirty="0">
                <a:solidFill>
                  <a:srgbClr val="E2AC00"/>
                </a:solidFill>
              </a:rPr>
              <a:t>BY August 1</a:t>
            </a:r>
            <a:r>
              <a:rPr lang="en-US" u="sng" baseline="30000" dirty="0">
                <a:solidFill>
                  <a:srgbClr val="E2AC00"/>
                </a:solidFill>
              </a:rPr>
              <a:t>st  </a:t>
            </a:r>
            <a:r>
              <a:rPr lang="en-US" u="sng" dirty="0">
                <a:solidFill>
                  <a:srgbClr val="E2AC00"/>
                </a:solidFill>
              </a:rPr>
              <a:t>before start of program.</a:t>
            </a:r>
          </a:p>
          <a:p>
            <a:pPr marL="18288" indent="0">
              <a:buNone/>
            </a:pPr>
            <a:endParaRPr lang="en-US" u="sng" dirty="0">
              <a:solidFill>
                <a:srgbClr val="E2AC00"/>
              </a:solidFill>
            </a:endParaRPr>
          </a:p>
          <a:p>
            <a:pPr>
              <a:buFont typeface="Wingdings" panose="05000000000000000000" pitchFamily="2" charset="2"/>
              <a:buChar char="Ø"/>
            </a:pPr>
            <a:r>
              <a:rPr lang="en-US" dirty="0"/>
              <a:t>The clinical requirements are due by </a:t>
            </a:r>
            <a:r>
              <a:rPr lang="en-US" u="sng" dirty="0">
                <a:solidFill>
                  <a:srgbClr val="E2AC00"/>
                </a:solidFill>
              </a:rPr>
              <a:t>September 15th each year you are in the program.</a:t>
            </a:r>
          </a:p>
          <a:p>
            <a:pPr marL="18288" indent="0">
              <a:buNone/>
            </a:pPr>
            <a:endParaRPr lang="en-US" u="sng" dirty="0">
              <a:solidFill>
                <a:srgbClr val="E2AC00"/>
              </a:solidFill>
            </a:endParaRPr>
          </a:p>
          <a:p>
            <a:pPr>
              <a:buFont typeface="Wingdings" panose="05000000000000000000" pitchFamily="2" charset="2"/>
              <a:buChar char="Ø"/>
            </a:pPr>
            <a:r>
              <a:rPr lang="en-US" dirty="0"/>
              <a:t>Flu Immunization is due</a:t>
            </a:r>
            <a:r>
              <a:rPr lang="en-US" u="sng" dirty="0">
                <a:solidFill>
                  <a:srgbClr val="E2AC00"/>
                </a:solidFill>
              </a:rPr>
              <a:t> November 1</a:t>
            </a:r>
            <a:r>
              <a:rPr lang="en-US" u="sng" baseline="30000" dirty="0">
                <a:solidFill>
                  <a:srgbClr val="E2AC00"/>
                </a:solidFill>
              </a:rPr>
              <a:t>st</a:t>
            </a:r>
            <a:r>
              <a:rPr lang="en-US" u="sng" dirty="0">
                <a:solidFill>
                  <a:srgbClr val="E2AC00"/>
                </a:solidFill>
              </a:rPr>
              <a:t> each year.</a:t>
            </a:r>
          </a:p>
          <a:p>
            <a:pPr marL="18288" indent="0">
              <a:buNone/>
            </a:pPr>
            <a:endParaRPr lang="en-US" u="sng" dirty="0">
              <a:solidFill>
                <a:srgbClr val="E2AC00"/>
              </a:solidFill>
            </a:endParaRPr>
          </a:p>
          <a:p>
            <a:pPr>
              <a:buFont typeface="Wingdings" panose="05000000000000000000" pitchFamily="2" charset="2"/>
              <a:buChar char="Ø"/>
            </a:pPr>
            <a:r>
              <a:rPr lang="en-US" dirty="0">
                <a:solidFill>
                  <a:srgbClr val="E2AC00"/>
                </a:solidFill>
              </a:rPr>
              <a:t>It is highly recommended that you do not wait until close to the deadline to complete these requirements. Get them done as early as possible in case problems arise!</a:t>
            </a:r>
            <a:endParaRPr lang="en-US" dirty="0"/>
          </a:p>
          <a:p>
            <a:pPr marL="18288" indent="0">
              <a:buNone/>
            </a:pPr>
            <a:endParaRPr lang="en-US" u="sng" dirty="0">
              <a:solidFill>
                <a:srgbClr val="E2AC00"/>
              </a:solidFill>
            </a:endParaRPr>
          </a:p>
          <a:p>
            <a:pPr marL="18288" indent="0">
              <a:buNone/>
            </a:pPr>
            <a:endParaRPr lang="en-US" dirty="0"/>
          </a:p>
        </p:txBody>
      </p:sp>
      <p:sp>
        <p:nvSpPr>
          <p:cNvPr id="3" name="Title 2"/>
          <p:cNvSpPr>
            <a:spLocks noGrp="1"/>
          </p:cNvSpPr>
          <p:nvPr>
            <p:ph type="title"/>
          </p:nvPr>
        </p:nvSpPr>
        <p:spPr>
          <a:xfrm>
            <a:off x="762000" y="457200"/>
            <a:ext cx="7543800" cy="914400"/>
          </a:xfrm>
          <a:solidFill>
            <a:schemeClr val="tx2">
              <a:lumMod val="10000"/>
            </a:schemeClr>
          </a:solidFill>
        </p:spPr>
        <p:txBody>
          <a:bodyPr/>
          <a:lstStyle/>
          <a:p>
            <a:pPr algn="ctr"/>
            <a:r>
              <a:rPr lang="en-US" dirty="0"/>
              <a:t>Due Dates</a:t>
            </a:r>
          </a:p>
        </p:txBody>
      </p:sp>
    </p:spTree>
    <p:extLst>
      <p:ext uri="{BB962C8B-B14F-4D97-AF65-F5344CB8AC3E}">
        <p14:creationId xmlns:p14="http://schemas.microsoft.com/office/powerpoint/2010/main" val="126507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6" name="Straight Connector 5"/>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62000"/>
            <a:ext cx="8001000" cy="1066800"/>
          </a:xfrm>
          <a:solidFill>
            <a:schemeClr val="tx2">
              <a:lumMod val="10000"/>
            </a:schemeClr>
          </a:solidFill>
        </p:spPr>
        <p:txBody>
          <a:bodyPr>
            <a:noAutofit/>
          </a:bodyPr>
          <a:lstStyle/>
          <a:p>
            <a:pPr algn="ctr"/>
            <a:r>
              <a:rPr lang="en-US" sz="3200" dirty="0"/>
              <a:t>How to get started:</a:t>
            </a:r>
            <a:br>
              <a:rPr lang="en-US" sz="3200" dirty="0"/>
            </a:br>
            <a:r>
              <a:rPr lang="en-US" sz="3200" dirty="0"/>
              <a:t>Create an account on CastleBranch</a:t>
            </a: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0168" t="12547" r="3660" b="16633"/>
          <a:stretch/>
        </p:blipFill>
        <p:spPr bwMode="auto">
          <a:xfrm>
            <a:off x="1143000" y="1981200"/>
            <a:ext cx="6705600" cy="42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5744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2052"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934" t="15513" r="16649" b="20897"/>
          <a:stretch/>
        </p:blipFill>
        <p:spPr bwMode="auto">
          <a:xfrm>
            <a:off x="725993" y="228600"/>
            <a:ext cx="3581400" cy="32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81600" y="762000"/>
            <a:ext cx="3810000" cy="647177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a:hlinkClick r:id="rId4"/>
              </a:rPr>
              <a:t>http://uky-health.castlebranch.com</a:t>
            </a:r>
            <a:r>
              <a:rPr lang="en-US" sz="1400" dirty="0"/>
              <a:t>  or scan QR code</a:t>
            </a:r>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endParaRPr lang="en-US" sz="1400" dirty="0"/>
          </a:p>
          <a:p>
            <a:pPr marL="285750" indent="-285750">
              <a:lnSpc>
                <a:spcPct val="150000"/>
              </a:lnSpc>
              <a:buFont typeface="Arial" panose="020B0604020202020204" pitchFamily="34" charset="0"/>
              <a:buChar char="•"/>
            </a:pPr>
            <a:r>
              <a:rPr lang="en-US" sz="1600" b="1" dirty="0"/>
              <a:t>Select “Place Order”</a:t>
            </a:r>
          </a:p>
          <a:p>
            <a:pPr marL="285750" indent="-285750">
              <a:lnSpc>
                <a:spcPct val="150000"/>
              </a:lnSpc>
              <a:buFont typeface="Arial" panose="020B0604020202020204" pitchFamily="34" charset="0"/>
              <a:buChar char="•"/>
            </a:pPr>
            <a:r>
              <a:rPr lang="en-US" sz="1600" b="1" dirty="0"/>
              <a:t>Select “College of Health Sciences”</a:t>
            </a:r>
          </a:p>
          <a:p>
            <a:pPr marL="285750" indent="-285750">
              <a:lnSpc>
                <a:spcPct val="150000"/>
              </a:lnSpc>
              <a:buFont typeface="Arial" panose="020B0604020202020204" pitchFamily="34" charset="0"/>
              <a:buChar char="•"/>
            </a:pPr>
            <a:r>
              <a:rPr lang="en-US" sz="1600" b="1" dirty="0"/>
              <a:t>Select “Communication Science and Disorders – Undergraduate”</a:t>
            </a:r>
          </a:p>
          <a:p>
            <a:pPr marL="285750" indent="-285750">
              <a:lnSpc>
                <a:spcPct val="150000"/>
              </a:lnSpc>
              <a:buFont typeface="Arial" panose="020B0604020202020204" pitchFamily="34" charset="0"/>
              <a:buChar char="•"/>
            </a:pPr>
            <a:r>
              <a:rPr lang="en-US" sz="1600" b="1" dirty="0"/>
              <a:t>Select UK35:  “I need to order my initial Background Check, Drug Test, and Medical Document Manager”</a:t>
            </a:r>
          </a:p>
          <a:p>
            <a:pPr marL="285750" indent="-285750">
              <a:lnSpc>
                <a:spcPct val="150000"/>
              </a:lnSpc>
              <a:buFont typeface="Arial" panose="020B0604020202020204" pitchFamily="34" charset="0"/>
              <a:buChar char="•"/>
            </a:pPr>
            <a:r>
              <a:rPr lang="en-US" sz="1600" b="1" dirty="0"/>
              <a:t>You will then be directed to review your order, and then enter your personal details </a:t>
            </a:r>
          </a:p>
          <a:p>
            <a:pPr marL="285750" indent="-285750">
              <a:lnSpc>
                <a:spcPct val="150000"/>
              </a:lnSpc>
              <a:buFont typeface="Arial" panose="020B0604020202020204" pitchFamily="34" charset="0"/>
              <a:buChar char="•"/>
            </a:pPr>
            <a:r>
              <a:rPr lang="en-US" sz="1600" b="1" u="sng" dirty="0"/>
              <a:t>Cost is $103</a:t>
            </a:r>
          </a:p>
          <a:p>
            <a:pPr>
              <a:lnSpc>
                <a:spcPct val="150000"/>
              </a:lnSpc>
            </a:pPr>
            <a:endParaRPr lang="en-US" sz="1600" b="1" dirty="0"/>
          </a:p>
        </p:txBody>
      </p:sp>
      <p:pic>
        <p:nvPicPr>
          <p:cNvPr id="7" name="Picture 6" descr="CertifiedProfile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879" t="9850" r="1978"/>
          <a:stretch/>
        </p:blipFill>
        <p:spPr>
          <a:xfrm>
            <a:off x="232786" y="3673137"/>
            <a:ext cx="4567814" cy="2799027"/>
          </a:xfrm>
          <a:prstGeom prst="rect">
            <a:avLst/>
          </a:prstGeom>
        </p:spPr>
      </p:pic>
      <p:pic>
        <p:nvPicPr>
          <p:cNvPr id="8" name="Picture 7">
            <a:extLst>
              <a:ext uri="{FF2B5EF4-FFF2-40B4-BE49-F238E27FC236}">
                <a16:creationId xmlns:a16="http://schemas.microsoft.com/office/drawing/2014/main" id="{D65E4B50-963B-487A-BFE9-9FA5310CF456}"/>
              </a:ext>
            </a:extLst>
          </p:cNvPr>
          <p:cNvPicPr>
            <a:picLocks noChangeAspect="1"/>
          </p:cNvPicPr>
          <p:nvPr/>
        </p:nvPicPr>
        <p:blipFill>
          <a:blip r:embed="rId6"/>
          <a:stretch>
            <a:fillRect/>
          </a:stretch>
        </p:blipFill>
        <p:spPr>
          <a:xfrm>
            <a:off x="6934200" y="1219200"/>
            <a:ext cx="1371600" cy="1066801"/>
          </a:xfrm>
          <a:prstGeom prst="rect">
            <a:avLst/>
          </a:prstGeom>
        </p:spPr>
      </p:pic>
    </p:spTree>
    <p:extLst>
      <p:ext uri="{BB962C8B-B14F-4D97-AF65-F5344CB8AC3E}">
        <p14:creationId xmlns:p14="http://schemas.microsoft.com/office/powerpoint/2010/main" val="1963667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990600" y="1447800"/>
            <a:ext cx="7239000" cy="4876800"/>
          </a:xfrm>
        </p:spPr>
        <p:txBody>
          <a:bodyPr>
            <a:normAutofit fontScale="70000" lnSpcReduction="20000"/>
          </a:bodyPr>
          <a:lstStyle/>
          <a:p>
            <a:pPr marL="18288" indent="0">
              <a:buNone/>
            </a:pPr>
            <a:endParaRPr lang="en-US" sz="2800" dirty="0"/>
          </a:p>
          <a:p>
            <a:pPr>
              <a:buFont typeface="Wingdings" panose="05000000000000000000" pitchFamily="2" charset="2"/>
              <a:buChar char="Ø"/>
            </a:pPr>
            <a:r>
              <a:rPr lang="en-US" sz="3300" dirty="0"/>
              <a:t>Your background check will begin immediately upon purchasing. </a:t>
            </a:r>
          </a:p>
          <a:p>
            <a:pPr>
              <a:buFont typeface="Wingdings" panose="05000000000000000000" pitchFamily="2" charset="2"/>
              <a:buChar char="Ø"/>
            </a:pPr>
            <a:endParaRPr lang="en-US" sz="3300" dirty="0"/>
          </a:p>
          <a:p>
            <a:pPr>
              <a:buFont typeface="Wingdings" panose="05000000000000000000" pitchFamily="2" charset="2"/>
              <a:buChar char="Ø"/>
            </a:pPr>
            <a:r>
              <a:rPr lang="en-US" sz="3300" dirty="0"/>
              <a:t>Instructions for your Drug Screening will be provided within your “To Do List” within three business days. </a:t>
            </a:r>
            <a:r>
              <a:rPr lang="en-US" sz="3600" b="1" u="sng" dirty="0"/>
              <a:t>You must use a LabCorp location for your drug screening.</a:t>
            </a:r>
          </a:p>
          <a:p>
            <a:pPr>
              <a:buFont typeface="Wingdings" panose="05000000000000000000" pitchFamily="2" charset="2"/>
              <a:buChar char="Ø"/>
            </a:pPr>
            <a:endParaRPr lang="en-US" sz="3300" dirty="0"/>
          </a:p>
          <a:p>
            <a:pPr lvl="1">
              <a:buFont typeface="Courier New" panose="02070309020205020404" pitchFamily="49" charset="0"/>
              <a:buChar char="o"/>
            </a:pPr>
            <a:r>
              <a:rPr lang="en-US" sz="2800" dirty="0"/>
              <a:t>You will be able to download the registration form and locate a LabCorp near you to process the specimen. </a:t>
            </a:r>
            <a:r>
              <a:rPr lang="en-US" sz="2800" b="1" u="sng" dirty="0">
                <a:solidFill>
                  <a:srgbClr val="FFC000"/>
                </a:solidFill>
              </a:rPr>
              <a:t>It is your responsibility to make sure that you allow enough time for us to receive the result prior to the start of courses.</a:t>
            </a:r>
          </a:p>
          <a:p>
            <a:pPr lvl="1">
              <a:buFont typeface="Courier New" panose="02070309020205020404" pitchFamily="49" charset="0"/>
              <a:buChar char="o"/>
            </a:pPr>
            <a:r>
              <a:rPr lang="en-US" sz="2800" b="1" dirty="0"/>
              <a:t>For issues processing a drug screen, please call CastleBranch directly at (888)723-4263</a:t>
            </a:r>
          </a:p>
        </p:txBody>
      </p:sp>
      <p:sp>
        <p:nvSpPr>
          <p:cNvPr id="5" name="TextBox 4"/>
          <p:cNvSpPr txBox="1"/>
          <p:nvPr/>
        </p:nvSpPr>
        <p:spPr>
          <a:xfrm>
            <a:off x="381000" y="152400"/>
            <a:ext cx="8534400" cy="1384995"/>
          </a:xfrm>
          <a:prstGeom prst="rect">
            <a:avLst/>
          </a:prstGeom>
          <a:solidFill>
            <a:schemeClr val="tx2">
              <a:lumMod val="10000"/>
            </a:schemeClr>
          </a:solidFill>
        </p:spPr>
        <p:txBody>
          <a:bodyPr wrap="square" rtlCol="0">
            <a:spAutoFit/>
          </a:bodyPr>
          <a:lstStyle/>
          <a:p>
            <a:pPr algn="ctr"/>
            <a:r>
              <a:rPr lang="en-US" sz="4200" dirty="0"/>
              <a:t>Background Check and Drug Screen</a:t>
            </a:r>
          </a:p>
        </p:txBody>
      </p:sp>
    </p:spTree>
    <p:extLst>
      <p:ext uri="{BB962C8B-B14F-4D97-AF65-F5344CB8AC3E}">
        <p14:creationId xmlns:p14="http://schemas.microsoft.com/office/powerpoint/2010/main" val="252250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pic>
        <p:nvPicPr>
          <p:cNvPr id="6" name="Picture 5" descr="83403926.jpg"/>
          <p:cNvPicPr>
            <a:picLocks noChangeAspect="1"/>
          </p:cNvPicPr>
          <p:nvPr/>
        </p:nvPicPr>
        <p:blipFill rotWithShape="1">
          <a:blip r:embed="rId3" cstate="print">
            <a:extLst>
              <a:ext uri="{28A0092B-C50C-407E-A947-70E740481C1C}">
                <a14:useLocalDpi xmlns:a14="http://schemas.microsoft.com/office/drawing/2010/main" val="0"/>
              </a:ext>
            </a:extLst>
          </a:blip>
          <a:srcRect t="3055"/>
          <a:stretch/>
        </p:blipFill>
        <p:spPr>
          <a:xfrm>
            <a:off x="0" y="0"/>
            <a:ext cx="9144000" cy="5910525"/>
          </a:xfrm>
          <a:prstGeom prst="rect">
            <a:avLst/>
          </a:prstGeom>
        </p:spPr>
      </p:pic>
      <p:pic>
        <p:nvPicPr>
          <p:cNvPr id="5" name="Picture 4" descr="UKCHS.16.008 powerpoint BG-9.png"/>
          <p:cNvPicPr>
            <a:picLocks noChangeAspect="1"/>
          </p:cNvPicPr>
          <p:nvPr/>
        </p:nvPicPr>
        <p:blipFill rotWithShape="1">
          <a:blip r:embed="rId4" cstate="print">
            <a:extLst>
              <a:ext uri="{28A0092B-C50C-407E-A947-70E740481C1C}">
                <a14:useLocalDpi xmlns:a14="http://schemas.microsoft.com/office/drawing/2010/main" val="0"/>
              </a:ext>
            </a:extLst>
          </a:blip>
          <a:srcRect b="11598"/>
          <a:stretch/>
        </p:blipFill>
        <p:spPr>
          <a:xfrm>
            <a:off x="0" y="-9177"/>
            <a:ext cx="9144000" cy="6062133"/>
          </a:xfrm>
          <a:prstGeom prst="rect">
            <a:avLst/>
          </a:prstGeom>
        </p:spPr>
      </p:pic>
      <p:sp>
        <p:nvSpPr>
          <p:cNvPr id="8" name="Content Placeholder 4"/>
          <p:cNvSpPr txBox="1">
            <a:spLocks/>
          </p:cNvSpPr>
          <p:nvPr/>
        </p:nvSpPr>
        <p:spPr>
          <a:xfrm>
            <a:off x="72189" y="76200"/>
            <a:ext cx="8999621" cy="900258"/>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5400" spc="600" dirty="0">
                <a:solidFill>
                  <a:srgbClr val="FFFFFF"/>
                </a:solidFill>
                <a:latin typeface="Times New Roman" panose="02020603050405020304" pitchFamily="18" charset="0"/>
                <a:cs typeface="Times New Roman" panose="02020603050405020304" pitchFamily="18" charset="0"/>
              </a:rPr>
              <a:t>Clinical Requirements</a:t>
            </a:r>
          </a:p>
        </p:txBody>
      </p:sp>
      <p:pic>
        <p:nvPicPr>
          <p:cNvPr id="10" name="Picture 9" descr="gray large pattern hex.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8653" y="4060498"/>
            <a:ext cx="2540000" cy="2540000"/>
          </a:xfrm>
          <a:prstGeom prst="rect">
            <a:avLst/>
          </a:prstGeom>
        </p:spPr>
      </p:pic>
      <p:pic>
        <p:nvPicPr>
          <p:cNvPr id="11" name="Picture 10" descr="light blue small hex.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8653" y="3826248"/>
            <a:ext cx="1185334" cy="1185334"/>
          </a:xfrm>
          <a:prstGeom prst="rect">
            <a:avLst/>
          </a:prstGeom>
        </p:spPr>
      </p:pic>
      <p:sp>
        <p:nvSpPr>
          <p:cNvPr id="2" name="Rectangle 1"/>
          <p:cNvSpPr/>
          <p:nvPr/>
        </p:nvSpPr>
        <p:spPr>
          <a:xfrm>
            <a:off x="228600" y="1754142"/>
            <a:ext cx="5867400" cy="4154984"/>
          </a:xfrm>
          <a:prstGeom prst="rect">
            <a:avLst/>
          </a:prstGeom>
        </p:spPr>
        <p:txBody>
          <a:bodyPr wrap="square">
            <a:spAutoFit/>
          </a:bodyPr>
          <a:lstStyle/>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Health Insurance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Commitment to Behavioral Standard in Patient Care</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Influenza Shot (annual)</a:t>
            </a:r>
          </a:p>
          <a:p>
            <a:pPr marL="726948" lvl="1" indent="-342900" defTabSz="914400">
              <a:spcBef>
                <a:spcPct val="20000"/>
              </a:spcBef>
              <a:buSzPct val="60000"/>
              <a:buFont typeface="Wingdings" panose="05000000000000000000" pitchFamily="2" charset="2"/>
              <a:buChar char="Ø"/>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 MMR, Varicella and Tdap documentation</a:t>
            </a:r>
          </a:p>
          <a:p>
            <a:pPr marL="726948" lvl="1" indent="-3429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step TB test (2 different TB skin tests given at least 1 week apart) or IGRA Blood Test  </a:t>
            </a:r>
          </a:p>
          <a:p>
            <a:pPr marL="1092708" lvl="2"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 annual one-step skin test or IGRA Blood test is required after the initial two-step test or IGRA Blood test.</a:t>
            </a:r>
          </a:p>
          <a:p>
            <a:pPr marL="1092708" lvl="2" indent="-342900" defTabSz="914400">
              <a:spcBef>
                <a:spcPct val="20000"/>
              </a:spcBef>
              <a:buSzPct val="60000"/>
              <a:buFont typeface="Wingdings" panose="05000000000000000000" pitchFamily="2" charset="2"/>
              <a:buChar char="Ø"/>
            </a:pPr>
            <a:endPar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3661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248400"/>
          </a:xfrm>
          <a:prstGeom prst="rect">
            <a:avLst/>
          </a:prstGeom>
          <a:solidFill>
            <a:schemeClr val="tx2">
              <a:lumMod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5" name="Rectangle 4"/>
          <p:cNvSpPr/>
          <p:nvPr/>
        </p:nvSpPr>
        <p:spPr>
          <a:xfrm>
            <a:off x="0" y="8626"/>
            <a:ext cx="8628180" cy="1498368"/>
          </a:xfrm>
          <a:prstGeom prst="rect">
            <a:avLst/>
          </a:prstGeom>
          <a:solidFill>
            <a:schemeClr val="tx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Trebuchet MS" panose="020B0603020202020204" pitchFamily="34" charset="0"/>
              <a:cs typeface="Arial" panose="020B0604020202020204" pitchFamily="34" charset="0"/>
            </a:endParaRPr>
          </a:p>
        </p:txBody>
      </p:sp>
      <p:sp>
        <p:nvSpPr>
          <p:cNvPr id="7" name="Content Placeholder 4"/>
          <p:cNvSpPr txBox="1">
            <a:spLocks/>
          </p:cNvSpPr>
          <p:nvPr/>
        </p:nvSpPr>
        <p:spPr>
          <a:xfrm>
            <a:off x="252661" y="335121"/>
            <a:ext cx="8229601" cy="731679"/>
          </a:xfrm>
          <a:prstGeom prst="rect">
            <a:avLst/>
          </a:prstGeom>
          <a:solidFill>
            <a:schemeClr val="tx2">
              <a:lumMod val="10000"/>
            </a:schemeClr>
          </a:solid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spc="600" dirty="0">
                <a:latin typeface="Times New Roman" panose="02020603050405020304" pitchFamily="18" charset="0"/>
                <a:cs typeface="Times New Roman" panose="02020603050405020304" pitchFamily="18" charset="0"/>
              </a:rPr>
              <a:t>Required Immunizations</a:t>
            </a:r>
          </a:p>
        </p:txBody>
      </p:sp>
      <p:sp>
        <p:nvSpPr>
          <p:cNvPr id="2" name="Rectangle 1"/>
          <p:cNvSpPr/>
          <p:nvPr/>
        </p:nvSpPr>
        <p:spPr>
          <a:xfrm>
            <a:off x="252661" y="1796135"/>
            <a:ext cx="8758989" cy="5041380"/>
          </a:xfrm>
          <a:prstGeom prst="rect">
            <a:avLst/>
          </a:prstGeom>
        </p:spPr>
        <p:txBody>
          <a:bodyPr wrap="square">
            <a:spAutoFit/>
          </a:bodyPr>
          <a:lstStyle/>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Required Vaccines :  please obtain documentation from your healthcare provider.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step TB test (2 different TB skin tests given at least 1 week apart) </a:t>
            </a:r>
          </a:p>
          <a:p>
            <a:pPr marL="384048" lvl="1" defTabSz="914400">
              <a:spcBef>
                <a:spcPct val="20000"/>
              </a:spcBef>
              <a:buSzPct val="60000"/>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or IGRA Blood Test  </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Hepatitis B</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MMR</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Varicella</a:t>
            </a:r>
          </a:p>
          <a:p>
            <a:pPr marL="726948" lvl="1" indent="-342900" defTabSz="914400">
              <a:spcBef>
                <a:spcPct val="20000"/>
              </a:spcBef>
              <a:buSzPct val="60000"/>
              <a:buFont typeface="Courier New" panose="02070309020205020404" pitchFamily="49" charset="0"/>
              <a:buChar char="o"/>
            </a:pPr>
            <a:r>
              <a:rPr lang="en-US" sz="20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Tdap </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Vaccines can be administered by University Health Services (UHS)</a:t>
            </a:r>
          </a:p>
          <a:p>
            <a:pPr marL="361188" lvl="0" indent="-342900" defTabSz="914400">
              <a:spcBef>
                <a:spcPct val="20000"/>
              </a:spcBef>
              <a:buSzPct val="60000"/>
              <a:buFont typeface="Wingdings" panose="05000000000000000000" pitchFamily="2" charset="2"/>
              <a:buChar char="Ø"/>
            </a:pPr>
            <a:r>
              <a:rPr lang="en-US" sz="2400"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Appointments may be made by calling 859-323-2778.</a:t>
            </a: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a:p>
            <a:pPr marL="2171700" lvl="4" indent="-342900">
              <a:spcBef>
                <a:spcPct val="20000"/>
              </a:spcBef>
              <a:buFont typeface="Wingdings" panose="05000000000000000000" pitchFamily="2" charset="2"/>
              <a:buChar char="Ø"/>
            </a:pPr>
            <a:endParaRPr lang="en-US" sz="2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179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5000"/>
          </a:schemeClr>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533400"/>
            <a:ext cx="7543800" cy="914400"/>
          </a:xfrm>
          <a:solidFill>
            <a:schemeClr val="tx2">
              <a:lumMod val="10000"/>
            </a:schemeClr>
          </a:solidFill>
        </p:spPr>
        <p:txBody>
          <a:bodyPr/>
          <a:lstStyle/>
          <a:p>
            <a:pPr algn="ctr"/>
            <a:r>
              <a:rPr lang="en-US" sz="4800" dirty="0"/>
              <a:t>Health Insurance</a:t>
            </a:r>
          </a:p>
        </p:txBody>
      </p:sp>
      <p:sp>
        <p:nvSpPr>
          <p:cNvPr id="3" name="Content Placeholder 2"/>
          <p:cNvSpPr>
            <a:spLocks noGrp="1"/>
          </p:cNvSpPr>
          <p:nvPr>
            <p:ph sz="quarter" idx="13"/>
          </p:nvPr>
        </p:nvSpPr>
        <p:spPr>
          <a:xfrm>
            <a:off x="381000" y="1524000"/>
            <a:ext cx="3886200" cy="5257800"/>
          </a:xfrm>
          <a:solidFill>
            <a:schemeClr val="tx2">
              <a:lumMod val="10000"/>
            </a:schemeClr>
          </a:solidFill>
        </p:spPr>
        <p:txBody>
          <a:bodyPr>
            <a:normAutofit fontScale="77500" lnSpcReduction="20000"/>
          </a:bodyPr>
          <a:lstStyle/>
          <a:p>
            <a:pPr>
              <a:buFont typeface="Wingdings" panose="05000000000000000000" pitchFamily="2" charset="2"/>
              <a:buChar char="Ø"/>
            </a:pPr>
            <a:r>
              <a:rPr lang="en-US" sz="2400" dirty="0"/>
              <a:t>You must provide a copy of your current health insurance card (front and back). </a:t>
            </a:r>
            <a:r>
              <a:rPr lang="en-US" sz="2400" dirty="0">
                <a:solidFill>
                  <a:schemeClr val="bg1"/>
                </a:solidFill>
                <a:latin typeface="Palatino Linotype" panose="02040502050505030304" pitchFamily="18" charset="0"/>
              </a:rPr>
              <a:t>.</a:t>
            </a:r>
            <a:r>
              <a:rPr lang="en-US" sz="2000" b="1" u="sng" dirty="0">
                <a:latin typeface="Palatino Linotype" panose="02040502050505030304" pitchFamily="18" charset="0"/>
              </a:rPr>
              <a:t>Please make sure your name is on the card.</a:t>
            </a:r>
          </a:p>
          <a:p>
            <a:pPr>
              <a:buFont typeface="Wingdings" panose="05000000000000000000" pitchFamily="2" charset="2"/>
              <a:buChar char="Ø"/>
            </a:pPr>
            <a:endParaRPr lang="en-US" sz="2400" dirty="0"/>
          </a:p>
          <a:p>
            <a:pPr>
              <a:buFont typeface="Wingdings" panose="05000000000000000000" pitchFamily="2" charset="2"/>
              <a:buChar char="Ø"/>
            </a:pPr>
            <a:r>
              <a:rPr lang="en-US" sz="2400" b="1" u="sng" dirty="0"/>
              <a:t>If your name is different than the name listed on the card, you will need to upload documentation confirming your coverage along with a picture of the front and back of your insurance card.  All documents must be uploaded as 1 upload.</a:t>
            </a:r>
          </a:p>
          <a:p>
            <a:pPr>
              <a:buFont typeface="Wingdings" panose="05000000000000000000" pitchFamily="2" charset="2"/>
              <a:buChar char="Ø"/>
            </a:pPr>
            <a:endParaRPr lang="en-US" sz="2400" b="1" u="sng" dirty="0"/>
          </a:p>
          <a:p>
            <a:pPr>
              <a:buFont typeface="Wingdings" panose="05000000000000000000" pitchFamily="2" charset="2"/>
              <a:buChar char="Ø"/>
            </a:pPr>
            <a:r>
              <a:rPr lang="en-US" sz="2400" dirty="0"/>
              <a:t>Make sure that you upload a copy of the front AND back of the insurance card and any other proof of insurance documents needed as 1 upload</a:t>
            </a:r>
          </a:p>
        </p:txBody>
      </p:sp>
      <p:pic>
        <p:nvPicPr>
          <p:cNvPr id="5" name="Content Placeholder 4"/>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589552" y="2590800"/>
            <a:ext cx="4021048" cy="2763348"/>
          </a:xfrm>
          <a:prstGeom prst="rect">
            <a:avLst/>
          </a:prstGeom>
          <a:noFill/>
          <a:ln>
            <a:noFill/>
          </a:ln>
        </p:spPr>
      </p:pic>
      <p:sp>
        <p:nvSpPr>
          <p:cNvPr id="6" name="TextBox 5"/>
          <p:cNvSpPr txBox="1"/>
          <p:nvPr/>
        </p:nvSpPr>
        <p:spPr>
          <a:xfrm>
            <a:off x="4999876" y="1981199"/>
            <a:ext cx="3200400" cy="369332"/>
          </a:xfrm>
          <a:prstGeom prst="rect">
            <a:avLst/>
          </a:prstGeom>
          <a:solidFill>
            <a:schemeClr val="tx2">
              <a:lumMod val="10000"/>
            </a:schemeClr>
          </a:solidFill>
        </p:spPr>
        <p:txBody>
          <a:bodyPr wrap="square" rtlCol="0">
            <a:spAutoFit/>
          </a:bodyPr>
          <a:lstStyle/>
          <a:p>
            <a:pPr algn="ctr"/>
            <a:r>
              <a:rPr lang="en-US" dirty="0"/>
              <a:t>Example of uploaded card:</a:t>
            </a:r>
          </a:p>
        </p:txBody>
      </p:sp>
    </p:spTree>
    <p:extLst>
      <p:ext uri="{BB962C8B-B14F-4D97-AF65-F5344CB8AC3E}">
        <p14:creationId xmlns:p14="http://schemas.microsoft.com/office/powerpoint/2010/main" val="3859721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0039&quot;&gt;&lt;object type=&quot;3&quot; unique_id=&quot;10040&quot;&gt;&lt;property id=&quot;20148&quot; value=&quot;5&quot;/&gt;&lt;property id=&quot;20300&quot; value=&quot;Slide 1 - &amp;quot;Compliance Requirements  for Students in the Communication Sciences and Disorders Undergraduate Program&amp;quot;&quot;/&gt;&lt;property id=&quot;20307&quot; value=&quot;256&quot;/&gt;&lt;/object&gt;&lt;object type=&quot;3&quot; unique_id=&quot;10041&quot;&gt;&lt;property id=&quot;20148&quot; value=&quot;5&quot;/&gt;&lt;property id=&quot;20300&quot; value=&quot;Slide 2 - &amp;quot;Requirements&amp;quot;&quot;/&gt;&lt;property id=&quot;20307&quot; value=&quot;257&quot;/&gt;&lt;/object&gt;&lt;object type=&quot;3&quot; unique_id=&quot;10042&quot;&gt;&lt;property id=&quot;20148&quot; value=&quot;5&quot;/&gt;&lt;property id=&quot;20300&quot; value=&quot;Slide 3 - &amp;quot;How to get started: Create an account on Castle Branch&amp;quot;&quot;/&gt;&lt;property id=&quot;20307&quot; value=&quot;258&quot;/&gt;&lt;/object&gt;&lt;object type=&quot;3&quot; unique_id=&quot;10043&quot;&gt;&lt;property id=&quot;20148&quot; value=&quot;5&quot;/&gt;&lt;property id=&quot;20300&quot; value=&quot;Slide 4&quot;/&gt;&lt;property id=&quot;20307&quot; value=&quot;259&quot;/&gt;&lt;/object&gt;&lt;object type=&quot;3&quot; unique_id=&quot;10044&quot;&gt;&lt;property id=&quot;20148&quot; value=&quot;5&quot;/&gt;&lt;property id=&quot;20300&quot; value=&quot;Slide 5&quot;/&gt;&lt;property id=&quot;20307&quot; value=&quot;260&quot;/&gt;&lt;/object&gt;&lt;object type=&quot;3&quot; unique_id=&quot;10045&quot;&gt;&lt;property id=&quot;20148&quot; value=&quot;5&quot;/&gt;&lt;property id=&quot;20300&quot; value=&quot;Slide 6 - &amp;quot;Clinical Requirements&amp;quot;&quot;/&gt;&lt;property id=&quot;20307&quot; value=&quot;261&quot;/&gt;&lt;/object&gt;&lt;object type=&quot;3&quot; unique_id=&quot;10046&quot;&gt;&lt;property id=&quot;20148&quot; value=&quot;5&quot;/&gt;&lt;property id=&quot;20300&quot; value=&quot;Slide 7 - &amp;quot;Health Insurance&amp;quot;&quot;/&gt;&lt;property id=&quot;20307&quot; value=&quot;262&quot;/&gt;&lt;/object&gt;&lt;object type=&quot;3&quot; unique_id=&quot;10047&quot;&gt;&lt;property id=&quot;20148&quot; value=&quot;5&quot;/&gt;&lt;property id=&quot;20300&quot; value=&quot;Slide 8 - &amp;quot;Influenza Vaccination&amp;quot;&quot;/&gt;&lt;property id=&quot;20307&quot; value=&quot;263&quot;/&gt;&lt;/object&gt;&lt;object type=&quot;3&quot; unique_id=&quot;10049&quot;&gt;&lt;property id=&quot;20148&quot; value=&quot;5&quot;/&gt;&lt;property id=&quot;20300&quot; value=&quot;Slide 12 - &amp;quot;Tuberculosis Test&amp;quot;&quot;/&gt;&lt;property id=&quot;20307&quot; value=&quot;265&quot;/&gt;&lt;/object&gt;&lt;object type=&quot;3&quot; unique_id=&quot;10050&quot;&gt;&lt;property id=&quot;20148&quot; value=&quot;5&quot;/&gt;&lt;property id=&quot;20300&quot; value=&quot;Slide 13 - &amp;quot;Commitment to Behavioral Standard in Patient Care&amp;quot;&quot;/&gt;&lt;property id=&quot;20307&quot; value=&quot;266&quot;/&gt;&lt;/object&gt;&lt;object type=&quot;3&quot; unique_id=&quot;10052&quot;&gt;&lt;property id=&quot;20148&quot; value=&quot;5&quot;/&gt;&lt;property id=&quot;20300&quot; value=&quot;Slide 14 - &amp;quot;HIPAA and Discrimination and Harassment Trainings&amp;quot;&quot;/&gt;&lt;property id=&quot;20307&quot; value=&quot;272&quot;/&gt;&lt;/object&gt;&lt;object type=&quot;3&quot; unique_id=&quot;10053&quot;&gt;&lt;property id=&quot;20148&quot; value=&quot;5&quot;/&gt;&lt;property id=&quot;20300&quot; value=&quot;Slide 16 - &amp;quot;Policy and Standard Acknowledgments&amp;quot;&quot;/&gt;&lt;property id=&quot;20307&quot; value=&quot;273&quot;/&gt;&lt;/object&gt;&lt;object type=&quot;3&quot; unique_id=&quot;10054&quot;&gt;&lt;property id=&quot;20148&quot; value=&quot;5&quot;/&gt;&lt;property id=&quot;20300&quot; value=&quot;Slide 17 - &amp;quot;Policy and Standard Acknowledgements&amp;quot;&quot;/&gt;&lt;property id=&quot;20307&quot; value=&quot;274&quot;/&gt;&lt;/object&gt;&lt;object type=&quot;3&quot; unique_id=&quot;10055&quot;&gt;&lt;property id=&quot;20148&quot; value=&quot;5&quot;/&gt;&lt;property id=&quot;20300&quot; value=&quot;Slide 18 - &amp;quot;Important Notes&amp;quot;&quot;/&gt;&lt;property id=&quot;20307&quot; value=&quot;267&quot;/&gt;&lt;/object&gt;&lt;object type=&quot;3&quot; unique_id=&quot;10220&quot;&gt;&lt;property id=&quot;20148&quot; value=&quot;5&quot;/&gt;&lt;property id=&quot;20300&quot; value=&quot;Slide 15 - &amp;quot;The document you upload for the HIPAA and Discrimination training should look like this:&amp;quot;&quot;/&gt;&lt;property id=&quot;20307&quot; value=&quot;275&quot;/&gt;&lt;/object&gt;&lt;object type=&quot;3&quot; unique_id=&quot;11089&quot;&gt;&lt;property id=&quot;20148&quot; value=&quot;5&quot;/&gt;&lt;property id=&quot;20300&quot; value=&quot;Slide 9 - &amp;quot;Compliance Form&amp;quot;&quot;/&gt;&lt;property id=&quot;20307&quot; value=&quot;276&quot;/&gt;&lt;/object&gt;&lt;object type=&quot;3&quot; unique_id=&quot;11090&quot;&gt;&lt;property id=&quot;20148&quot; value=&quot;5&quot;/&gt;&lt;property id=&quot;20300&quot; value=&quot;Slide 10 - &amp;quot;Compliance Form&amp;quot;&quot;/&gt;&lt;property id=&quot;20307&quot; value=&quot;277&quot;/&gt;&lt;/object&gt;&lt;object type=&quot;3&quot; unique_id=&quot;11091&quot;&gt;&lt;property id=&quot;20148&quot; value=&quot;5&quot;/&gt;&lt;property id=&quot;20300&quot; value=&quot;Slide 11 - &amp;quot;Compliance Form&amp;quot;&quot;/&gt;&lt;property id=&quot;20307&quot; value=&quot;278&quot;/&gt;&lt;/object&gt;&lt;/object&gt;&lt;object type=&quot;8&quot; unique_id=&quot;10073&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1876</TotalTime>
  <Words>1421</Words>
  <Application>Microsoft Office PowerPoint</Application>
  <PresentationFormat>On-screen Show (4:3)</PresentationFormat>
  <Paragraphs>135</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Courier New</vt:lpstr>
      <vt:lpstr>Palatino Linotype</vt:lpstr>
      <vt:lpstr>Times New Roman</vt:lpstr>
      <vt:lpstr>Trebuchet MS</vt:lpstr>
      <vt:lpstr>Wingdings</vt:lpstr>
      <vt:lpstr>Elemental</vt:lpstr>
      <vt:lpstr>Compliance Requirements for the  Communication Sciences and Disorders  Undergraduate Program  and Pre-Req Students</vt:lpstr>
      <vt:lpstr>Requirements</vt:lpstr>
      <vt:lpstr>Due Dates</vt:lpstr>
      <vt:lpstr>How to get started: Create an account on CastleBranch</vt:lpstr>
      <vt:lpstr>PowerPoint Presentation</vt:lpstr>
      <vt:lpstr>PowerPoint Presentation</vt:lpstr>
      <vt:lpstr>PowerPoint Presentation</vt:lpstr>
      <vt:lpstr>PowerPoint Presentation</vt:lpstr>
      <vt:lpstr>Health Insurance</vt:lpstr>
      <vt:lpstr>Influenza Vaccination</vt:lpstr>
      <vt:lpstr>Tuberculosis Test</vt:lpstr>
      <vt:lpstr>PowerPoint Presentation</vt:lpstr>
      <vt:lpstr>Commitment to Behavioral Standard in Patient Care</vt:lpstr>
      <vt:lpstr>HIPAA and Discrimination and Harassment Trainings</vt:lpstr>
      <vt:lpstr>The document you upload for the HIPAA and Discrimination training should look like this:</vt:lpstr>
      <vt:lpstr>Important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Ashley L</dc:creator>
  <cp:lastModifiedBy>Edge, Tammy W.</cp:lastModifiedBy>
  <cp:revision>164</cp:revision>
  <dcterms:created xsi:type="dcterms:W3CDTF">2016-02-25T18:57:01Z</dcterms:created>
  <dcterms:modified xsi:type="dcterms:W3CDTF">2024-08-20T15:26:54Z</dcterms:modified>
</cp:coreProperties>
</file>