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6" r:id="rId3"/>
    <p:sldId id="270" r:id="rId4"/>
    <p:sldId id="258" r:id="rId5"/>
    <p:sldId id="259" r:id="rId6"/>
    <p:sldId id="260" r:id="rId7"/>
    <p:sldId id="277" r:id="rId8"/>
    <p:sldId id="262" r:id="rId9"/>
    <p:sldId id="263" r:id="rId10"/>
    <p:sldId id="265" r:id="rId11"/>
    <p:sldId id="320" r:id="rId12"/>
    <p:sldId id="266" r:id="rId13"/>
    <p:sldId id="280" r:id="rId14"/>
    <p:sldId id="271" r:id="rId15"/>
    <p:sldId id="269"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8/20/2024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171173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165924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16</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8</a:t>
            </a:fld>
            <a:endParaRPr lang="en-US"/>
          </a:p>
        </p:txBody>
      </p:sp>
    </p:spTree>
    <p:extLst>
      <p:ext uri="{BB962C8B-B14F-4D97-AF65-F5344CB8AC3E}">
        <p14:creationId xmlns:p14="http://schemas.microsoft.com/office/powerpoint/2010/main" val="312156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8/20/2024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8/20/2024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8/20/2024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8/20/2024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8/20/2024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hs.uky.edu/current-students/complianc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hs.uky.edu/classe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uky.edu/chs/sites/chs.uky.edu/files/ole_orientation_guide.pdf" TargetMode="External"/><Relationship Id="rId3" Type="http://schemas.openxmlformats.org/officeDocument/2006/relationships/image" Target="../media/image2.jpeg"/><Relationship Id="rId7" Type="http://schemas.openxmlformats.org/officeDocument/2006/relationships/hyperlink" Target="https://www.uky.edu/chs/sites/chs.uky.edu/files/2021_hipaa_education_and_consent.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MLS Majors </a:t>
            </a:r>
          </a:p>
        </p:txBody>
      </p:sp>
      <p:sp>
        <p:nvSpPr>
          <p:cNvPr id="3" name="Subtitle 2"/>
          <p:cNvSpPr>
            <a:spLocks noGrp="1"/>
          </p:cNvSpPr>
          <p:nvPr>
            <p:ph type="subTitle" idx="1"/>
          </p:nvPr>
        </p:nvSpPr>
        <p:spPr>
          <a:xfrm>
            <a:off x="914400" y="2590800"/>
            <a:ext cx="7467600" cy="2286000"/>
          </a:xfrm>
          <a:solidFill>
            <a:schemeClr val="tx2">
              <a:lumMod val="10000"/>
            </a:schemeClr>
          </a:solidFill>
        </p:spPr>
        <p:txBody>
          <a:bodyPr>
            <a:normAutofit fontScale="850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https://chs.uky.edu/current-students/compliance</a:t>
            </a:r>
            <a:endParaRPr lang="en-US" dirty="0"/>
          </a:p>
          <a:p>
            <a:pPr algn="ctr"/>
            <a:endParaRPr lang="en-US" dirty="0"/>
          </a:p>
          <a:p>
            <a:pPr algn="ctr"/>
            <a:endParaRPr lang="en-US" dirty="0"/>
          </a:p>
          <a:p>
            <a:pPr algn="ctr"/>
            <a:r>
              <a:rPr lang="en-US" dirty="0"/>
              <a:t>C.T. </a:t>
            </a:r>
            <a:r>
              <a:rPr lang="en-US" dirty="0" err="1"/>
              <a:t>Wethington</a:t>
            </a:r>
            <a:r>
              <a:rPr lang="en-US" dirty="0"/>
              <a:t>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2AC00"/>
                </a:solidFill>
                <a:effectLst/>
                <a:uLnTx/>
                <a:uFillTx/>
                <a:latin typeface="Palatino Linotype"/>
                <a:ea typeface="+mn-ea"/>
                <a:cs typeface="+mn-cs"/>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a:off x="9448800" y="5715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3716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371600"/>
            <a:ext cx="3246120" cy="5410200"/>
          </a:xfrm>
        </p:spPr>
        <p:txBody>
          <a:bodyPr>
            <a:noAutofit/>
          </a:bodyPr>
          <a:lstStyle/>
          <a:p>
            <a:pPr>
              <a:buFont typeface="Wingdings" panose="05000000000000000000" pitchFamily="2" charset="2"/>
              <a:buChar char="Ø"/>
            </a:pPr>
            <a:r>
              <a:rPr lang="en-US" sz="1800" dirty="0"/>
              <a:t>In Castle Branch, there is a link to this document. Follow this link to go to the document:  </a:t>
            </a:r>
            <a:r>
              <a:rPr lang="en-US" sz="1800" dirty="0">
                <a:hlinkClick r:id="rId3"/>
              </a:rPr>
              <a:t>https://chs.uky.edu/current-students/compliance/forms</a:t>
            </a:r>
            <a:endParaRPr lang="en-US" sz="1800" dirty="0"/>
          </a:p>
          <a:p>
            <a:pPr marL="18288" indent="0">
              <a:buNone/>
            </a:pPr>
            <a:endParaRPr lang="en-US" sz="1800" dirty="0"/>
          </a:p>
          <a:p>
            <a:pPr>
              <a:buFont typeface="Wingdings" panose="05000000000000000000" pitchFamily="2" charset="2"/>
              <a:buChar char="Ø"/>
            </a:pPr>
            <a:r>
              <a:rPr lang="en-US" sz="1800" dirty="0"/>
              <a:t>You will need to print, read, and sign this document.</a:t>
            </a:r>
          </a:p>
          <a:p>
            <a:pPr marL="18288" indent="0">
              <a:buNone/>
            </a:pPr>
            <a:endParaRPr lang="en-US" sz="1800" dirty="0"/>
          </a:p>
          <a:p>
            <a:pPr>
              <a:buFont typeface="Wingdings" panose="05000000000000000000" pitchFamily="2" charset="2"/>
              <a:buChar char="Ø"/>
            </a:pPr>
            <a:r>
              <a:rPr lang="en-US" sz="1800" dirty="0"/>
              <a:t> 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572000"/>
          </a:xfrm>
        </p:spPr>
        <p:txBody>
          <a:bodyPr lIns="91440" anchor="t">
            <a:normAutofit fontScale="92500" lnSpcReduction="20000"/>
          </a:bodyPr>
          <a:lstStyle/>
          <a:p>
            <a:endParaRPr lang="en-US" dirty="0"/>
          </a:p>
          <a:p>
            <a:pPr>
              <a:buFont typeface="Wingdings" panose="05000000000000000000" pitchFamily="2" charset="2"/>
              <a:buChar char="Ø"/>
            </a:pPr>
            <a:r>
              <a:rPr lang="en-US" sz="2200" dirty="0"/>
              <a:t>Go to this link: </a:t>
            </a:r>
            <a:r>
              <a:rPr lang="en-US" sz="2200" dirty="0">
                <a:hlinkClick r:id="rId3"/>
              </a:rPr>
              <a:t>https://uk.instructure.com/enroll/93PGHL</a:t>
            </a:r>
            <a:endParaRPr lang="en-US" sz="2200" dirty="0"/>
          </a:p>
          <a:p>
            <a:pPr>
              <a:buFont typeface="Wingdings" panose="05000000000000000000" pitchFamily="2" charset="2"/>
              <a:buChar char="Ø"/>
            </a:pPr>
            <a:r>
              <a:rPr lang="en-US" sz="2200" dirty="0"/>
              <a:t>Enroll in the Canvas course. (NOTE: You will need your </a:t>
            </a:r>
            <a:r>
              <a:rPr lang="en-US" sz="2200" dirty="0" err="1"/>
              <a:t>LinkBlue</a:t>
            </a:r>
            <a:r>
              <a:rPr lang="en-US" sz="2200" dirty="0"/>
              <a:t> ID  you will need your password to do so. If you do not yet have it, you will   have to wait until you do.) </a:t>
            </a:r>
          </a:p>
          <a:p>
            <a:pPr>
              <a:buFont typeface="Wingdings" panose="05000000000000000000" pitchFamily="2" charset="2"/>
              <a:buChar char="Ø"/>
            </a:pPr>
            <a:r>
              <a:rPr lang="en-US" sz="2200"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sz="2200" dirty="0"/>
              <a:t>Follow the same instructions for the Discrimination training. </a:t>
            </a:r>
          </a:p>
          <a:p>
            <a:pPr>
              <a:buFont typeface="Wingdings" panose="05000000000000000000" pitchFamily="2" charset="2"/>
              <a:buChar char="Ø"/>
            </a:pPr>
            <a:r>
              <a:rPr lang="en-US" sz="2200"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sz="2200" dirty="0"/>
              <a:t>Upload this PDF for BOTH the HIPAA and Discrimination training requirements in Castle Branch. </a:t>
            </a:r>
          </a:p>
        </p:txBody>
      </p:sp>
    </p:spTree>
    <p:extLst>
      <p:ext uri="{BB962C8B-B14F-4D97-AF65-F5344CB8AC3E}">
        <p14:creationId xmlns:p14="http://schemas.microsoft.com/office/powerpoint/2010/main" val="2616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a:solidFill>
            <a:schemeClr val="tx2">
              <a:lumMod val="10000"/>
            </a:schemeClr>
          </a:solidFill>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Other Trainings</a:t>
            </a:r>
          </a:p>
        </p:txBody>
      </p:sp>
      <p:sp>
        <p:nvSpPr>
          <p:cNvPr id="3" name="Content Placeholder 2"/>
          <p:cNvSpPr>
            <a:spLocks noGrp="1"/>
          </p:cNvSpPr>
          <p:nvPr>
            <p:ph sz="quarter" idx="13"/>
          </p:nvPr>
        </p:nvSpPr>
        <p:spPr>
          <a:xfrm>
            <a:off x="753208" y="1600200"/>
            <a:ext cx="7315200" cy="5410200"/>
          </a:xfrm>
        </p:spPr>
        <p:txBody>
          <a:bodyPr>
            <a:normAutofit/>
          </a:bodyPr>
          <a:lstStyle/>
          <a:p>
            <a:pPr>
              <a:buFont typeface="Wingdings" panose="05000000000000000000" pitchFamily="2" charset="2"/>
              <a:buChar char="Ø"/>
            </a:pPr>
            <a:r>
              <a:rPr lang="en-US" sz="2400" dirty="0"/>
              <a:t>To complete the safety classes, go to:</a:t>
            </a:r>
          </a:p>
          <a:p>
            <a:pPr marL="201168" marR="0" indent="0" algn="just">
              <a:spcBef>
                <a:spcPts val="0"/>
              </a:spcBef>
              <a:spcAft>
                <a:spcPts val="0"/>
              </a:spcAft>
              <a:buNone/>
            </a:pPr>
            <a:r>
              <a:rPr lang="en-US" sz="1800" u="sng" dirty="0">
                <a:solidFill>
                  <a:srgbClr val="1F497D"/>
                </a:solidFill>
                <a:effectLst/>
                <a:latin typeface="Calibri" panose="020F0502020204030204" pitchFamily="34" charset="0"/>
                <a:ea typeface="Calibri" panose="020F0502020204030204" pitchFamily="34" charset="0"/>
                <a:hlinkClick r:id="rId3"/>
              </a:rPr>
              <a:t>http://ehs.uky.edu/classes/</a:t>
            </a:r>
            <a:r>
              <a:rPr lang="en-US" sz="2400" dirty="0"/>
              <a:t>:  </a:t>
            </a:r>
            <a:r>
              <a:rPr lang="en-US" sz="1800" dirty="0">
                <a:effectLst/>
                <a:latin typeface="Calibri" panose="020F0502020204030204" pitchFamily="34" charset="0"/>
                <a:ea typeface="Calibri" panose="020F0502020204030204" pitchFamily="34" charset="0"/>
              </a:rPr>
              <a:t>and complete the following areas online. You are in the Department of Health and Clinical Sciences 7N630, and all should use Wethington Bldg. Go to the website and take the quizzes. All documentation should be turned into Castle Branch and the MLS 400 Course Shell by the required deadline of </a:t>
            </a:r>
            <a:r>
              <a:rPr lang="en-US" sz="2000" b="1" u="sng" dirty="0">
                <a:effectLst/>
                <a:latin typeface="Calibri" panose="020F0502020204030204" pitchFamily="34" charset="0"/>
                <a:ea typeface="Calibri" panose="020F0502020204030204" pitchFamily="34" charset="0"/>
              </a:rPr>
              <a:t>8/26/24</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a:buFont typeface="Wingdings" panose="05000000000000000000" pitchFamily="2" charset="2"/>
              <a:buChar char="Ø"/>
            </a:pPr>
            <a:endParaRPr lang="en-US" sz="2400" dirty="0"/>
          </a:p>
          <a:p>
            <a:pPr lvl="1">
              <a:buFont typeface="Courier New" panose="02070309020205020404" pitchFamily="49" charset="0"/>
              <a:buChar char="o"/>
            </a:pPr>
            <a:r>
              <a:rPr lang="en-US" sz="2000" dirty="0"/>
              <a:t>Chemical Hygiene (Lab Safety) Training</a:t>
            </a:r>
          </a:p>
          <a:p>
            <a:pPr lvl="1">
              <a:buFont typeface="Courier New" panose="02070309020205020404" pitchFamily="49" charset="0"/>
              <a:buChar char="o"/>
            </a:pPr>
            <a:r>
              <a:rPr lang="en-US" sz="2000" dirty="0"/>
              <a:t>Hazardous Waste Training</a:t>
            </a:r>
          </a:p>
          <a:p>
            <a:pPr lvl="1">
              <a:buFont typeface="Courier New" panose="02070309020205020404" pitchFamily="49" charset="0"/>
              <a:buChar char="o"/>
            </a:pPr>
            <a:r>
              <a:rPr lang="en-US" sz="2000" dirty="0"/>
              <a:t>Bloodborne Pathogens Training</a:t>
            </a:r>
          </a:p>
          <a:p>
            <a:pPr lvl="1">
              <a:buFont typeface="Courier New" panose="02070309020205020404" pitchFamily="49" charset="0"/>
              <a:buChar char="o"/>
            </a:pPr>
            <a:r>
              <a:rPr lang="en-US" sz="2000" dirty="0"/>
              <a:t>Fire Safety Training </a:t>
            </a:r>
          </a:p>
        </p:txBody>
      </p:sp>
    </p:spTree>
    <p:extLst>
      <p:ext uri="{BB962C8B-B14F-4D97-AF65-F5344CB8AC3E}">
        <p14:creationId xmlns:p14="http://schemas.microsoft.com/office/powerpoint/2010/main" val="315823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1054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hlinkClick r:id="rId3"/>
              </a:rPr>
              <a:t>CHS-Compliance@uky</a:t>
            </a:r>
            <a:r>
              <a:rPr lang="en-US">
                <a:solidFill>
                  <a:sysClr val="window" lastClr="FFFFFF"/>
                </a:solidFill>
                <a:latin typeface="Times New Roman" panose="02020603050405020304" pitchFamily="18" charset="0"/>
                <a:cs typeface="Times New Roman" panose="02020603050405020304" pitchFamily="18" charset="0"/>
                <a:hlinkClick r:id="rId3"/>
              </a:rPr>
              <a:t>.edu</a:t>
            </a:r>
            <a:endParaRPr lang="en-US" dirty="0">
              <a:solidFill>
                <a:sysClr val="window" lastClr="FFFFFF"/>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76200"/>
            <a:ext cx="8847221" cy="838200"/>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144378" y="1143000"/>
            <a:ext cx="8085222" cy="6494085"/>
          </a:xfrm>
          <a:prstGeom prst="rect">
            <a:avLst/>
          </a:prstGeom>
        </p:spPr>
        <p:txBody>
          <a:bodyPr wrap="square">
            <a:spAutoFit/>
          </a:bodyPr>
          <a:lstStyle/>
          <a:p>
            <a:pPr>
              <a:buFont typeface="Wingdings" panose="05000000000000000000" pitchFamily="2" charset="2"/>
              <a:buChar char="Ø"/>
            </a:pPr>
            <a:r>
              <a:rPr lang="en-US" sz="1600" b="1" u="sng" dirty="0"/>
              <a:t>Full Background Check</a:t>
            </a:r>
          </a:p>
          <a:p>
            <a:pPr>
              <a:buFont typeface="Wingdings" panose="05000000000000000000" pitchFamily="2" charset="2"/>
              <a:buChar char="Ø"/>
            </a:pPr>
            <a:r>
              <a:rPr lang="en-US" sz="1600" b="1" u="sng" dirty="0"/>
              <a:t>10 Panel Drug Screening</a:t>
            </a:r>
          </a:p>
          <a:p>
            <a:pPr>
              <a:buFont typeface="Wingdings" panose="05000000000000000000" pitchFamily="2" charset="2"/>
              <a:buChar char="Ø"/>
            </a:pPr>
            <a:r>
              <a:rPr lang="en-US" sz="1600" b="1" u="sng"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solidFill>
                  <a:prstClr val="white"/>
                </a:solidFill>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An annual one-step skin test or IGRA Blood Test is required the each year for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lvl="1">
              <a:buFont typeface="Courier New" panose="02070309020205020404" pitchFamily="49" charset="0"/>
              <a:buChar char="o"/>
            </a:pPr>
            <a:r>
              <a:rPr lang="en-US" sz="1600" b="1" dirty="0"/>
              <a:t>HIPAA Education and Consent form</a:t>
            </a:r>
          </a:p>
          <a:p>
            <a:pPr lvl="1"/>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https://www.uky.edu/chs/sites/chs.uky.edu/files/2021_hipaa_education_and_consent.pdf</a:t>
            </a:r>
            <a:endPar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600" b="1" dirty="0"/>
              <a:t>Orientation Guide</a:t>
            </a:r>
          </a:p>
          <a:p>
            <a:pPr lvl="1"/>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https://www.uky.edu/chs/sites/chs.uky.edu/files/ole_orientation_guide.pdf</a:t>
            </a:r>
            <a:endParaRPr lang="en-US" sz="1600" b="1" dirty="0"/>
          </a:p>
          <a:p>
            <a:pPr>
              <a:buFont typeface="Wingdings" panose="05000000000000000000" pitchFamily="2" charset="2"/>
              <a:buChar char="Ø"/>
            </a:pPr>
            <a:r>
              <a:rPr lang="en-US" sz="1600" b="1" u="sng" dirty="0"/>
              <a:t>Trainings </a:t>
            </a:r>
            <a:r>
              <a:rPr lang="en-US" sz="1600" b="1" dirty="0"/>
              <a:t> </a:t>
            </a:r>
          </a:p>
          <a:p>
            <a:pPr lvl="1">
              <a:buFont typeface="Courier New" panose="02070309020205020404" pitchFamily="49" charset="0"/>
              <a:buChar char="o"/>
            </a:pPr>
            <a:r>
              <a:rPr lang="en-US" sz="1600" b="1" dirty="0"/>
              <a:t>Bloodborne Pathogen Exposure Policy</a:t>
            </a:r>
          </a:p>
          <a:p>
            <a:pPr lvl="1">
              <a:buFont typeface="Courier New" panose="02070309020205020404" pitchFamily="49" charset="0"/>
              <a:buChar char="o"/>
            </a:pPr>
            <a:r>
              <a:rPr lang="en-US" sz="1600" dirty="0"/>
              <a:t>Chemical Hygiene (Lab Safety) Training</a:t>
            </a:r>
          </a:p>
          <a:p>
            <a:pPr lvl="1">
              <a:buFont typeface="Courier New" panose="02070309020205020404" pitchFamily="49" charset="0"/>
              <a:buChar char="o"/>
            </a:pPr>
            <a:r>
              <a:rPr lang="en-US" sz="1600" b="1" dirty="0"/>
              <a:t> </a:t>
            </a:r>
            <a:r>
              <a:rPr lang="en-US" sz="1600" dirty="0"/>
              <a:t>Hazardous Waste Training</a:t>
            </a:r>
          </a:p>
          <a:p>
            <a:pPr lvl="1">
              <a:buFont typeface="Courier New" panose="02070309020205020404" pitchFamily="49" charset="0"/>
              <a:buChar char="o"/>
            </a:pPr>
            <a:r>
              <a:rPr lang="en-US" sz="1600" dirty="0"/>
              <a:t>Fire Safety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t>Discrimination and Harassment Training</a:t>
            </a: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4724400"/>
          </a:xfrm>
        </p:spPr>
        <p:txBody>
          <a:bodyPr>
            <a:normAutofit/>
          </a:bodyPr>
          <a:lstStyle/>
          <a:p>
            <a:pPr>
              <a:buFont typeface="Wingdings" panose="05000000000000000000" pitchFamily="2" charset="2"/>
              <a:buChar char="Ø"/>
            </a:pPr>
            <a:r>
              <a:rPr lang="en-US" dirty="0"/>
              <a:t>The full background check and drug screening are due </a:t>
            </a:r>
            <a:r>
              <a:rPr lang="en-US" u="sng" dirty="0">
                <a:solidFill>
                  <a:srgbClr val="FFC000"/>
                </a:solidFill>
              </a:rPr>
              <a:t>BY August 1</a:t>
            </a:r>
            <a:r>
              <a:rPr lang="en-US" u="sng" baseline="30000" dirty="0">
                <a:solidFill>
                  <a:srgbClr val="FFC000"/>
                </a:solidFill>
              </a:rPr>
              <a:t>st</a:t>
            </a:r>
            <a:r>
              <a:rPr lang="en-US" u="sng" dirty="0">
                <a:solidFill>
                  <a:srgbClr val="FFC000"/>
                </a:solidFill>
              </a:rPr>
              <a:t>, prior to start of program</a:t>
            </a:r>
            <a:r>
              <a:rPr lang="en-US" dirty="0"/>
              <a:t>.</a:t>
            </a:r>
          </a:p>
          <a:p>
            <a:endParaRPr lang="en-US" dirty="0"/>
          </a:p>
          <a:p>
            <a:pPr>
              <a:buFont typeface="Wingdings" panose="05000000000000000000" pitchFamily="2" charset="2"/>
              <a:buChar char="Ø"/>
            </a:pPr>
            <a:r>
              <a:rPr lang="en-US" dirty="0"/>
              <a:t>The clinical requirements are due </a:t>
            </a:r>
            <a:r>
              <a:rPr lang="en-US" u="sng" dirty="0">
                <a:solidFill>
                  <a:srgbClr val="FFC000"/>
                </a:solidFill>
              </a:rPr>
              <a:t>before first day of classes.</a:t>
            </a:r>
          </a:p>
          <a:p>
            <a:pPr>
              <a:buFont typeface="Wingdings" panose="05000000000000000000" pitchFamily="2" charset="2"/>
              <a:buChar char="Ø"/>
            </a:pPr>
            <a:r>
              <a:rPr lang="en-US" dirty="0"/>
              <a:t>Flu Immunization is due November 1</a:t>
            </a:r>
            <a:r>
              <a:rPr lang="en-US" baseline="30000" dirty="0"/>
              <a:t>st</a:t>
            </a:r>
            <a:r>
              <a:rPr lang="en-US" dirty="0"/>
              <a:t> each year.</a:t>
            </a:r>
          </a:p>
          <a:p>
            <a:pPr marL="18288" indent="0">
              <a:buNone/>
            </a:pPr>
            <a:endParaRPr lang="en-US" dirty="0"/>
          </a:p>
          <a:p>
            <a:pPr>
              <a:buFont typeface="Wingdings" panose="05000000000000000000" pitchFamily="2" charset="2"/>
              <a:buChar char="Ø"/>
            </a:pPr>
            <a:r>
              <a:rPr lang="en-US" dirty="0"/>
              <a:t>The trainings will be due before first day of class. </a:t>
            </a:r>
          </a:p>
          <a:p>
            <a:pPr>
              <a:buFont typeface="Wingdings" panose="05000000000000000000" pitchFamily="2" charset="2"/>
              <a:buChar char="Ø"/>
            </a:pPr>
            <a:r>
              <a:rPr lang="en-US" dirty="0">
                <a:solidFill>
                  <a:srgbClr val="FFC000"/>
                </a:solidFill>
              </a:rPr>
              <a:t>It is highly recommended that you do not wait until close to the deadline to complete these requirements. Get them done as early as possible in case problems arise!</a:t>
            </a:r>
          </a:p>
        </p:txBody>
      </p:sp>
      <p:sp>
        <p:nvSpPr>
          <p:cNvPr id="3" name="Title 2"/>
          <p:cNvSpPr>
            <a:spLocks noGrp="1"/>
          </p:cNvSpPr>
          <p:nvPr>
            <p:ph type="title"/>
          </p:nvPr>
        </p:nvSpPr>
        <p:spPr>
          <a:xfrm>
            <a:off x="6096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57800" y="0"/>
            <a:ext cx="3653414" cy="65094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Go to: </a:t>
            </a:r>
          </a:p>
          <a:p>
            <a:pPr marL="285750" indent="-285750">
              <a:buFont typeface="Arial" panose="020B0604020202020204" pitchFamily="34" charset="0"/>
              <a:buChar char="•"/>
            </a:pPr>
            <a:r>
              <a:rPr lang="en-US" sz="1600" u="sng" dirty="0">
                <a:hlinkClick r:id="rId4"/>
              </a:rPr>
              <a:t>https://uky-health.castlebranch.com/UK33</a:t>
            </a:r>
            <a:endParaRPr lang="en-US" sz="1600" u="sng" dirty="0"/>
          </a:p>
          <a:p>
            <a:endParaRPr lang="en-US" sz="1600" u="sng" dirty="0"/>
          </a:p>
          <a:p>
            <a:pPr marL="285750" indent="-285750">
              <a:buFont typeface="Arial" panose="020B0604020202020204" pitchFamily="34" charset="0"/>
              <a:buChar char="•"/>
            </a:pPr>
            <a:r>
              <a:rPr lang="en-US" dirty="0"/>
              <a:t>Select “College of Health Sciences”</a:t>
            </a:r>
          </a:p>
          <a:p>
            <a:endParaRPr lang="en-US" dirty="0"/>
          </a:p>
          <a:p>
            <a:pPr marL="285750" indent="-285750">
              <a:buFont typeface="Arial" panose="020B0604020202020204" pitchFamily="34" charset="0"/>
              <a:buChar char="•"/>
            </a:pPr>
            <a:r>
              <a:rPr lang="en-US" dirty="0"/>
              <a:t>Select your major (Medical Laboratory Sciences)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Campus:  Hazard or Lexington</a:t>
            </a:r>
          </a:p>
          <a:p>
            <a:endParaRPr lang="en-US" dirty="0"/>
          </a:p>
          <a:p>
            <a:pPr marL="285750" indent="-285750">
              <a:buFont typeface="Arial" panose="020B0604020202020204" pitchFamily="34" charset="0"/>
              <a:buChar char="•"/>
            </a:pPr>
            <a:r>
              <a:rPr lang="en-US" dirty="0"/>
              <a:t>Select  “I need to order my initial Background Check, Drug Test, and Medical Document Manager</a:t>
            </a:r>
          </a:p>
          <a:p>
            <a:endParaRPr lang="en-US" dirty="0"/>
          </a:p>
          <a:p>
            <a:pPr marL="285750" indent="-285750">
              <a:buFont typeface="Arial" panose="020B0604020202020204" pitchFamily="34" charset="0"/>
              <a:buChar char="•"/>
            </a:pPr>
            <a:r>
              <a:rPr lang="en-US" dirty="0"/>
              <a:t>You will then be directed to review your order, and then enter your personal details </a:t>
            </a:r>
          </a:p>
          <a:p>
            <a:endParaRPr lang="en-US" dirty="0"/>
          </a:p>
          <a:p>
            <a:pPr marL="285750" indent="-285750">
              <a:buFont typeface="Arial" panose="020B0604020202020204" pitchFamily="34" charset="0"/>
              <a:buChar char="•"/>
            </a:pPr>
            <a:r>
              <a:rPr lang="en-US" b="1" dirty="0"/>
              <a:t>The cost is $103.</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71600"/>
            <a:ext cx="7239000" cy="4953000"/>
          </a:xfrm>
        </p:spPr>
        <p:txBody>
          <a:bodyPr>
            <a:normAutofit lnSpcReduction="10000"/>
          </a:bodyPr>
          <a:lstStyle/>
          <a:p>
            <a:pPr>
              <a:buFont typeface="Wingdings" panose="05000000000000000000" pitchFamily="2" charset="2"/>
              <a:buChar char="Ø"/>
            </a:pPr>
            <a:r>
              <a:rPr lang="en-US" sz="2800" dirty="0"/>
              <a:t>Your background check will begin immediately upon purchasing. </a:t>
            </a:r>
          </a:p>
          <a:p>
            <a:pPr marL="18288" indent="0">
              <a:buNone/>
            </a:pPr>
            <a:endParaRPr lang="en-US" sz="2800" dirty="0"/>
          </a:p>
          <a:p>
            <a:pPr marL="361188" lvl="0"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latin typeface="Times New Roman" panose="02020603050405020304" pitchFamily="18" charset="0"/>
                <a:cs typeface="Times New Roman" panose="02020603050405020304" pitchFamily="18" charset="0"/>
              </a:rPr>
              <a:t>LabCorp</a:t>
            </a:r>
            <a:r>
              <a:rPr lang="en-US" sz="2200" dirty="0">
                <a:solidFill>
                  <a:prstClr val="white"/>
                </a:solidFill>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latin typeface="Times New Roman" panose="02020603050405020304" pitchFamily="18" charset="0"/>
                <a:cs typeface="Times New Roman" panose="02020603050405020304" pitchFamily="18" charset="0"/>
              </a:rPr>
              <a:t>must be done at LabCorp</a:t>
            </a:r>
            <a:r>
              <a:rPr lang="en-US" sz="2200" dirty="0">
                <a:solidFill>
                  <a:prstClr val="white"/>
                </a:solidFill>
                <a:latin typeface="Times New Roman" panose="02020603050405020304" pitchFamily="18" charset="0"/>
                <a:cs typeface="Times New Roman" panose="02020603050405020304" pitchFamily="18" charset="0"/>
              </a:rPr>
              <a:t>).  </a:t>
            </a:r>
            <a:r>
              <a:rPr lang="en-US" sz="2200" b="1" u="sng" dirty="0">
                <a:solidFill>
                  <a:srgbClr val="FFCC00"/>
                </a:solidFill>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p:txBody>
      </p:sp>
      <p:sp>
        <p:nvSpPr>
          <p:cNvPr id="3" name="TextBox 2"/>
          <p:cNvSpPr txBox="1"/>
          <p:nvPr/>
        </p:nvSpPr>
        <p:spPr>
          <a:xfrm>
            <a:off x="838200" y="152400"/>
            <a:ext cx="73914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563231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0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lvl="4">
              <a:spcBef>
                <a:spcPct val="20000"/>
              </a:spcBef>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228600" y="1524000"/>
            <a:ext cx="4343400" cy="5334000"/>
          </a:xfrm>
          <a:solidFill>
            <a:schemeClr val="tx2">
              <a:lumMod val="10000"/>
            </a:schemeClr>
          </a:solidFill>
        </p:spPr>
        <p:txBody>
          <a:bodyPr>
            <a:noAutofit/>
          </a:bodyPr>
          <a:lstStyle/>
          <a:p>
            <a:pPr>
              <a:buFont typeface="Wingdings" panose="05000000000000000000" pitchFamily="2" charset="2"/>
              <a:buChar char="Ø"/>
            </a:pPr>
            <a:r>
              <a:rPr lang="en-US" sz="2000" dirty="0"/>
              <a:t>You must provide a copy of your current health insurance card or proof of coverage.</a:t>
            </a:r>
          </a:p>
          <a:p>
            <a:pPr marL="342900" lvl="0" indent="-342900" defTabSz="457200">
              <a:buSzTx/>
              <a:buFont typeface="Wingdings" panose="05000000000000000000" pitchFamily="2" charset="2"/>
              <a:buChar char="Ø"/>
            </a:pPr>
            <a:r>
              <a:rPr lang="en-US" sz="2000" u="sng" dirty="0">
                <a:solidFill>
                  <a:prstClr val="white"/>
                </a:solidFill>
                <a:effectLst/>
                <a:latin typeface="Palatino Linotype" panose="02040502050505030304" pitchFamily="18" charset="0"/>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000" dirty="0"/>
              <a:t>Make sure you upload a copy of the front AND back of the insurance card and any other proof of insurance documents needed as 1 upload. </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4038600" cy="2971800"/>
          </a:xfrm>
          <a:prstGeom prst="rect">
            <a:avLst/>
          </a:prstGeom>
          <a:noFill/>
          <a:ln>
            <a:noFill/>
          </a:ln>
        </p:spPr>
      </p:pic>
      <p:sp>
        <p:nvSpPr>
          <p:cNvPr id="4" name="TextBox 3"/>
          <p:cNvSpPr txBox="1"/>
          <p:nvPr/>
        </p:nvSpPr>
        <p:spPr>
          <a:xfrm>
            <a:off x="5181600" y="19812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November 1</a:t>
            </a:r>
            <a:r>
              <a:rPr lang="en-US" sz="1800"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1534</TotalTime>
  <Words>1438</Words>
  <Application>Microsoft Office PowerPoint</Application>
  <PresentationFormat>On-screen Show (4:3)</PresentationFormat>
  <Paragraphs>143</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MLS Majors </vt:lpstr>
      <vt:lpstr>PowerPoint Presentation</vt:lpstr>
      <vt:lpstr>Due Dates</vt:lpstr>
      <vt:lpstr>How to get started: Create an account on Castle Branch</vt:lpstr>
      <vt:lpstr>PowerPoint Presentation</vt:lpstr>
      <vt:lpstr>PowerPoint Presentation</vt:lpstr>
      <vt:lpstr>PowerPoint Presentation</vt:lpstr>
      <vt:lpstr>Health Insurance</vt:lpstr>
      <vt:lpstr>Influenza Vaccination</vt:lpstr>
      <vt:lpstr>Tuberculosis Test</vt:lpstr>
      <vt:lpstr>PowerPoint Presentation</vt:lpstr>
      <vt:lpstr>Commitment to Behavioral Standard in Patient Care</vt:lpstr>
      <vt:lpstr>HIPAA and Discrimination and Harassment Trainings</vt:lpstr>
      <vt:lpstr>The document you upload for the HIPAA and Discrimination trainings should look like this:</vt:lpstr>
      <vt:lpstr>Other Trainings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124</cp:revision>
  <dcterms:created xsi:type="dcterms:W3CDTF">2016-02-25T18:57:01Z</dcterms:created>
  <dcterms:modified xsi:type="dcterms:W3CDTF">2024-08-20T15:48:17Z</dcterms:modified>
</cp:coreProperties>
</file>