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7"/>
  </p:notesMasterIdLst>
  <p:sldIdLst>
    <p:sldId id="256" r:id="rId2"/>
    <p:sldId id="257" r:id="rId3"/>
    <p:sldId id="258" r:id="rId4"/>
    <p:sldId id="259" r:id="rId5"/>
    <p:sldId id="260" r:id="rId6"/>
    <p:sldId id="261" r:id="rId7"/>
    <p:sldId id="262" r:id="rId8"/>
    <p:sldId id="263" r:id="rId9"/>
    <p:sldId id="278" r:id="rId10"/>
    <p:sldId id="282" r:id="rId11"/>
    <p:sldId id="265" r:id="rId12"/>
    <p:sldId id="266" r:id="rId13"/>
    <p:sldId id="267" r:id="rId14"/>
    <p:sldId id="268" r:id="rId15"/>
    <p:sldId id="269" r:id="rId16"/>
    <p:sldId id="281" r:id="rId17"/>
    <p:sldId id="322" r:id="rId18"/>
    <p:sldId id="271" r:id="rId19"/>
    <p:sldId id="272" r:id="rId20"/>
    <p:sldId id="273" r:id="rId21"/>
    <p:sldId id="274" r:id="rId22"/>
    <p:sldId id="275" r:id="rId23"/>
    <p:sldId id="279" r:id="rId24"/>
    <p:sldId id="280"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13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144E2-204C-44D9-986B-EF285C6A28FB}" type="datetimeFigureOut">
              <a:rPr lang="en-US" smtClean="0"/>
              <a:t>8/20/2024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14D67-E331-4C8B-9846-F5699265F434}" type="slidenum">
              <a:rPr lang="en-US" smtClean="0"/>
              <a:t>‹#›</a:t>
            </a:fld>
            <a:endParaRPr lang="en-US"/>
          </a:p>
        </p:txBody>
      </p:sp>
    </p:spTree>
    <p:extLst>
      <p:ext uri="{BB962C8B-B14F-4D97-AF65-F5344CB8AC3E}">
        <p14:creationId xmlns:p14="http://schemas.microsoft.com/office/powerpoint/2010/main" val="465584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9</a:t>
            </a:fld>
            <a:endParaRPr lang="en-US"/>
          </a:p>
        </p:txBody>
      </p:sp>
    </p:spTree>
    <p:extLst>
      <p:ext uri="{BB962C8B-B14F-4D97-AF65-F5344CB8AC3E}">
        <p14:creationId xmlns:p14="http://schemas.microsoft.com/office/powerpoint/2010/main" val="19922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18FC0E-821A-42FA-ADA4-370DD65B660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370713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8FC0E-821A-42FA-ADA4-370DD65B660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164415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8FC0E-821A-42FA-ADA4-370DD65B660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98619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201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8FC0E-821A-42FA-ADA4-370DD65B660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39638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18FC0E-821A-42FA-ADA4-370DD65B660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201627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18FC0E-821A-42FA-ADA4-370DD65B6601}"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360457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18FC0E-821A-42FA-ADA4-370DD65B6601}"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302623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18FC0E-821A-42FA-ADA4-370DD65B6601}"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276509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8FC0E-821A-42FA-ADA4-370DD65B6601}"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264443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18FC0E-821A-42FA-ADA4-370DD65B6601}"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152800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18FC0E-821A-42FA-ADA4-370DD65B6601}"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B5AE0-EBC8-4301-A703-36F56C3C31EF}" type="slidenum">
              <a:rPr lang="en-US" smtClean="0"/>
              <a:t>‹#›</a:t>
            </a:fld>
            <a:endParaRPr lang="en-US"/>
          </a:p>
        </p:txBody>
      </p:sp>
    </p:spTree>
    <p:extLst>
      <p:ext uri="{BB962C8B-B14F-4D97-AF65-F5344CB8AC3E}">
        <p14:creationId xmlns:p14="http://schemas.microsoft.com/office/powerpoint/2010/main" val="188763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8FC0E-821A-42FA-ADA4-370DD65B6601}" type="datetimeFigureOut">
              <a:rPr lang="en-US" smtClean="0"/>
              <a:t>8/20/2024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B5AE0-EBC8-4301-A703-36F56C3C31EF}" type="slidenum">
              <a:rPr lang="en-US" smtClean="0"/>
              <a:t>‹#›</a:t>
            </a:fld>
            <a:endParaRPr lang="en-US"/>
          </a:p>
        </p:txBody>
      </p:sp>
    </p:spTree>
    <p:extLst>
      <p:ext uri="{BB962C8B-B14F-4D97-AF65-F5344CB8AC3E}">
        <p14:creationId xmlns:p14="http://schemas.microsoft.com/office/powerpoint/2010/main" val="91752008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hs.uky.edu/current-students/compliance" TargetMode="External"/><Relationship Id="rId2" Type="http://schemas.openxmlformats.org/officeDocument/2006/relationships/hyperlink" Target="mailto:CHS-Compliance@uky.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hs.uky.edu/current-students/compliance/form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pr.heart.org/AHAECC/CPRAndECC/Training/HealthcareProfessional/BasicLifeSupportBLS/UCM_473189_Basic-Life-Support-BLS.jsp" TargetMode="External"/><Relationship Id="rId2" Type="http://schemas.openxmlformats.org/officeDocument/2006/relationships/hyperlink" Target="http://www.redcross.org/take-a-class/bl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uky.edu/chs/sites/chs.uky.edu/files/AT/professional_master_of_science_in_athletic_training_ppe_form.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hs.uky.edu/classes/classes_ohs_0001.php#bloodborne_pathogens_genera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uk.instructure.com/enroll/9RWC4W"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uky.edu/chs/current-students/compliance-background-checks-and-drug-screen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uky.edu/chs/current-students/compliance-background-checks-and-drug-screen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uky-health.castlebranch.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4815"/>
            <a:ext cx="6858000" cy="2771095"/>
          </a:xfrm>
          <a:solidFill>
            <a:schemeClr val="bg2">
              <a:lumMod val="25000"/>
            </a:schemeClr>
          </a:solidFill>
        </p:spPr>
        <p:txBody>
          <a:bodyPr>
            <a:noAutofit/>
          </a:bodyPr>
          <a:lstStyle/>
          <a:p>
            <a:r>
              <a:rPr lang="en-US" sz="4800" b="1" dirty="0">
                <a:solidFill>
                  <a:schemeClr val="bg1"/>
                </a:solidFill>
                <a:latin typeface="Palatino Linotype" panose="02040502050505030304" pitchFamily="18" charset="0"/>
              </a:rPr>
              <a:t>Compliance Requirements for Athletic Training Graduate Program</a:t>
            </a:r>
          </a:p>
        </p:txBody>
      </p:sp>
      <p:sp>
        <p:nvSpPr>
          <p:cNvPr id="3" name="Subtitle 2"/>
          <p:cNvSpPr>
            <a:spLocks noGrp="1"/>
          </p:cNvSpPr>
          <p:nvPr>
            <p:ph type="subTitle" idx="1"/>
          </p:nvPr>
        </p:nvSpPr>
        <p:spPr>
          <a:xfrm>
            <a:off x="1143000" y="3278543"/>
            <a:ext cx="6858000" cy="2173989"/>
          </a:xfrm>
          <a:solidFill>
            <a:schemeClr val="bg2">
              <a:lumMod val="10000"/>
            </a:schemeClr>
          </a:solidFill>
        </p:spPr>
        <p:txBody>
          <a:bodyPr>
            <a:normAutofit fontScale="70000" lnSpcReduction="20000"/>
          </a:bodyPr>
          <a:lstStyle/>
          <a:p>
            <a:endParaRPr lang="en-US" dirty="0">
              <a:solidFill>
                <a:schemeClr val="bg1"/>
              </a:solidFill>
            </a:endParaRPr>
          </a:p>
          <a:p>
            <a:r>
              <a:rPr lang="en-US" dirty="0">
                <a:solidFill>
                  <a:schemeClr val="bg1"/>
                </a:solidFill>
              </a:rPr>
              <a:t>For compliance questions, Email: </a:t>
            </a:r>
          </a:p>
          <a:p>
            <a:r>
              <a:rPr lang="en-US" dirty="0">
                <a:hlinkClick r:id="rId2"/>
              </a:rPr>
              <a:t>CHS-Compliance@uky.edu</a:t>
            </a:r>
            <a:endParaRPr lang="en-US" dirty="0"/>
          </a:p>
          <a:p>
            <a:endParaRPr lang="en-US" dirty="0"/>
          </a:p>
          <a:p>
            <a:r>
              <a:rPr lang="en-US" dirty="0">
                <a:solidFill>
                  <a:srgbClr val="7030A0"/>
                </a:solidFill>
                <a:hlinkClick r:id="rId3"/>
              </a:rPr>
              <a:t>https://chs.uky.edu/current-students/compliance</a:t>
            </a:r>
            <a:endParaRPr lang="en-US" dirty="0">
              <a:solidFill>
                <a:srgbClr val="7030A0"/>
              </a:solidFill>
            </a:endParaRPr>
          </a:p>
          <a:p>
            <a:endParaRPr lang="en-US" dirty="0"/>
          </a:p>
          <a:p>
            <a:r>
              <a:rPr lang="en-US" dirty="0">
                <a:solidFill>
                  <a:schemeClr val="bg1"/>
                </a:solidFill>
              </a:rPr>
              <a:t>C.T. Wethington Building Room 111</a:t>
            </a:r>
          </a:p>
        </p:txBody>
      </p:sp>
    </p:spTree>
    <p:extLst>
      <p:ext uri="{BB962C8B-B14F-4D97-AF65-F5344CB8AC3E}">
        <p14:creationId xmlns:p14="http://schemas.microsoft.com/office/powerpoint/2010/main" val="301374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A71B81-F7E6-424C-8F3C-FA71324B4C4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81121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lstStyle/>
          <a:p>
            <a:pPr algn="ctr"/>
            <a:r>
              <a:rPr lang="en-US" dirty="0">
                <a:solidFill>
                  <a:schemeClr val="bg1"/>
                </a:solidFill>
                <a:latin typeface="Palatino Linotype" panose="02040502050505030304" pitchFamily="18" charset="0"/>
              </a:rPr>
              <a:t>Required Immunizations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a:solidFill>
                  <a:schemeClr val="bg1"/>
                </a:solidFill>
                <a:latin typeface="Palatino Linotype" panose="02040502050505030304" pitchFamily="18" charset="0"/>
              </a:rPr>
              <a:t>Required vaccines: please obtain documentation from your healthcare provider.</a:t>
            </a:r>
          </a:p>
          <a:p>
            <a:pPr lvl="1">
              <a:buFont typeface="Courier New" panose="02070309020205020404" pitchFamily="49" charset="0"/>
              <a:buChar char="o"/>
            </a:pPr>
            <a:r>
              <a:rPr lang="en-US" sz="2000" dirty="0">
                <a:solidFill>
                  <a:schemeClr val="bg1"/>
                </a:solidFill>
                <a:latin typeface="Palatino Linotype" panose="02040502050505030304" pitchFamily="18" charset="0"/>
              </a:rPr>
              <a:t>TB IGRA Blood Test</a:t>
            </a:r>
          </a:p>
          <a:p>
            <a:pPr lvl="1">
              <a:buFont typeface="Courier New" panose="02070309020205020404" pitchFamily="49" charset="0"/>
              <a:buChar char="o"/>
            </a:pPr>
            <a:r>
              <a:rPr lang="en-US" sz="2000" dirty="0" err="1">
                <a:solidFill>
                  <a:schemeClr val="bg1"/>
                </a:solidFill>
                <a:latin typeface="Palatino Linotype" panose="02040502050505030304" pitchFamily="18" charset="0"/>
              </a:rPr>
              <a:t>Hep</a:t>
            </a:r>
            <a:r>
              <a:rPr lang="en-US" sz="2000" dirty="0">
                <a:solidFill>
                  <a:schemeClr val="bg1"/>
                </a:solidFill>
                <a:latin typeface="Palatino Linotype" panose="02040502050505030304" pitchFamily="18" charset="0"/>
              </a:rPr>
              <a:t> B</a:t>
            </a:r>
          </a:p>
          <a:p>
            <a:pPr lvl="1">
              <a:buFont typeface="Courier New" panose="02070309020205020404" pitchFamily="49" charset="0"/>
              <a:buChar char="o"/>
            </a:pPr>
            <a:r>
              <a:rPr lang="en-US" sz="2000" dirty="0">
                <a:solidFill>
                  <a:schemeClr val="bg1"/>
                </a:solidFill>
                <a:latin typeface="Palatino Linotype" panose="02040502050505030304" pitchFamily="18" charset="0"/>
              </a:rPr>
              <a:t>MMR</a:t>
            </a:r>
          </a:p>
          <a:p>
            <a:pPr lvl="1">
              <a:buFont typeface="Courier New" panose="02070309020205020404" pitchFamily="49" charset="0"/>
              <a:buChar char="o"/>
            </a:pPr>
            <a:r>
              <a:rPr lang="en-US" sz="2000" dirty="0">
                <a:solidFill>
                  <a:schemeClr val="bg1"/>
                </a:solidFill>
                <a:latin typeface="Palatino Linotype" panose="02040502050505030304" pitchFamily="18" charset="0"/>
              </a:rPr>
              <a:t>Varicella</a:t>
            </a:r>
          </a:p>
          <a:p>
            <a:pPr lvl="1">
              <a:buFont typeface="Courier New" panose="02070309020205020404" pitchFamily="49" charset="0"/>
              <a:buChar char="o"/>
            </a:pPr>
            <a:r>
              <a:rPr lang="en-US" sz="2000" dirty="0" err="1">
                <a:solidFill>
                  <a:schemeClr val="bg1"/>
                </a:solidFill>
                <a:latin typeface="Palatino Linotype" panose="02040502050505030304" pitchFamily="18" charset="0"/>
              </a:rPr>
              <a:t>Tdap</a:t>
            </a:r>
            <a:endParaRPr lang="en-US" sz="2000" dirty="0">
              <a:solidFill>
                <a:schemeClr val="bg1"/>
              </a:solidFill>
              <a:latin typeface="Palatino Linotype" panose="02040502050505030304" pitchFamily="18" charset="0"/>
            </a:endParaRPr>
          </a:p>
          <a:p>
            <a:pPr>
              <a:buFont typeface="Wingdings" panose="05000000000000000000" pitchFamily="2" charset="2"/>
              <a:buChar char="Ø"/>
            </a:pPr>
            <a:r>
              <a:rPr lang="en-US" sz="2000" dirty="0">
                <a:solidFill>
                  <a:schemeClr val="bg1"/>
                </a:solidFill>
                <a:latin typeface="Palatino Linotype" panose="02040502050505030304" pitchFamily="18" charset="0"/>
              </a:rPr>
              <a:t>Vaccines can be administered by University Health  Services (UHS). </a:t>
            </a:r>
          </a:p>
          <a:p>
            <a:pPr>
              <a:buFont typeface="Wingdings" panose="05000000000000000000" pitchFamily="2" charset="2"/>
              <a:buChar char="Ø"/>
            </a:pPr>
            <a:r>
              <a:rPr lang="en-US" sz="2000" dirty="0">
                <a:solidFill>
                  <a:schemeClr val="bg1"/>
                </a:solidFill>
                <a:latin typeface="Palatino Linotype" panose="02040502050505030304" pitchFamily="18" charset="0"/>
              </a:rPr>
              <a:t>Appointments may be made by calling 859-323-2778.</a:t>
            </a:r>
          </a:p>
        </p:txBody>
      </p:sp>
    </p:spTree>
    <p:extLst>
      <p:ext uri="{BB962C8B-B14F-4D97-AF65-F5344CB8AC3E}">
        <p14:creationId xmlns:p14="http://schemas.microsoft.com/office/powerpoint/2010/main" val="200814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365759"/>
            <a:ext cx="7886700" cy="4680065"/>
          </a:xfrm>
          <a:solidFill>
            <a:schemeClr val="bg1"/>
          </a:solidFill>
        </p:spPr>
        <p:txBody>
          <a:bodyPr anchor="t">
            <a:normAutofit fontScale="90000"/>
          </a:bodyPr>
          <a:lstStyle/>
          <a:p>
            <a:pPr marL="0" marR="0">
              <a:spcBef>
                <a:spcPts val="0"/>
              </a:spcBef>
              <a:spcAft>
                <a:spcPts val="0"/>
              </a:spcAft>
            </a:pPr>
            <a:r>
              <a:rPr lang="en-US" sz="1800" b="1" u="sng" dirty="0">
                <a:latin typeface="Palatino Linotype" panose="02040502050505030304" pitchFamily="18" charset="0"/>
              </a:rPr>
              <a:t>MEASLES, MUMPS AND RUBELLA (MMR) vaccine </a:t>
            </a:r>
            <a:br>
              <a:rPr lang="en-US" sz="1800" b="1" u="sng" dirty="0">
                <a:latin typeface="Palatino Linotype" panose="02040502050505030304" pitchFamily="18" charset="0"/>
              </a:rPr>
            </a:br>
            <a:r>
              <a:rPr lang="en-US" sz="1600" dirty="0">
                <a:latin typeface="Palatino Linotype" panose="02040502050505030304" pitchFamily="18" charset="0"/>
              </a:rPr>
              <a:t> </a:t>
            </a:r>
            <a:br>
              <a:rPr lang="en-US" sz="1600" dirty="0">
                <a:latin typeface="Palatino Linotype" panose="02040502050505030304" pitchFamily="18" charset="0"/>
              </a:rPr>
            </a:br>
            <a:r>
              <a:rPr lang="en-US" sz="1800" dirty="0">
                <a:latin typeface="Palatino Linotype" panose="02040502050505030304" pitchFamily="18" charset="0"/>
              </a:rPr>
              <a:t>Compliance can be obtained by providing: </a:t>
            </a:r>
            <a:br>
              <a:rPr lang="en-US" sz="1800" dirty="0">
                <a:latin typeface="Palatino Linotype" panose="02040502050505030304" pitchFamily="18" charset="0"/>
              </a:rPr>
            </a:br>
            <a:r>
              <a:rPr lang="en-US" sz="1800" dirty="0">
                <a:latin typeface="Palatino Linotype" panose="02040502050505030304" pitchFamily="18" charset="0"/>
              </a:rPr>
              <a:t>1. Two MMR vaccines with first dose given at 1 year of age or older AND second dose given at age four or older; OR </a:t>
            </a:r>
            <a:br>
              <a:rPr lang="en-US" sz="1800" dirty="0">
                <a:latin typeface="Palatino Linotype" panose="02040502050505030304" pitchFamily="18" charset="0"/>
              </a:rPr>
            </a:br>
            <a:r>
              <a:rPr lang="en-US" sz="1800" dirty="0">
                <a:latin typeface="Palatino Linotype" panose="02040502050505030304" pitchFamily="18" charset="0"/>
              </a:rPr>
              <a:t>2. Documentation of positive antibody titers showing proof of immunity for each of the three diseases: [measles (</a:t>
            </a:r>
            <a:r>
              <a:rPr lang="en-US" sz="1800" dirty="0" err="1">
                <a:latin typeface="Palatino Linotype" panose="02040502050505030304" pitchFamily="18" charset="0"/>
              </a:rPr>
              <a:t>rubeola</a:t>
            </a:r>
            <a:r>
              <a:rPr lang="en-US" sz="1800" dirty="0">
                <a:latin typeface="Palatino Linotype" panose="02040502050505030304" pitchFamily="18" charset="0"/>
              </a:rPr>
              <a:t>), mumps AND rubella] </a:t>
            </a:r>
            <a:br>
              <a:rPr lang="en-US" sz="1800" dirty="0">
                <a:latin typeface="Palatino Linotype" panose="02040502050505030304" pitchFamily="18" charset="0"/>
              </a:rPr>
            </a:br>
            <a:r>
              <a:rPr lang="en-US" sz="1800" dirty="0">
                <a:latin typeface="Palatino Linotype" panose="02040502050505030304" pitchFamily="18" charset="0"/>
              </a:rPr>
              <a:t> </a:t>
            </a:r>
            <a:br>
              <a:rPr lang="en-US" sz="1800" dirty="0">
                <a:latin typeface="Palatino Linotype" panose="02040502050505030304" pitchFamily="18" charset="0"/>
              </a:rPr>
            </a:br>
            <a:r>
              <a:rPr lang="en-US" sz="1800" dirty="0">
                <a:latin typeface="Palatino Linotype" panose="02040502050505030304" pitchFamily="18" charset="0"/>
              </a:rPr>
              <a:t>Note:  If a student submits documentation of negative or indeterminate titers, but they have also submitted proof of two MMR vaccines as listed above, this is acceptable.  </a:t>
            </a:r>
            <a:br>
              <a:rPr lang="en-US" sz="1800" dirty="0">
                <a:latin typeface="Palatino Linotype" panose="02040502050505030304" pitchFamily="18" charset="0"/>
              </a:rPr>
            </a:br>
            <a:r>
              <a:rPr lang="en-US" sz="1800" dirty="0">
                <a:latin typeface="Palatino Linotype" panose="02040502050505030304" pitchFamily="18" charset="0"/>
              </a:rPr>
              <a:t> </a:t>
            </a:r>
            <a:br>
              <a:rPr lang="en-US" sz="1800" dirty="0">
                <a:latin typeface="Palatino Linotype" panose="02040502050505030304" pitchFamily="18" charset="0"/>
              </a:rPr>
            </a:br>
            <a:r>
              <a:rPr lang="en-US" sz="1800" dirty="0">
                <a:latin typeface="Palatino Linotype" panose="02040502050505030304" pitchFamily="18" charset="0"/>
              </a:rPr>
              <a:t>Documentation must include: </a:t>
            </a:r>
            <a:br>
              <a:rPr lang="en-US" sz="1800" dirty="0">
                <a:latin typeface="Palatino Linotype" panose="02040502050505030304" pitchFamily="18" charset="0"/>
              </a:rPr>
            </a:br>
            <a:r>
              <a:rPr lang="en-US" sz="1800" dirty="0">
                <a:latin typeface="Palatino Linotype" panose="02040502050505030304" pitchFamily="18" charset="0"/>
              </a:rPr>
              <a:t>Student’s Name </a:t>
            </a:r>
            <a:br>
              <a:rPr lang="en-US" sz="1800" dirty="0">
                <a:latin typeface="Palatino Linotype" panose="02040502050505030304" pitchFamily="18" charset="0"/>
              </a:rPr>
            </a:br>
            <a:r>
              <a:rPr lang="en-US" sz="1800" dirty="0">
                <a:latin typeface="Palatino Linotype" panose="02040502050505030304" pitchFamily="18" charset="0"/>
              </a:rPr>
              <a:t>Student’s date of birth </a:t>
            </a:r>
            <a:br>
              <a:rPr lang="en-US" sz="1800" dirty="0">
                <a:latin typeface="Palatino Linotype" panose="02040502050505030304" pitchFamily="18" charset="0"/>
              </a:rPr>
            </a:br>
            <a:r>
              <a:rPr lang="en-US" sz="1800" dirty="0">
                <a:latin typeface="Palatino Linotype" panose="02040502050505030304" pitchFamily="18" charset="0"/>
              </a:rPr>
              <a:t>If series is completed, dates of each shot OR </a:t>
            </a:r>
            <a:br>
              <a:rPr lang="en-US" sz="1800" dirty="0">
                <a:latin typeface="Palatino Linotype" panose="02040502050505030304" pitchFamily="18" charset="0"/>
              </a:rPr>
            </a:br>
            <a:r>
              <a:rPr lang="en-US" sz="1800" dirty="0">
                <a:latin typeface="Palatino Linotype" panose="02040502050505030304" pitchFamily="18" charset="0"/>
              </a:rPr>
              <a:t>If titers are provided, dates of positive titers are required and information will include: “immune,” “positive” or number that when compared to range given on record indicates the student is positive/immune; AND </a:t>
            </a:r>
            <a:br>
              <a:rPr lang="en-US" sz="1800" dirty="0">
                <a:latin typeface="Palatino Linotype" panose="02040502050505030304" pitchFamily="18" charset="0"/>
              </a:rPr>
            </a:br>
            <a:r>
              <a:rPr lang="en-US" sz="1800" dirty="0">
                <a:latin typeface="Palatino Linotype" panose="02040502050505030304" pitchFamily="18" charset="0"/>
              </a:rPr>
              <a:t>Name of the healthcare provider OR UHS compliance form OR Employee compliance form OR state immunization certificate or registry. </a:t>
            </a:r>
            <a:br>
              <a:rPr lang="en-US" sz="1800" dirty="0">
                <a:solidFill>
                  <a:srgbClr val="000000"/>
                </a:solidFill>
                <a:latin typeface="Palatino Linotype" panose="02040502050505030304" pitchFamily="18" charset="0"/>
                <a:ea typeface="Calibri" panose="020F0502020204030204" pitchFamily="34" charset="0"/>
                <a:cs typeface="Courier New" panose="02070309020205020404" pitchFamily="49" charset="0"/>
              </a:rPr>
            </a:br>
            <a:endParaRPr lang="en-US" sz="1800" dirty="0">
              <a:latin typeface="Palatino Linotype" panose="02040502050505030304" pitchFamily="18" charset="0"/>
            </a:endParaRPr>
          </a:p>
        </p:txBody>
      </p:sp>
      <p:sp>
        <p:nvSpPr>
          <p:cNvPr id="3" name="Text Placeholder 2"/>
          <p:cNvSpPr>
            <a:spLocks noGrp="1"/>
          </p:cNvSpPr>
          <p:nvPr>
            <p:ph type="body" idx="1"/>
          </p:nvPr>
        </p:nvSpPr>
        <p:spPr>
          <a:xfrm>
            <a:off x="623888" y="5045824"/>
            <a:ext cx="7886700" cy="1500187"/>
          </a:xfrm>
          <a:solidFill>
            <a:schemeClr val="bg2">
              <a:lumMod val="10000"/>
            </a:schemeClr>
          </a:solidFill>
        </p:spPr>
        <p:txBody>
          <a:bodyPr anchor="ctr">
            <a:normAutofit/>
          </a:bodyPr>
          <a:lstStyle/>
          <a:p>
            <a:pPr algn="ctr"/>
            <a:r>
              <a:rPr lang="en-US" sz="4800" dirty="0">
                <a:solidFill>
                  <a:schemeClr val="bg1"/>
                </a:solidFill>
                <a:latin typeface="Palatino Linotype" panose="02040502050505030304" pitchFamily="18" charset="0"/>
              </a:rPr>
              <a:t>MMR Vaccine</a:t>
            </a:r>
          </a:p>
        </p:txBody>
      </p:sp>
    </p:spTree>
    <p:extLst>
      <p:ext uri="{BB962C8B-B14F-4D97-AF65-F5344CB8AC3E}">
        <p14:creationId xmlns:p14="http://schemas.microsoft.com/office/powerpoint/2010/main" val="521258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353741"/>
            <a:ext cx="7886700" cy="3054292"/>
          </a:xfrm>
          <a:solidFill>
            <a:schemeClr val="bg1"/>
          </a:solidFill>
        </p:spPr>
        <p:txBody>
          <a:bodyPr anchor="t">
            <a:noAutofit/>
          </a:bodyPr>
          <a:lstStyle/>
          <a:p>
            <a:pPr marR="0">
              <a:spcBef>
                <a:spcPts val="0"/>
              </a:spcBef>
              <a:spcAft>
                <a:spcPts val="0"/>
              </a:spcAft>
            </a:pPr>
            <a:r>
              <a:rPr lang="en-US" sz="2000" dirty="0">
                <a:latin typeface="Palatino Linotype" panose="02040502050505030304" pitchFamily="18" charset="0"/>
              </a:rPr>
              <a:t>Evidence of one dose of </a:t>
            </a:r>
            <a:r>
              <a:rPr lang="en-US" sz="2000" dirty="0" err="1">
                <a:latin typeface="Palatino Linotype" panose="02040502050505030304" pitchFamily="18" charset="0"/>
              </a:rPr>
              <a:t>TDaP</a:t>
            </a:r>
            <a:r>
              <a:rPr lang="en-US" sz="2000" dirty="0">
                <a:latin typeface="Palatino Linotype" panose="02040502050505030304" pitchFamily="18" charset="0"/>
              </a:rPr>
              <a:t>.</a:t>
            </a:r>
            <a:br>
              <a:rPr lang="en-US" sz="2000" dirty="0">
                <a:latin typeface="Palatino Linotype" panose="02040502050505030304" pitchFamily="18" charset="0"/>
              </a:rPr>
            </a:br>
            <a:r>
              <a:rPr lang="en-US" sz="2000" dirty="0">
                <a:latin typeface="Palatino Linotype" panose="02040502050505030304" pitchFamily="18" charset="0"/>
              </a:rPr>
              <a:t> </a:t>
            </a:r>
            <a:br>
              <a:rPr lang="en-US" sz="2000" dirty="0">
                <a:latin typeface="Palatino Linotype" panose="02040502050505030304" pitchFamily="18" charset="0"/>
              </a:rPr>
            </a:br>
            <a:r>
              <a:rPr lang="en-US" sz="2000" dirty="0">
                <a:latin typeface="Palatino Linotype" panose="02040502050505030304" pitchFamily="18" charset="0"/>
              </a:rPr>
              <a:t>Documentation must include: </a:t>
            </a:r>
            <a:br>
              <a:rPr lang="en-US" sz="2000" dirty="0">
                <a:latin typeface="Palatino Linotype" panose="02040502050505030304" pitchFamily="18" charset="0"/>
              </a:rPr>
            </a:br>
            <a:r>
              <a:rPr lang="en-US" sz="2000" dirty="0">
                <a:latin typeface="Palatino Linotype" panose="02040502050505030304" pitchFamily="18" charset="0"/>
              </a:rPr>
              <a:t>-Student’s Name </a:t>
            </a:r>
            <a:br>
              <a:rPr lang="en-US" sz="2000" dirty="0">
                <a:latin typeface="Palatino Linotype" panose="02040502050505030304" pitchFamily="18" charset="0"/>
              </a:rPr>
            </a:br>
            <a:r>
              <a:rPr lang="en-US" sz="2000" dirty="0">
                <a:latin typeface="Palatino Linotype" panose="02040502050505030304" pitchFamily="18" charset="0"/>
              </a:rPr>
              <a:t>-Student’s date of birth </a:t>
            </a:r>
            <a:br>
              <a:rPr lang="en-US" sz="2000" dirty="0">
                <a:latin typeface="Palatino Linotype" panose="02040502050505030304" pitchFamily="18" charset="0"/>
              </a:rPr>
            </a:br>
            <a:r>
              <a:rPr lang="en-US" sz="2000" dirty="0">
                <a:latin typeface="Palatino Linotype" panose="02040502050505030304" pitchFamily="18" charset="0"/>
              </a:rPr>
              <a:t>-Date of </a:t>
            </a:r>
            <a:r>
              <a:rPr lang="en-US" sz="2000" dirty="0" err="1">
                <a:latin typeface="Palatino Linotype" panose="02040502050505030304" pitchFamily="18" charset="0"/>
              </a:rPr>
              <a:t>TDaP</a:t>
            </a:r>
            <a:r>
              <a:rPr lang="en-US" sz="2000" dirty="0">
                <a:latin typeface="Palatino Linotype" panose="02040502050505030304" pitchFamily="18" charset="0"/>
              </a:rPr>
              <a:t> shot; AND </a:t>
            </a:r>
            <a:br>
              <a:rPr lang="en-US" sz="2000" dirty="0">
                <a:latin typeface="Palatino Linotype" panose="02040502050505030304" pitchFamily="18" charset="0"/>
              </a:rPr>
            </a:br>
            <a:r>
              <a:rPr lang="en-US" sz="2000" dirty="0">
                <a:latin typeface="Palatino Linotype" panose="02040502050505030304" pitchFamily="18" charset="0"/>
              </a:rPr>
              <a:t>-Name of the healthcare provider OR UHS compliance form OR Employee compliance form OR state immunization certificate or registry. </a:t>
            </a:r>
            <a:br>
              <a:rPr lang="en-US" sz="2000" dirty="0">
                <a:solidFill>
                  <a:srgbClr val="000000"/>
                </a:solidFill>
                <a:latin typeface="Palatino Linotype" panose="02040502050505030304" pitchFamily="18" charset="0"/>
                <a:ea typeface="Calibri" panose="020F0502020204030204" pitchFamily="34" charset="0"/>
                <a:cs typeface="Courier New" panose="02070309020205020404" pitchFamily="49" charset="0"/>
              </a:rPr>
            </a:br>
            <a:endParaRPr lang="en-US" sz="2000" dirty="0">
              <a:latin typeface="Palatino Linotype" panose="02040502050505030304" pitchFamily="18" charset="0"/>
            </a:endParaRPr>
          </a:p>
        </p:txBody>
      </p:sp>
      <p:sp>
        <p:nvSpPr>
          <p:cNvPr id="3" name="Text Placeholder 2"/>
          <p:cNvSpPr>
            <a:spLocks noGrp="1"/>
          </p:cNvSpPr>
          <p:nvPr>
            <p:ph type="body" idx="1"/>
          </p:nvPr>
        </p:nvSpPr>
        <p:spPr>
          <a:xfrm>
            <a:off x="623888" y="3508810"/>
            <a:ext cx="7886700" cy="1500187"/>
          </a:xfrm>
          <a:solidFill>
            <a:schemeClr val="bg2">
              <a:lumMod val="10000"/>
            </a:schemeClr>
          </a:solidFill>
        </p:spPr>
        <p:txBody>
          <a:bodyPr/>
          <a:lstStyle/>
          <a:p>
            <a:pPr algn="ctr"/>
            <a:r>
              <a:rPr lang="en-US" sz="4000" dirty="0" err="1">
                <a:solidFill>
                  <a:schemeClr val="bg1"/>
                </a:solidFill>
                <a:latin typeface="Palatino Linotype" panose="02040502050505030304" pitchFamily="18" charset="0"/>
              </a:rPr>
              <a:t>TDaP</a:t>
            </a:r>
            <a:endParaRPr lang="en-US" sz="4000" dirty="0">
              <a:solidFill>
                <a:schemeClr val="bg1"/>
              </a:solidFill>
              <a:latin typeface="Palatino Linotype" panose="02040502050505030304" pitchFamily="18" charset="0"/>
            </a:endParaRPr>
          </a:p>
          <a:p>
            <a:pPr algn="ctr"/>
            <a:r>
              <a:rPr lang="en-US" dirty="0">
                <a:solidFill>
                  <a:schemeClr val="bg1"/>
                </a:solidFill>
                <a:latin typeface="Palatino Linotype" panose="02040502050505030304" pitchFamily="18" charset="0"/>
              </a:rPr>
              <a:t>(Tetanus-Diphtheria </a:t>
            </a:r>
            <a:r>
              <a:rPr lang="en-US" dirty="0" err="1">
                <a:solidFill>
                  <a:schemeClr val="bg1"/>
                </a:solidFill>
                <a:latin typeface="Palatino Linotype" panose="02040502050505030304" pitchFamily="18" charset="0"/>
              </a:rPr>
              <a:t>Acceular</a:t>
            </a:r>
            <a:r>
              <a:rPr lang="en-US" dirty="0">
                <a:solidFill>
                  <a:schemeClr val="bg1"/>
                </a:solidFill>
                <a:latin typeface="Palatino Linotype" panose="02040502050505030304" pitchFamily="18" charset="0"/>
              </a:rPr>
              <a:t> Pertussis)</a:t>
            </a:r>
          </a:p>
        </p:txBody>
      </p:sp>
    </p:spTree>
    <p:extLst>
      <p:ext uri="{BB962C8B-B14F-4D97-AF65-F5344CB8AC3E}">
        <p14:creationId xmlns:p14="http://schemas.microsoft.com/office/powerpoint/2010/main" val="261606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213448"/>
            <a:ext cx="7886700" cy="2852737"/>
          </a:xfrm>
          <a:solidFill>
            <a:schemeClr val="bg2">
              <a:lumMod val="10000"/>
            </a:schemeClr>
          </a:solidFill>
        </p:spPr>
        <p:txBody>
          <a:bodyPr anchor="t">
            <a:normAutofit/>
          </a:bodyPr>
          <a:lstStyle/>
          <a:p>
            <a:pPr marL="0" marR="0">
              <a:spcBef>
                <a:spcPts val="0"/>
              </a:spcBef>
              <a:spcAft>
                <a:spcPts val="0"/>
              </a:spcAft>
            </a:pPr>
            <a:r>
              <a:rPr lang="en-US" sz="1800" dirty="0">
                <a:solidFill>
                  <a:schemeClr val="bg1"/>
                </a:solidFill>
                <a:latin typeface="Palatino Linotype" panose="02040502050505030304" pitchFamily="18" charset="0"/>
              </a:rPr>
              <a:t>VARICELLA  (Please note that oral history of disease or an X on immunization record  is not accepted.) </a:t>
            </a:r>
            <a:br>
              <a:rPr lang="en-US" sz="1800" dirty="0">
                <a:solidFill>
                  <a:schemeClr val="bg1"/>
                </a:solidFill>
                <a:latin typeface="Palatino Linotype" panose="02040502050505030304" pitchFamily="18" charset="0"/>
              </a:rPr>
            </a:br>
            <a:r>
              <a:rPr lang="en-US" sz="1400" dirty="0">
                <a:solidFill>
                  <a:schemeClr val="bg1"/>
                </a:solidFill>
                <a:latin typeface="Palatino Linotype" panose="02040502050505030304" pitchFamily="18" charset="0"/>
              </a:rPr>
              <a:t> </a:t>
            </a:r>
            <a:br>
              <a:rPr lang="en-US" sz="1400" dirty="0">
                <a:solidFill>
                  <a:schemeClr val="bg1"/>
                </a:solidFill>
                <a:latin typeface="Palatino Linotype" panose="02040502050505030304" pitchFamily="18" charset="0"/>
              </a:rPr>
            </a:br>
            <a:r>
              <a:rPr lang="en-US" sz="1400" b="1" dirty="0">
                <a:solidFill>
                  <a:schemeClr val="bg1"/>
                </a:solidFill>
                <a:latin typeface="Palatino Linotype" panose="02040502050505030304" pitchFamily="18" charset="0"/>
              </a:rPr>
              <a:t>Compliance may be obtained by providing: </a:t>
            </a:r>
            <a:br>
              <a:rPr lang="en-US" sz="1400" b="1" dirty="0">
                <a:solidFill>
                  <a:schemeClr val="bg1"/>
                </a:solidFill>
                <a:latin typeface="Palatino Linotype" panose="02040502050505030304" pitchFamily="18" charset="0"/>
              </a:rPr>
            </a:br>
            <a:r>
              <a:rPr lang="en-US" sz="1400" b="1" dirty="0">
                <a:solidFill>
                  <a:schemeClr val="bg1"/>
                </a:solidFill>
                <a:latin typeface="Palatino Linotype" panose="02040502050505030304" pitchFamily="18" charset="0"/>
              </a:rPr>
              <a:t>1. Evidence of varicella two-dose series after one year of age; OR </a:t>
            </a:r>
            <a:br>
              <a:rPr lang="en-US" sz="1400" b="1" dirty="0">
                <a:solidFill>
                  <a:schemeClr val="bg1"/>
                </a:solidFill>
                <a:latin typeface="Palatino Linotype" panose="02040502050505030304" pitchFamily="18" charset="0"/>
              </a:rPr>
            </a:br>
            <a:r>
              <a:rPr lang="en-US" sz="1400" b="1" dirty="0">
                <a:solidFill>
                  <a:schemeClr val="bg1"/>
                </a:solidFill>
                <a:latin typeface="Palatino Linotype" panose="02040502050505030304" pitchFamily="18" charset="0"/>
              </a:rPr>
              <a:t>2. Positive antibody titer showing proof of immunity; OR </a:t>
            </a:r>
            <a:br>
              <a:rPr lang="en-US" sz="1400" b="1" dirty="0">
                <a:solidFill>
                  <a:schemeClr val="bg1"/>
                </a:solidFill>
                <a:latin typeface="Palatino Linotype" panose="02040502050505030304" pitchFamily="18" charset="0"/>
              </a:rPr>
            </a:br>
            <a:r>
              <a:rPr lang="en-US" sz="1400" b="1" dirty="0">
                <a:solidFill>
                  <a:schemeClr val="bg1"/>
                </a:solidFill>
                <a:latin typeface="Palatino Linotype" panose="02040502050505030304" pitchFamily="18" charset="0"/>
              </a:rPr>
              <a:t>3. Medically documented history of disease (chicken pox/varicella or shingles/zoster)  from a healthcare provider (Doctor, APRN, or PA) with date of disease.   An X on the immunization form by varicella is NOT acceptable proof of disease.   </a:t>
            </a:r>
            <a:br>
              <a:rPr lang="en-US" sz="1400" b="1" dirty="0">
                <a:solidFill>
                  <a:schemeClr val="bg1"/>
                </a:solidFill>
                <a:latin typeface="Palatino Linotype" panose="02040502050505030304" pitchFamily="18" charset="0"/>
              </a:rPr>
            </a:br>
            <a:br>
              <a:rPr lang="en-US" sz="1400" b="1" dirty="0">
                <a:solidFill>
                  <a:schemeClr val="bg1"/>
                </a:solidFill>
                <a:latin typeface="Palatino Linotype" panose="02040502050505030304" pitchFamily="18" charset="0"/>
              </a:rPr>
            </a:br>
            <a:r>
              <a:rPr lang="en-US" sz="1400" b="1" dirty="0">
                <a:solidFill>
                  <a:schemeClr val="bg1"/>
                </a:solidFill>
                <a:latin typeface="Palatino Linotype" panose="02040502050505030304" pitchFamily="18" charset="0"/>
              </a:rPr>
              <a:t>Note:  If a student submits documentation of negative or indeterminate titers, but they have also submitted proof of two varicella vaccines as listed above, this is acceptable</a:t>
            </a:r>
            <a:br>
              <a:rPr lang="en-US" sz="1400" b="1" dirty="0">
                <a:solidFill>
                  <a:schemeClr val="bg1"/>
                </a:solidFill>
                <a:latin typeface="Palatino Linotype" panose="02040502050505030304" pitchFamily="18" charset="0"/>
                <a:ea typeface="Calibri" panose="020F0502020204030204" pitchFamily="34" charset="0"/>
                <a:cs typeface="Calibri" panose="020F0502020204030204" pitchFamily="34" charset="0"/>
              </a:rPr>
            </a:br>
            <a:endParaRPr lang="en-US" sz="1400" dirty="0">
              <a:solidFill>
                <a:schemeClr val="bg1"/>
              </a:solidFill>
              <a:latin typeface="Palatino Linotype" panose="02040502050505030304" pitchFamily="18" charset="0"/>
            </a:endParaRPr>
          </a:p>
        </p:txBody>
      </p:sp>
      <p:sp>
        <p:nvSpPr>
          <p:cNvPr id="3" name="Text Placeholder 2"/>
          <p:cNvSpPr>
            <a:spLocks noGrp="1"/>
          </p:cNvSpPr>
          <p:nvPr>
            <p:ph type="body" idx="1"/>
          </p:nvPr>
        </p:nvSpPr>
        <p:spPr>
          <a:xfrm>
            <a:off x="623888" y="3276051"/>
            <a:ext cx="7886700" cy="2867053"/>
          </a:xfrm>
          <a:solidFill>
            <a:schemeClr val="bg2">
              <a:lumMod val="10000"/>
            </a:schemeClr>
          </a:solidFill>
        </p:spPr>
        <p:txBody>
          <a:bodyPr>
            <a:normAutofit fontScale="70000" lnSpcReduction="20000"/>
          </a:bodyPr>
          <a:lstStyle/>
          <a:p>
            <a:pPr>
              <a:spcBef>
                <a:spcPts val="0"/>
              </a:spcBef>
            </a:pPr>
            <a:r>
              <a:rPr lang="en-US" dirty="0">
                <a:solidFill>
                  <a:schemeClr val="bg1"/>
                </a:solidFill>
                <a:latin typeface="Palatino Linotype" panose="02040502050505030304" pitchFamily="18" charset="0"/>
              </a:rPr>
              <a:t>Documentation must include: </a:t>
            </a:r>
          </a:p>
          <a:p>
            <a:pPr marL="342900" lvl="0" indent="-342900">
              <a:spcBef>
                <a:spcPts val="0"/>
              </a:spcBef>
              <a:buSzPts val="1000"/>
              <a:buFont typeface="Symbol" panose="05050102010706020507" pitchFamily="18" charset="2"/>
              <a:buChar char=""/>
            </a:pPr>
            <a:r>
              <a:rPr lang="en-US" dirty="0">
                <a:solidFill>
                  <a:schemeClr val="bg1"/>
                </a:solidFill>
                <a:latin typeface="Palatino Linotype" panose="02040502050505030304" pitchFamily="18" charset="0"/>
              </a:rPr>
              <a:t>Student’s Name </a:t>
            </a:r>
          </a:p>
          <a:p>
            <a:pPr marL="342900" lvl="0" indent="-342900">
              <a:spcBef>
                <a:spcPts val="0"/>
              </a:spcBef>
              <a:spcAft>
                <a:spcPts val="185"/>
              </a:spcAft>
              <a:buSzPts val="1000"/>
              <a:buFont typeface="Symbol" panose="05050102010706020507" pitchFamily="18" charset="2"/>
              <a:buChar char=""/>
            </a:pPr>
            <a:r>
              <a:rPr lang="en-US" dirty="0">
                <a:solidFill>
                  <a:schemeClr val="bg1"/>
                </a:solidFill>
                <a:latin typeface="Palatino Linotype" panose="02040502050505030304" pitchFamily="18" charset="0"/>
              </a:rPr>
              <a:t>Student’s date of birth </a:t>
            </a:r>
          </a:p>
          <a:p>
            <a:pPr marL="342900" lvl="0" indent="-342900">
              <a:spcBef>
                <a:spcPts val="0"/>
              </a:spcBef>
              <a:buSzPts val="1000"/>
              <a:buFont typeface="Symbol" panose="05050102010706020507" pitchFamily="18" charset="2"/>
              <a:buChar char=""/>
            </a:pPr>
            <a:r>
              <a:rPr lang="en-US" dirty="0">
                <a:solidFill>
                  <a:schemeClr val="bg1"/>
                </a:solidFill>
                <a:latin typeface="Palatino Linotype" panose="02040502050505030304" pitchFamily="18" charset="0"/>
              </a:rPr>
              <a:t>If series is completed, dates of each shot; OR </a:t>
            </a:r>
          </a:p>
          <a:p>
            <a:pPr marL="342900" lvl="0" indent="-342900">
              <a:spcBef>
                <a:spcPts val="0"/>
              </a:spcBef>
              <a:buSzPts val="1000"/>
              <a:buFont typeface="Symbol" panose="05050102010706020507" pitchFamily="18" charset="2"/>
              <a:buChar char=""/>
            </a:pPr>
            <a:r>
              <a:rPr lang="en-US" dirty="0">
                <a:solidFill>
                  <a:schemeClr val="bg1"/>
                </a:solidFill>
                <a:latin typeface="Palatino Linotype" panose="02040502050505030304" pitchFamily="18" charset="0"/>
              </a:rPr>
              <a:t>If titer is provided, date of positive titer is required and information will include: “immune,” “positive” or number that when compared to range given on record indicates the student is positive/immune; OR </a:t>
            </a:r>
          </a:p>
          <a:p>
            <a:pPr lvl="0">
              <a:spcBef>
                <a:spcPts val="0"/>
              </a:spcBef>
              <a:buSzPts val="1000"/>
            </a:pPr>
            <a:endParaRPr lang="en-US" dirty="0">
              <a:solidFill>
                <a:schemeClr val="bg1"/>
              </a:solidFill>
              <a:latin typeface="Palatino Linotype" panose="02040502050505030304" pitchFamily="18" charset="0"/>
            </a:endParaRPr>
          </a:p>
          <a:p>
            <a:pPr marL="342900" lvl="0" indent="-342900">
              <a:spcBef>
                <a:spcPts val="0"/>
              </a:spcBef>
              <a:spcAft>
                <a:spcPts val="135"/>
              </a:spcAft>
              <a:buSzPts val="1000"/>
              <a:buFont typeface="Symbol" panose="05050102010706020507" pitchFamily="18" charset="2"/>
              <a:buChar char=""/>
            </a:pPr>
            <a:r>
              <a:rPr lang="en-US" dirty="0">
                <a:solidFill>
                  <a:schemeClr val="bg1"/>
                </a:solidFill>
                <a:latin typeface="Palatino Linotype" panose="02040502050505030304" pitchFamily="18" charset="0"/>
              </a:rPr>
              <a:t>If providing medical history, submit a medical record from healthcare provider (Physician, APRN or PA) stating patient diagnosed with Chicken pox (Varicella) or Shingles (Herpes zoster); AND  </a:t>
            </a:r>
          </a:p>
          <a:p>
            <a:pPr marL="342900" lvl="0" indent="-342900">
              <a:spcBef>
                <a:spcPts val="0"/>
              </a:spcBef>
              <a:spcAft>
                <a:spcPts val="135"/>
              </a:spcAft>
              <a:buSzPts val="1000"/>
              <a:buFont typeface="Symbol" panose="05050102010706020507" pitchFamily="18" charset="2"/>
              <a:buChar char=""/>
            </a:pPr>
            <a:r>
              <a:rPr lang="en-US" dirty="0">
                <a:solidFill>
                  <a:schemeClr val="bg1"/>
                </a:solidFill>
                <a:latin typeface="Palatino Linotype" panose="02040502050505030304" pitchFamily="18" charset="0"/>
              </a:rPr>
              <a:t>Name of the healthcare provider OR UHS compliance form OR Employee compliance form OR state immunization certificate or registry. </a:t>
            </a:r>
          </a:p>
          <a:p>
            <a:pPr>
              <a:spcBef>
                <a:spcPts val="0"/>
              </a:spcBef>
              <a:tabLst>
                <a:tab pos="1752600" algn="l"/>
              </a:tabLst>
            </a:pPr>
            <a:r>
              <a:rPr lang="en-US" sz="2000" dirty="0">
                <a:solidFill>
                  <a:schemeClr val="bg1"/>
                </a:solidFill>
                <a:latin typeface="Palatino Linotype" panose="02040502050505030304" pitchFamily="18" charset="0"/>
              </a:rPr>
              <a:t>	</a:t>
            </a:r>
            <a:endParaRPr lang="en-US" sz="2000" dirty="0">
              <a:solidFill>
                <a:schemeClr val="bg1"/>
              </a:solidFill>
              <a:latin typeface="Palatino Linotype" panose="02040502050505030304" pitchFamily="18" charset="0"/>
              <a:ea typeface="Calibri" panose="020F0502020204030204" pitchFamily="34" charset="0"/>
              <a:cs typeface="Calibri" panose="020F0502020204030204" pitchFamily="34" charset="0"/>
            </a:endParaRPr>
          </a:p>
          <a:p>
            <a:pPr marL="342900" lvl="0" indent="-342900">
              <a:spcBef>
                <a:spcPts val="0"/>
              </a:spcBef>
              <a:buSzPts val="1000"/>
              <a:buFont typeface="Symbol" panose="05050102010706020507" pitchFamily="18" charset="2"/>
              <a:buChar char=""/>
            </a:pPr>
            <a:endParaRPr lang="en-US" dirty="0">
              <a:latin typeface="Calibri" panose="020F0502020204030204" pitchFamily="34" charset="0"/>
              <a:ea typeface="Calibri" panose="020F0502020204030204" pitchFamily="34" charset="0"/>
              <a:cs typeface="Courier New" panose="02070309020205020404" pitchFamily="49" charset="0"/>
            </a:endParaRPr>
          </a:p>
          <a:p>
            <a:endParaRPr lang="en-US" dirty="0"/>
          </a:p>
        </p:txBody>
      </p:sp>
    </p:spTree>
    <p:extLst>
      <p:ext uri="{BB962C8B-B14F-4D97-AF65-F5344CB8AC3E}">
        <p14:creationId xmlns:p14="http://schemas.microsoft.com/office/powerpoint/2010/main" val="389903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462830"/>
            <a:ext cx="7886700" cy="3610406"/>
          </a:xfrm>
          <a:solidFill>
            <a:schemeClr val="bg2">
              <a:lumMod val="10000"/>
            </a:schemeClr>
          </a:solidFill>
        </p:spPr>
        <p:txBody>
          <a:bodyPr anchor="t">
            <a:normAutofit fontScale="90000"/>
          </a:bodyPr>
          <a:lstStyle/>
          <a:p>
            <a:pPr marL="0" marR="0">
              <a:spcBef>
                <a:spcPts val="0"/>
              </a:spcBef>
              <a:spcAft>
                <a:spcPts val="0"/>
              </a:spcAft>
            </a:pPr>
            <a:r>
              <a:rPr lang="en-US" sz="2000" b="1" u="sng" dirty="0">
                <a:solidFill>
                  <a:schemeClr val="bg1"/>
                </a:solidFill>
                <a:latin typeface="Palatino Linotype" panose="02040502050505030304" pitchFamily="18" charset="0"/>
              </a:rPr>
              <a:t>Compliance may be obtained by providing: </a:t>
            </a:r>
            <a:br>
              <a:rPr lang="en-US" sz="2000" b="1" u="sng" dirty="0">
                <a:solidFill>
                  <a:schemeClr val="bg1"/>
                </a:solidFill>
                <a:latin typeface="Palatino Linotype" panose="02040502050505030304" pitchFamily="18" charset="0"/>
              </a:rPr>
            </a:br>
            <a:r>
              <a:rPr lang="en-US" sz="1600" dirty="0">
                <a:solidFill>
                  <a:schemeClr val="bg1"/>
                </a:solidFill>
                <a:latin typeface="Palatino Linotype" panose="02040502050505030304" pitchFamily="18" charset="0"/>
              </a:rPr>
              <a:t>1. Evidence of three Hepatitis B vaccines; OR </a:t>
            </a:r>
            <a:br>
              <a:rPr lang="en-US" sz="1600" dirty="0">
                <a:solidFill>
                  <a:schemeClr val="bg1"/>
                </a:solidFill>
                <a:latin typeface="Palatino Linotype" panose="02040502050505030304" pitchFamily="18" charset="0"/>
              </a:rPr>
            </a:br>
            <a:r>
              <a:rPr lang="en-US" sz="1600" dirty="0">
                <a:solidFill>
                  <a:schemeClr val="bg1"/>
                </a:solidFill>
                <a:latin typeface="Palatino Linotype" panose="02040502050505030304" pitchFamily="18" charset="0"/>
              </a:rPr>
              <a:t>2. If series is in process or historical documentation of vaccines could not be obtained, 2 vaccines are required upon initial submission to this requirement. You will be able to submit record of the third shot when it is due. </a:t>
            </a:r>
            <a:br>
              <a:rPr lang="en-US" sz="1600" dirty="0">
                <a:solidFill>
                  <a:schemeClr val="bg1"/>
                </a:solidFill>
                <a:latin typeface="Palatino Linotype" panose="02040502050505030304" pitchFamily="18" charset="0"/>
              </a:rPr>
            </a:br>
            <a:r>
              <a:rPr lang="en-US" sz="1800" dirty="0">
                <a:solidFill>
                  <a:schemeClr val="bg1"/>
                </a:solidFill>
                <a:latin typeface="Palatino Linotype" panose="02040502050505030304" pitchFamily="18" charset="0"/>
              </a:rPr>
              <a:t> </a:t>
            </a:r>
            <a:br>
              <a:rPr lang="en-US" sz="1800" dirty="0">
                <a:solidFill>
                  <a:schemeClr val="bg1"/>
                </a:solidFill>
                <a:latin typeface="Palatino Linotype" panose="02040502050505030304" pitchFamily="18" charset="0"/>
              </a:rPr>
            </a:br>
            <a:r>
              <a:rPr lang="en-US" sz="1800" b="1" u="sng" dirty="0">
                <a:solidFill>
                  <a:schemeClr val="bg1"/>
                </a:solidFill>
                <a:latin typeface="Palatino Linotype" panose="02040502050505030304" pitchFamily="18" charset="0"/>
              </a:rPr>
              <a:t>Documentation must include: </a:t>
            </a:r>
            <a:br>
              <a:rPr lang="en-US" sz="1800" b="1" u="sng" dirty="0">
                <a:solidFill>
                  <a:schemeClr val="bg1"/>
                </a:solidFill>
                <a:latin typeface="Palatino Linotype" panose="02040502050505030304" pitchFamily="18" charset="0"/>
              </a:rPr>
            </a:br>
            <a:r>
              <a:rPr lang="en-US" sz="1800" b="1" dirty="0">
                <a:solidFill>
                  <a:schemeClr val="bg1"/>
                </a:solidFill>
                <a:latin typeface="Palatino Linotype" panose="02040502050505030304" pitchFamily="18" charset="0"/>
              </a:rPr>
              <a:t>-</a:t>
            </a:r>
            <a:r>
              <a:rPr lang="en-US" sz="1800" dirty="0">
                <a:solidFill>
                  <a:schemeClr val="bg1"/>
                </a:solidFill>
                <a:latin typeface="Palatino Linotype" panose="02040502050505030304" pitchFamily="18" charset="0"/>
              </a:rPr>
              <a:t>Student’s Name </a:t>
            </a:r>
            <a:br>
              <a:rPr lang="en-US" sz="1800" dirty="0">
                <a:solidFill>
                  <a:schemeClr val="bg1"/>
                </a:solidFill>
                <a:latin typeface="Palatino Linotype" panose="02040502050505030304" pitchFamily="18" charset="0"/>
              </a:rPr>
            </a:br>
            <a:r>
              <a:rPr lang="en-US" sz="1800" dirty="0">
                <a:solidFill>
                  <a:schemeClr val="bg1"/>
                </a:solidFill>
                <a:latin typeface="Palatino Linotype" panose="02040502050505030304" pitchFamily="18" charset="0"/>
              </a:rPr>
              <a:t>-Student’s date of birth </a:t>
            </a:r>
            <a:br>
              <a:rPr lang="en-US" sz="1800" dirty="0">
                <a:solidFill>
                  <a:schemeClr val="bg1"/>
                </a:solidFill>
                <a:latin typeface="Palatino Linotype" panose="02040502050505030304" pitchFamily="18" charset="0"/>
              </a:rPr>
            </a:br>
            <a:r>
              <a:rPr lang="en-US" sz="1800" dirty="0">
                <a:solidFill>
                  <a:schemeClr val="bg1"/>
                </a:solidFill>
                <a:latin typeface="Palatino Linotype" panose="02040502050505030304" pitchFamily="18" charset="0"/>
              </a:rPr>
              <a:t>-Dates of HEP B shots; AND </a:t>
            </a:r>
            <a:br>
              <a:rPr lang="en-US" sz="1800" dirty="0">
                <a:solidFill>
                  <a:schemeClr val="bg1"/>
                </a:solidFill>
                <a:latin typeface="Palatino Linotype" panose="02040502050505030304" pitchFamily="18" charset="0"/>
              </a:rPr>
            </a:br>
            <a:r>
              <a:rPr lang="en-US" sz="1800" dirty="0">
                <a:solidFill>
                  <a:schemeClr val="bg1"/>
                </a:solidFill>
                <a:latin typeface="Palatino Linotype" panose="02040502050505030304" pitchFamily="18" charset="0"/>
              </a:rPr>
              <a:t>-Name of the healthcare provider OR UHS compliance form OR Employee compliance form OR state immunization certificate or registry. </a:t>
            </a:r>
            <a:br>
              <a:rPr lang="en-US" sz="1800" dirty="0">
                <a:solidFill>
                  <a:schemeClr val="bg1"/>
                </a:solidFill>
                <a:latin typeface="Palatino Linotype" panose="02040502050505030304" pitchFamily="18" charset="0"/>
              </a:rPr>
            </a:br>
            <a:r>
              <a:rPr lang="en-US" sz="1800" dirty="0">
                <a:solidFill>
                  <a:schemeClr val="bg1"/>
                </a:solidFill>
                <a:latin typeface="Palatino Linotype" panose="02040502050505030304" pitchFamily="18" charset="0"/>
              </a:rPr>
              <a:t> </a:t>
            </a:r>
            <a:br>
              <a:rPr lang="en-US" sz="1800" dirty="0">
                <a:solidFill>
                  <a:schemeClr val="bg1"/>
                </a:solidFill>
                <a:latin typeface="Palatino Linotype" panose="02040502050505030304" pitchFamily="18" charset="0"/>
              </a:rPr>
            </a:br>
            <a:r>
              <a:rPr lang="en-US" sz="1800" dirty="0">
                <a:solidFill>
                  <a:schemeClr val="bg1"/>
                </a:solidFill>
                <a:latin typeface="Palatino Linotype" panose="02040502050505030304" pitchFamily="18" charset="0"/>
              </a:rPr>
              <a:t>Subsequent Requirement:  If only two initial vaccines obtained, Hepatitis B third dose due 6 months after the 1</a:t>
            </a:r>
            <a:r>
              <a:rPr lang="en-US" sz="1800" baseline="30000" dirty="0">
                <a:solidFill>
                  <a:schemeClr val="bg1"/>
                </a:solidFill>
                <a:latin typeface="Palatino Linotype" panose="02040502050505030304" pitchFamily="18" charset="0"/>
              </a:rPr>
              <a:t>st</a:t>
            </a:r>
            <a:r>
              <a:rPr lang="en-US" sz="1800" dirty="0">
                <a:solidFill>
                  <a:schemeClr val="bg1"/>
                </a:solidFill>
                <a:latin typeface="Palatino Linotype" panose="02040502050505030304" pitchFamily="18" charset="0"/>
              </a:rPr>
              <a:t> dose.  </a:t>
            </a:r>
            <a:br>
              <a:rPr lang="en-US" sz="1800" dirty="0">
                <a:solidFill>
                  <a:schemeClr val="bg1"/>
                </a:solidFill>
                <a:latin typeface="Palatino Linotype" panose="02040502050505030304" pitchFamily="18" charset="0"/>
                <a:ea typeface="Calibri" panose="020F0502020204030204" pitchFamily="34" charset="0"/>
                <a:cs typeface="Calibri" panose="020F0502020204030204" pitchFamily="34" charset="0"/>
              </a:rPr>
            </a:br>
            <a:endParaRPr lang="en-US" sz="1800" dirty="0">
              <a:solidFill>
                <a:schemeClr val="bg1"/>
              </a:solidFill>
              <a:latin typeface="Palatino Linotype" panose="02040502050505030304" pitchFamily="18" charset="0"/>
            </a:endParaRPr>
          </a:p>
        </p:txBody>
      </p:sp>
      <p:sp>
        <p:nvSpPr>
          <p:cNvPr id="3" name="Text Placeholder 2"/>
          <p:cNvSpPr>
            <a:spLocks noGrp="1"/>
          </p:cNvSpPr>
          <p:nvPr>
            <p:ph type="body" idx="1"/>
          </p:nvPr>
        </p:nvSpPr>
        <p:spPr>
          <a:solidFill>
            <a:schemeClr val="bg2">
              <a:lumMod val="10000"/>
            </a:schemeClr>
          </a:solidFill>
        </p:spPr>
        <p:txBody>
          <a:bodyPr/>
          <a:lstStyle/>
          <a:p>
            <a:pPr algn="ctr"/>
            <a:r>
              <a:rPr lang="en-US" sz="4800" u="sng" dirty="0">
                <a:solidFill>
                  <a:schemeClr val="bg1"/>
                </a:solidFill>
                <a:latin typeface="Palatino Linotype" panose="02040502050505030304" pitchFamily="18" charset="0"/>
              </a:rPr>
              <a:t>HEPATITIS B</a:t>
            </a:r>
          </a:p>
          <a:p>
            <a:pPr algn="ctr"/>
            <a:r>
              <a:rPr lang="en-US" sz="3200" dirty="0">
                <a:solidFill>
                  <a:schemeClr val="bg1"/>
                </a:solidFill>
                <a:latin typeface="Palatino Linotype" panose="02040502050505030304" pitchFamily="18" charset="0"/>
              </a:rPr>
              <a:t>(Positive Titer not accepted)</a:t>
            </a:r>
          </a:p>
        </p:txBody>
      </p:sp>
    </p:spTree>
    <p:extLst>
      <p:ext uri="{BB962C8B-B14F-4D97-AF65-F5344CB8AC3E}">
        <p14:creationId xmlns:p14="http://schemas.microsoft.com/office/powerpoint/2010/main" val="2404739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7D84F-DDCF-4648-A7A6-351691978B67}"/>
              </a:ext>
            </a:extLst>
          </p:cNvPr>
          <p:cNvPicPr>
            <a:picLocks noChangeAspect="1"/>
          </p:cNvPicPr>
          <p:nvPr/>
        </p:nvPicPr>
        <p:blipFill>
          <a:blip r:embed="rId2"/>
          <a:stretch>
            <a:fillRect/>
          </a:stretch>
        </p:blipFill>
        <p:spPr>
          <a:xfrm>
            <a:off x="0" y="0"/>
            <a:ext cx="9144000" cy="6849308"/>
          </a:xfrm>
          <a:prstGeom prst="rect">
            <a:avLst/>
          </a:prstGeom>
        </p:spPr>
      </p:pic>
    </p:spTree>
    <p:extLst>
      <p:ext uri="{BB962C8B-B14F-4D97-AF65-F5344CB8AC3E}">
        <p14:creationId xmlns:p14="http://schemas.microsoft.com/office/powerpoint/2010/main" val="2742341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DF7C40-7D81-4905-95A2-02973BE86D94}"/>
              </a:ext>
            </a:extLst>
          </p:cNvPr>
          <p:cNvPicPr>
            <a:picLocks noChangeAspect="1"/>
          </p:cNvPicPr>
          <p:nvPr/>
        </p:nvPicPr>
        <p:blipFill>
          <a:blip r:embed="rId2"/>
          <a:stretch>
            <a:fillRect/>
          </a:stretch>
        </p:blipFill>
        <p:spPr>
          <a:xfrm>
            <a:off x="1405775" y="0"/>
            <a:ext cx="6332450" cy="6858000"/>
          </a:xfrm>
          <a:prstGeom prst="rect">
            <a:avLst/>
          </a:prstGeom>
        </p:spPr>
      </p:pic>
    </p:spTree>
    <p:extLst>
      <p:ext uri="{BB962C8B-B14F-4D97-AF65-F5344CB8AC3E}">
        <p14:creationId xmlns:p14="http://schemas.microsoft.com/office/powerpoint/2010/main" val="2516196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lstStyle/>
          <a:p>
            <a:pPr algn="ctr"/>
            <a:r>
              <a:rPr lang="en-US" dirty="0">
                <a:solidFill>
                  <a:schemeClr val="bg1"/>
                </a:solidFill>
                <a:latin typeface="Palatino Linotype" panose="02040502050505030304" pitchFamily="18" charset="0"/>
              </a:rPr>
              <a:t>Commitment to Behavioral Standard in Patient Care</a:t>
            </a:r>
          </a:p>
        </p:txBody>
      </p:sp>
      <p:sp>
        <p:nvSpPr>
          <p:cNvPr id="3" name="Content Placeholder 2"/>
          <p:cNvSpPr>
            <a:spLocks noGrp="1"/>
          </p:cNvSpPr>
          <p:nvPr>
            <p:ph idx="1"/>
          </p:nvPr>
        </p:nvSpPr>
        <p:spPr>
          <a:xfrm>
            <a:off x="628650" y="1825625"/>
            <a:ext cx="3053888" cy="4351338"/>
          </a:xfrm>
        </p:spPr>
        <p:txBody>
          <a:bodyPr>
            <a:normAutofit fontScale="92500" lnSpcReduction="10000"/>
          </a:bodyPr>
          <a:lstStyle/>
          <a:p>
            <a:pPr>
              <a:buFont typeface="Wingdings" panose="05000000000000000000" pitchFamily="2" charset="2"/>
              <a:buChar char="Ø"/>
            </a:pPr>
            <a:r>
              <a:rPr lang="en-US" sz="2000" dirty="0">
                <a:solidFill>
                  <a:schemeClr val="bg1"/>
                </a:solidFill>
                <a:latin typeface="Palatino Linotype" panose="02040502050505030304" pitchFamily="18" charset="0"/>
              </a:rPr>
              <a:t>In Castle Branch, there is a link to this document. Follow this </a:t>
            </a:r>
            <a:r>
              <a:rPr lang="en-US" sz="2000">
                <a:solidFill>
                  <a:schemeClr val="bg1"/>
                </a:solidFill>
                <a:latin typeface="Palatino Linotype" panose="02040502050505030304" pitchFamily="18" charset="0"/>
              </a:rPr>
              <a:t>link </a:t>
            </a:r>
            <a:r>
              <a:rPr lang="en-US" sz="2000">
                <a:solidFill>
                  <a:schemeClr val="bg1"/>
                </a:solidFill>
                <a:latin typeface="Palatino Linotype" panose="02040502050505030304" pitchFamily="18" charset="0"/>
                <a:hlinkClick r:id="rId2"/>
              </a:rPr>
              <a:t>https://chs.uky.edu/current-students/compliance/forms</a:t>
            </a:r>
            <a:r>
              <a:rPr lang="en-US" sz="2000">
                <a:solidFill>
                  <a:schemeClr val="bg1"/>
                </a:solidFill>
                <a:latin typeface="Palatino Linotype" panose="02040502050505030304" pitchFamily="18" charset="0"/>
              </a:rPr>
              <a:t> to </a:t>
            </a:r>
            <a:r>
              <a:rPr lang="en-US" sz="2000" dirty="0">
                <a:solidFill>
                  <a:schemeClr val="bg1"/>
                </a:solidFill>
                <a:latin typeface="Palatino Linotype" panose="02040502050505030304" pitchFamily="18" charset="0"/>
              </a:rPr>
              <a:t>go to the document.</a:t>
            </a:r>
          </a:p>
          <a:p>
            <a:pPr>
              <a:buFont typeface="Wingdings" panose="05000000000000000000" pitchFamily="2" charset="2"/>
              <a:buChar char="Ø"/>
            </a:pPr>
            <a:r>
              <a:rPr lang="en-US" sz="2000" dirty="0">
                <a:solidFill>
                  <a:schemeClr val="bg1"/>
                </a:solidFill>
                <a:latin typeface="Palatino Linotype" panose="02040502050505030304" pitchFamily="18" charset="0"/>
              </a:rPr>
              <a:t>You will need to print, read, and sign this document. </a:t>
            </a:r>
          </a:p>
          <a:p>
            <a:pPr>
              <a:buFont typeface="Wingdings" panose="05000000000000000000" pitchFamily="2" charset="2"/>
              <a:buChar char="Ø"/>
            </a:pPr>
            <a:r>
              <a:rPr lang="en-US" sz="2000" dirty="0">
                <a:solidFill>
                  <a:schemeClr val="bg1"/>
                </a:solidFill>
                <a:latin typeface="Palatino Linotype" panose="02040502050505030304" pitchFamily="18" charset="0"/>
              </a:rPr>
              <a:t>Then, scan it and upload it to Castle Branch (there are scanner apps you can download for free on your phone.)</a:t>
            </a:r>
          </a:p>
          <a:p>
            <a:endParaRPr lang="en-US" sz="1600" dirty="0">
              <a:solidFill>
                <a:schemeClr val="bg1"/>
              </a:solidFill>
              <a:latin typeface="Palatino Linotype" panose="02040502050505030304" pitchFamily="18" charset="0"/>
            </a:endParaRPr>
          </a:p>
        </p:txBody>
      </p:sp>
      <p:pic>
        <p:nvPicPr>
          <p:cNvPr id="4" name="Picture 3"/>
          <p:cNvPicPr>
            <a:picLocks noChangeAspect="1"/>
          </p:cNvPicPr>
          <p:nvPr/>
        </p:nvPicPr>
        <p:blipFill>
          <a:blip r:embed="rId3"/>
          <a:stretch>
            <a:fillRect/>
          </a:stretch>
        </p:blipFill>
        <p:spPr>
          <a:xfrm>
            <a:off x="3917849" y="1983251"/>
            <a:ext cx="4999153" cy="3822523"/>
          </a:xfrm>
          <a:prstGeom prst="rect">
            <a:avLst/>
          </a:prstGeom>
        </p:spPr>
      </p:pic>
    </p:spTree>
    <p:extLst>
      <p:ext uri="{BB962C8B-B14F-4D97-AF65-F5344CB8AC3E}">
        <p14:creationId xmlns:p14="http://schemas.microsoft.com/office/powerpoint/2010/main" val="3876944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lstStyle/>
          <a:p>
            <a:pPr algn="ctr"/>
            <a:r>
              <a:rPr lang="en-US" dirty="0">
                <a:solidFill>
                  <a:schemeClr val="bg1"/>
                </a:solidFill>
                <a:latin typeface="Palatino Linotype" panose="02040502050505030304" pitchFamily="18" charset="0"/>
              </a:rPr>
              <a:t>BLS/CPR Certification</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dirty="0">
                <a:solidFill>
                  <a:schemeClr val="bg1"/>
                </a:solidFill>
                <a:latin typeface="Palatino Linotype" panose="02040502050505030304" pitchFamily="18" charset="0"/>
              </a:rPr>
              <a:t>Acceptable documents:</a:t>
            </a:r>
          </a:p>
          <a:p>
            <a:pPr lvl="1">
              <a:buFont typeface="Courier New" panose="02070309020205020404" pitchFamily="49" charset="0"/>
              <a:buChar char="o"/>
            </a:pPr>
            <a:r>
              <a:rPr lang="en-US" dirty="0">
                <a:solidFill>
                  <a:schemeClr val="bg1"/>
                </a:solidFill>
                <a:latin typeface="Palatino Linotype" panose="02040502050505030304" pitchFamily="18" charset="0"/>
              </a:rPr>
              <a:t>American Heart Association </a:t>
            </a:r>
            <a:r>
              <a:rPr lang="en-US" b="1" u="sng" dirty="0">
                <a:solidFill>
                  <a:srgbClr val="FF0000"/>
                </a:solidFill>
                <a:latin typeface="Palatino Linotype" panose="02040502050505030304" pitchFamily="18" charset="0"/>
              </a:rPr>
              <a:t>Basic Life Support</a:t>
            </a:r>
            <a:r>
              <a:rPr lang="en-US" b="1" dirty="0">
                <a:solidFill>
                  <a:srgbClr val="FF0000"/>
                </a:solidFill>
                <a:latin typeface="Palatino Linotype" panose="02040502050505030304" pitchFamily="18" charset="0"/>
              </a:rPr>
              <a:t>  </a:t>
            </a:r>
            <a:r>
              <a:rPr lang="en-US" dirty="0">
                <a:solidFill>
                  <a:schemeClr val="bg1"/>
                </a:solidFill>
                <a:latin typeface="Palatino Linotype" panose="02040502050505030304" pitchFamily="18" charset="0"/>
              </a:rPr>
              <a:t>or</a:t>
            </a:r>
          </a:p>
          <a:p>
            <a:pPr lvl="1">
              <a:buFont typeface="Courier New" panose="02070309020205020404" pitchFamily="49" charset="0"/>
              <a:buChar char="o"/>
            </a:pPr>
            <a:r>
              <a:rPr lang="en-US" dirty="0">
                <a:solidFill>
                  <a:schemeClr val="bg1"/>
                </a:solidFill>
                <a:latin typeface="Palatino Linotype" panose="02040502050505030304" pitchFamily="18" charset="0"/>
              </a:rPr>
              <a:t>American Red Cross</a:t>
            </a:r>
            <a:r>
              <a:rPr lang="en-US" dirty="0">
                <a:latin typeface="Palatino Linotype" panose="02040502050505030304" pitchFamily="18" charset="0"/>
              </a:rPr>
              <a:t> </a:t>
            </a:r>
            <a:r>
              <a:rPr lang="en-US" u="sng" dirty="0">
                <a:solidFill>
                  <a:srgbClr val="FF0000"/>
                </a:solidFill>
                <a:latin typeface="Palatino Linotype" panose="02040502050505030304" pitchFamily="18" charset="0"/>
              </a:rPr>
              <a:t>BLS/CPR for Healthcare Providers</a:t>
            </a:r>
          </a:p>
          <a:p>
            <a:pPr lvl="1">
              <a:buFont typeface="Courier New" panose="02070309020205020404" pitchFamily="49" charset="0"/>
              <a:buChar char="o"/>
            </a:pPr>
            <a:r>
              <a:rPr lang="en-US" dirty="0">
                <a:solidFill>
                  <a:srgbClr val="FFFF00"/>
                </a:solidFill>
                <a:latin typeface="Palatino Linotype" panose="02040502050505030304" pitchFamily="18" charset="0"/>
              </a:rPr>
              <a:t>Skills portion </a:t>
            </a:r>
            <a:r>
              <a:rPr lang="en-US" b="1" u="sng" dirty="0">
                <a:solidFill>
                  <a:srgbClr val="FFFF00"/>
                </a:solidFill>
                <a:latin typeface="Palatino Linotype" panose="02040502050505030304" pitchFamily="18" charset="0"/>
              </a:rPr>
              <a:t>must</a:t>
            </a:r>
            <a:r>
              <a:rPr lang="en-US" dirty="0">
                <a:solidFill>
                  <a:srgbClr val="FFFF00"/>
                </a:solidFill>
                <a:latin typeface="Palatino Linotype" panose="02040502050505030304" pitchFamily="18" charset="0"/>
              </a:rPr>
              <a:t> be an in-person course (not online)</a:t>
            </a:r>
          </a:p>
          <a:p>
            <a:pPr>
              <a:buFont typeface="Wingdings" panose="05000000000000000000" pitchFamily="2" charset="2"/>
              <a:buChar char="Ø"/>
            </a:pPr>
            <a:r>
              <a:rPr lang="en-US" dirty="0">
                <a:solidFill>
                  <a:schemeClr val="bg1"/>
                </a:solidFill>
                <a:latin typeface="Palatino Linotype" panose="02040502050505030304" pitchFamily="18" charset="0"/>
              </a:rPr>
              <a:t>A copy of BOTH the front and the back of your card is required and the card MUST be signed.</a:t>
            </a:r>
          </a:p>
          <a:p>
            <a:pPr>
              <a:buFont typeface="Wingdings" panose="05000000000000000000" pitchFamily="2" charset="2"/>
              <a:buChar char="Ø"/>
            </a:pPr>
            <a:r>
              <a:rPr lang="en-US" dirty="0">
                <a:solidFill>
                  <a:schemeClr val="bg1"/>
                </a:solidFill>
                <a:latin typeface="Palatino Linotype" panose="02040502050505030304" pitchFamily="18" charset="0"/>
              </a:rPr>
              <a:t>More information can be found at the following links:</a:t>
            </a:r>
          </a:p>
          <a:p>
            <a:pPr lvl="1">
              <a:buFont typeface="Courier New" panose="02070309020205020404" pitchFamily="49" charset="0"/>
              <a:buChar char="o"/>
            </a:pPr>
            <a:r>
              <a:rPr lang="en-US" dirty="0">
                <a:latin typeface="Palatino Linotype" panose="02040502050505030304" pitchFamily="18" charset="0"/>
                <a:hlinkClick r:id="rId2"/>
              </a:rPr>
              <a:t>http://www.redcross.org/take-a-class/bls</a:t>
            </a:r>
            <a:r>
              <a:rPr lang="en-US" dirty="0">
                <a:latin typeface="Palatino Linotype" panose="02040502050505030304" pitchFamily="18" charset="0"/>
              </a:rPr>
              <a:t> </a:t>
            </a:r>
          </a:p>
          <a:p>
            <a:pPr lvl="1">
              <a:buFont typeface="Courier New" panose="02070309020205020404" pitchFamily="49" charset="0"/>
              <a:buChar char="o"/>
            </a:pPr>
            <a:r>
              <a:rPr lang="en-US" dirty="0">
                <a:latin typeface="Palatino Linotype" panose="02040502050505030304" pitchFamily="18" charset="0"/>
                <a:hlinkClick r:id="rId3"/>
              </a:rPr>
              <a:t>http://cpr.heart.org/AHAECC/CPRAndECC/Training/HealthcareProfessional/BasicLifeSupportBLS/UCM_473189_Basic-Life-Support-BLS.jsp</a:t>
            </a:r>
            <a:r>
              <a:rPr lang="en-US" dirty="0">
                <a:latin typeface="Palatino Linotype" panose="02040502050505030304" pitchFamily="18" charset="0"/>
              </a:rPr>
              <a:t> </a:t>
            </a:r>
          </a:p>
          <a:p>
            <a:endParaRPr lang="en-US" dirty="0"/>
          </a:p>
        </p:txBody>
      </p:sp>
    </p:spTree>
    <p:extLst>
      <p:ext uri="{BB962C8B-B14F-4D97-AF65-F5344CB8AC3E}">
        <p14:creationId xmlns:p14="http://schemas.microsoft.com/office/powerpoint/2010/main" val="2717763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673099"/>
          </a:xfrm>
          <a:solidFill>
            <a:schemeClr val="bg2">
              <a:lumMod val="10000"/>
            </a:schemeClr>
          </a:solidFill>
        </p:spPr>
        <p:txBody>
          <a:bodyPr>
            <a:normAutofit/>
          </a:bodyPr>
          <a:lstStyle/>
          <a:p>
            <a:pPr algn="ctr"/>
            <a:r>
              <a:rPr lang="en-US" sz="4050" dirty="0">
                <a:solidFill>
                  <a:schemeClr val="bg1"/>
                </a:solidFill>
                <a:latin typeface="Palatino Linotype" panose="02040502050505030304" pitchFamily="18" charset="0"/>
              </a:rPr>
              <a:t>Requirements</a:t>
            </a:r>
          </a:p>
        </p:txBody>
      </p:sp>
      <p:sp>
        <p:nvSpPr>
          <p:cNvPr id="3" name="Content Placeholder 2"/>
          <p:cNvSpPr>
            <a:spLocks noGrp="1"/>
          </p:cNvSpPr>
          <p:nvPr>
            <p:ph idx="1"/>
          </p:nvPr>
        </p:nvSpPr>
        <p:spPr>
          <a:xfrm>
            <a:off x="127000" y="673100"/>
            <a:ext cx="9105900" cy="6184899"/>
          </a:xfrm>
        </p:spPr>
        <p:txBody>
          <a:bodyPr>
            <a:noAutofit/>
          </a:bodyPr>
          <a:lstStyle/>
          <a:p>
            <a:pPr lvl="0">
              <a:buFont typeface="Wingdings" panose="05000000000000000000" pitchFamily="2" charset="2"/>
              <a:buChar char="Ø"/>
            </a:pPr>
            <a:r>
              <a:rPr lang="en-US" sz="1600" dirty="0">
                <a:solidFill>
                  <a:schemeClr val="bg1"/>
                </a:solidFill>
                <a:latin typeface="Palatino Linotype" panose="02040502050505030304" pitchFamily="18" charset="0"/>
              </a:rPr>
              <a:t>Full Background Check</a:t>
            </a:r>
          </a:p>
          <a:p>
            <a:pPr lvl="0">
              <a:buFont typeface="Wingdings" panose="05000000000000000000" pitchFamily="2" charset="2"/>
              <a:buChar char="Ø"/>
            </a:pPr>
            <a:r>
              <a:rPr lang="en-US" sz="1600" dirty="0">
                <a:solidFill>
                  <a:schemeClr val="bg1"/>
                </a:solidFill>
                <a:latin typeface="Palatino Linotype" panose="02040502050505030304" pitchFamily="18" charset="0"/>
              </a:rPr>
              <a:t>10 Panel Drug Screening</a:t>
            </a:r>
          </a:p>
          <a:p>
            <a:pPr lvl="0">
              <a:buFont typeface="Wingdings" panose="05000000000000000000" pitchFamily="2" charset="2"/>
              <a:buChar char="Ø"/>
            </a:pPr>
            <a:r>
              <a:rPr lang="en-US" sz="1600" dirty="0">
                <a:solidFill>
                  <a:schemeClr val="bg1"/>
                </a:solidFill>
                <a:latin typeface="Palatino Linotype" panose="02040502050505030304" pitchFamily="18" charset="0"/>
              </a:rPr>
              <a:t>Clinical Requirements: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MMR (Measles, Mumps, Rubella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Varicella (Chicken Pox)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Tetanus, Diphtheria, Pertussis (</a:t>
            </a:r>
            <a:r>
              <a:rPr lang="en-US" sz="1400" dirty="0" err="1">
                <a:solidFill>
                  <a:schemeClr val="bg1"/>
                </a:solidFill>
                <a:latin typeface="Palatino Linotype" panose="02040502050505030304" pitchFamily="18" charset="0"/>
              </a:rPr>
              <a:t>Tdap</a:t>
            </a:r>
            <a:r>
              <a:rPr lang="en-US" sz="1400" dirty="0">
                <a:solidFill>
                  <a:schemeClr val="bg1"/>
                </a:solidFill>
                <a:latin typeface="Palatino Linotype" panose="02040502050505030304" pitchFamily="18" charset="0"/>
              </a:rPr>
              <a:t>)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Hepatitis B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TB IGRA Blood test (2</a:t>
            </a:r>
            <a:r>
              <a:rPr lang="en-US" sz="1400" baseline="30000" dirty="0">
                <a:solidFill>
                  <a:schemeClr val="bg1"/>
                </a:solidFill>
                <a:latin typeface="Palatino Linotype" panose="02040502050505030304" pitchFamily="18" charset="0"/>
              </a:rPr>
              <a:t>nd</a:t>
            </a:r>
            <a:r>
              <a:rPr lang="en-US" sz="1400" dirty="0">
                <a:solidFill>
                  <a:schemeClr val="bg1"/>
                </a:solidFill>
                <a:latin typeface="Palatino Linotype" panose="02040502050505030304" pitchFamily="18" charset="0"/>
              </a:rPr>
              <a:t> year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Flu Immunization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CPR Certification (Basic Life Support for healthcare workers is required)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Physical Examination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Health Insurance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Professional Liability Insurance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Commitment to Behavioral Standard in Patient Care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HIPAA Certification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Discrimination &amp; Harassment Training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OLE Guide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HIPAA Education and Consent form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Bloodborne Pathogens Training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FERPA Training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Health Care Colleges Code of Student Acknowledgement  (annual renewal) </a:t>
            </a:r>
          </a:p>
          <a:p>
            <a:pPr lvl="1">
              <a:buFont typeface="Courier New" panose="02070309020205020404" pitchFamily="49" charset="0"/>
              <a:buChar char="o"/>
            </a:pPr>
            <a:r>
              <a:rPr lang="en-US" sz="1400" dirty="0">
                <a:solidFill>
                  <a:schemeClr val="bg1"/>
                </a:solidFill>
                <a:latin typeface="Palatino Linotype" panose="02040502050505030304" pitchFamily="18" charset="0"/>
              </a:rPr>
              <a:t>CHS Student Technical and Behavioral Standards  (annual renewal) </a:t>
            </a:r>
            <a:endParaRPr lang="en-US" sz="1400" dirty="0"/>
          </a:p>
          <a:p>
            <a:pPr marL="457200" lvl="1" indent="0">
              <a:buNone/>
            </a:pPr>
            <a:r>
              <a:rPr lang="en-US" sz="1200" dirty="0">
                <a:solidFill>
                  <a:schemeClr val="bg1"/>
                </a:solidFill>
                <a:latin typeface="Palatino Linotype" panose="02040502050505030304" pitchFamily="18" charset="0"/>
              </a:rPr>
              <a:t>   </a:t>
            </a:r>
            <a:r>
              <a:rPr lang="en-US" sz="1600" dirty="0">
                <a:latin typeface="Palatino Linotype" panose="02040502050505030304" pitchFamily="18" charset="0"/>
              </a:rPr>
              <a:t> </a:t>
            </a:r>
          </a:p>
          <a:p>
            <a:endParaRPr lang="en-US" sz="160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48355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lstStyle/>
          <a:p>
            <a:pPr algn="ctr"/>
            <a:r>
              <a:rPr lang="en-US" dirty="0">
                <a:solidFill>
                  <a:schemeClr val="bg1"/>
                </a:solidFill>
                <a:latin typeface="Palatino Linotype" panose="02040502050505030304" pitchFamily="18" charset="0"/>
              </a:rPr>
              <a:t>Physical Examination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solidFill>
                  <a:schemeClr val="bg1"/>
                </a:solidFill>
              </a:rPr>
              <a:t>Upload documentation of your completed physical examination. The form must be completed and signed by a medical professional, be completed within the past 12 months, AND must be completed on the 2 page form available for download from the following link. </a:t>
            </a:r>
            <a:br>
              <a:rPr lang="en-US" sz="2400" dirty="0">
                <a:solidFill>
                  <a:schemeClr val="bg1"/>
                </a:solidFill>
              </a:rPr>
            </a:br>
            <a:endParaRPr lang="en-US" sz="2400" dirty="0">
              <a:solidFill>
                <a:schemeClr val="bg1"/>
              </a:solidFill>
            </a:endParaRPr>
          </a:p>
          <a:p>
            <a:r>
              <a:rPr lang="en-US" sz="2300" u="sng" dirty="0">
                <a:hlinkClick r:id="rId2"/>
              </a:rPr>
              <a:t>https://www.uky.edu/chs/sites/chs.uky.edu/files/AT/professional_master_of_science_in_athletic_training_ppe_form.pdf</a:t>
            </a:r>
            <a:endParaRPr lang="en-US" sz="2300" dirty="0"/>
          </a:p>
          <a:p>
            <a:pPr marL="0" indent="0">
              <a:buNone/>
            </a:pPr>
            <a:endParaRPr lang="en-US" dirty="0"/>
          </a:p>
          <a:p>
            <a:endParaRPr lang="en-US"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3254179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lstStyle/>
          <a:p>
            <a:pPr algn="ctr"/>
            <a:r>
              <a:rPr lang="en-US" dirty="0" err="1">
                <a:solidFill>
                  <a:schemeClr val="bg1"/>
                </a:solidFill>
                <a:latin typeface="Palatino Linotype" panose="02040502050505030304" pitchFamily="18" charset="0"/>
              </a:rPr>
              <a:t>Bloodborne</a:t>
            </a:r>
            <a:r>
              <a:rPr lang="en-US" dirty="0">
                <a:solidFill>
                  <a:schemeClr val="bg1"/>
                </a:solidFill>
                <a:latin typeface="Palatino Linotype" panose="02040502050505030304" pitchFamily="18" charset="0"/>
              </a:rPr>
              <a:t> Pathogens Training Certification</a:t>
            </a:r>
          </a:p>
        </p:txBody>
      </p:sp>
      <p:sp>
        <p:nvSpPr>
          <p:cNvPr id="3" name="Content Placeholder 2"/>
          <p:cNvSpPr>
            <a:spLocks noGrp="1"/>
          </p:cNvSpPr>
          <p:nvPr>
            <p:ph idx="1"/>
          </p:nvPr>
        </p:nvSpPr>
        <p:spPr>
          <a:xfrm>
            <a:off x="570461" y="2718261"/>
            <a:ext cx="7886700" cy="2951625"/>
          </a:xfrm>
        </p:spPr>
        <p:txBody>
          <a:bodyPr>
            <a:normAutofit/>
          </a:bodyPr>
          <a:lstStyle/>
          <a:p>
            <a:pPr>
              <a:buFont typeface="Wingdings" panose="05000000000000000000" pitchFamily="2" charset="2"/>
              <a:buChar char="Ø"/>
            </a:pPr>
            <a:r>
              <a:rPr lang="en-US" sz="2400" dirty="0">
                <a:solidFill>
                  <a:schemeClr val="bg1"/>
                </a:solidFill>
                <a:latin typeface="Palatino Linotype" panose="02040502050505030304" pitchFamily="18" charset="0"/>
              </a:rPr>
              <a:t>When you complete the Bloodborne Pathogens training, upload a copy of your UK certificate to this requirement. Student name must be included.  This will need to be updated annually by 5/1 in CastleBranch. </a:t>
            </a:r>
          </a:p>
          <a:p>
            <a:pPr algn="ctr">
              <a:buFont typeface="Wingdings" panose="05000000000000000000" pitchFamily="2" charset="2"/>
              <a:buChar char="Ø"/>
            </a:pPr>
            <a:endParaRPr lang="en-US" sz="2400" dirty="0">
              <a:solidFill>
                <a:schemeClr val="bg1"/>
              </a:solidFill>
              <a:latin typeface="Palatino Linotype" panose="02040502050505030304" pitchFamily="18" charset="0"/>
            </a:endParaRPr>
          </a:p>
          <a:p>
            <a:pPr marL="0" indent="0" algn="ctr">
              <a:buNone/>
            </a:pPr>
            <a:endParaRPr lang="en-US" sz="2400" dirty="0">
              <a:solidFill>
                <a:schemeClr val="bg1"/>
              </a:solidFill>
              <a:latin typeface="Palatino Linotype" panose="02040502050505030304" pitchFamily="18" charset="0"/>
            </a:endParaRPr>
          </a:p>
        </p:txBody>
      </p:sp>
      <p:sp>
        <p:nvSpPr>
          <p:cNvPr id="5" name="Rectangle 4"/>
          <p:cNvSpPr/>
          <p:nvPr/>
        </p:nvSpPr>
        <p:spPr>
          <a:xfrm>
            <a:off x="355600" y="4936067"/>
            <a:ext cx="8373533" cy="1286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bg1"/>
                </a:solidFill>
                <a:hlinkClick r:id="rId2"/>
              </a:rPr>
              <a:t>https://ehs.uky.edu/classes/classes_ohs_0001.php#bloodborne_pathogens_general</a:t>
            </a:r>
            <a:endParaRPr lang="en-US" dirty="0">
              <a:solidFill>
                <a:schemeClr val="bg1"/>
              </a:solidFill>
            </a:endParaRPr>
          </a:p>
        </p:txBody>
      </p:sp>
    </p:spTree>
    <p:extLst>
      <p:ext uri="{BB962C8B-B14F-4D97-AF65-F5344CB8AC3E}">
        <p14:creationId xmlns:p14="http://schemas.microsoft.com/office/powerpoint/2010/main" val="3388816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normAutofit/>
          </a:bodyPr>
          <a:lstStyle/>
          <a:p>
            <a:pPr algn="ctr"/>
            <a:r>
              <a:rPr lang="en-US" sz="4000" dirty="0">
                <a:solidFill>
                  <a:schemeClr val="bg1"/>
                </a:solidFill>
                <a:latin typeface="Palatino Linotype" panose="02040502050505030304" pitchFamily="18" charset="0"/>
              </a:rPr>
              <a:t>HIPAA and Discrimination and Harassment Trainings</a:t>
            </a:r>
          </a:p>
        </p:txBody>
      </p:sp>
      <p:sp>
        <p:nvSpPr>
          <p:cNvPr id="3" name="Content Placeholder 2"/>
          <p:cNvSpPr>
            <a:spLocks noGrp="1"/>
          </p:cNvSpPr>
          <p:nvPr>
            <p:ph idx="1"/>
          </p:nvPr>
        </p:nvSpPr>
        <p:spPr>
          <a:xfrm>
            <a:off x="628650" y="2033443"/>
            <a:ext cx="7886700" cy="4351338"/>
          </a:xfrm>
        </p:spPr>
        <p:txBody>
          <a:bodyPr>
            <a:normAutofit fontScale="70000" lnSpcReduction="20000"/>
          </a:bodyPr>
          <a:lstStyle/>
          <a:p>
            <a:pPr>
              <a:buFont typeface="Wingdings" panose="05000000000000000000" pitchFamily="2" charset="2"/>
              <a:buChar char="Ø"/>
            </a:pPr>
            <a:r>
              <a:rPr lang="en-US" dirty="0">
                <a:solidFill>
                  <a:schemeClr val="bg1"/>
                </a:solidFill>
                <a:latin typeface="Palatino Linotype" panose="02040502050505030304" pitchFamily="18" charset="0"/>
              </a:rPr>
              <a:t>Go to </a:t>
            </a:r>
            <a:r>
              <a:rPr lang="en-US" dirty="0">
                <a:solidFill>
                  <a:schemeClr val="bg1"/>
                </a:solidFill>
                <a:latin typeface="Palatino Linotype" panose="02040502050505030304" pitchFamily="18" charset="0"/>
                <a:hlinkClick r:id="rId2"/>
              </a:rPr>
              <a:t>this link</a:t>
            </a:r>
            <a:r>
              <a:rPr lang="en-US" dirty="0">
                <a:solidFill>
                  <a:schemeClr val="bg1"/>
                </a:solidFill>
                <a:latin typeface="Palatino Linotype" panose="02040502050505030304" pitchFamily="18" charset="0"/>
              </a:rPr>
              <a:t> and enroll in the Canvas course. </a:t>
            </a:r>
            <a:r>
              <a:rPr lang="en-US" dirty="0">
                <a:solidFill>
                  <a:srgbClr val="FFC000"/>
                </a:solidFill>
                <a:latin typeface="Palatino Linotype" panose="02040502050505030304" pitchFamily="18" charset="0"/>
              </a:rPr>
              <a:t>(NOTE: You will need your </a:t>
            </a:r>
            <a:r>
              <a:rPr lang="en-US" dirty="0" err="1">
                <a:solidFill>
                  <a:srgbClr val="FFC000"/>
                </a:solidFill>
                <a:latin typeface="Palatino Linotype" panose="02040502050505030304" pitchFamily="18" charset="0"/>
              </a:rPr>
              <a:t>LinkBlue</a:t>
            </a:r>
            <a:r>
              <a:rPr lang="en-US" dirty="0">
                <a:solidFill>
                  <a:srgbClr val="FFC000"/>
                </a:solidFill>
                <a:latin typeface="Palatino Linotype" panose="02040502050505030304" pitchFamily="18" charset="0"/>
              </a:rPr>
              <a:t> ID and password to do so. If you do not yet, have it, you will have to wait until you do.) </a:t>
            </a:r>
          </a:p>
          <a:p>
            <a:pPr>
              <a:buFont typeface="Wingdings" panose="05000000000000000000" pitchFamily="2" charset="2"/>
              <a:buChar char="Ø"/>
            </a:pPr>
            <a:r>
              <a:rPr lang="en-US" dirty="0">
                <a:solidFill>
                  <a:schemeClr val="bg1"/>
                </a:solidFill>
                <a:latin typeface="Palatino Linotype" panose="02040502050505030304" pitchFamily="18" charset="0"/>
              </a:rPr>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to get credit. </a:t>
            </a:r>
          </a:p>
          <a:p>
            <a:pPr>
              <a:buFont typeface="Wingdings" panose="05000000000000000000" pitchFamily="2" charset="2"/>
              <a:buChar char="Ø"/>
            </a:pPr>
            <a:r>
              <a:rPr lang="en-US" dirty="0">
                <a:solidFill>
                  <a:schemeClr val="bg1"/>
                </a:solidFill>
                <a:latin typeface="Palatino Linotype" panose="02040502050505030304" pitchFamily="18" charset="0"/>
              </a:rPr>
              <a:t>Follow the same instructions for the Discrimination training. </a:t>
            </a:r>
          </a:p>
          <a:p>
            <a:pPr>
              <a:buFont typeface="Wingdings" panose="05000000000000000000" pitchFamily="2" charset="2"/>
              <a:buChar char="Ø"/>
            </a:pPr>
            <a:r>
              <a:rPr lang="en-US" dirty="0">
                <a:solidFill>
                  <a:schemeClr val="bg1"/>
                </a:solidFill>
                <a:latin typeface="Palatino Linotype" panose="02040502050505030304" pitchFamily="18" charset="0"/>
              </a:rPr>
              <a:t>When both are complete, go to the “Grades” tab. You will then select the “Print Grades” option. Save the document as a PDF (you only need the first page that displays the two grades and your name).</a:t>
            </a:r>
          </a:p>
          <a:p>
            <a:pPr>
              <a:buFont typeface="Wingdings" panose="05000000000000000000" pitchFamily="2" charset="2"/>
              <a:buChar char="Ø"/>
            </a:pPr>
            <a:r>
              <a:rPr lang="en-US" dirty="0">
                <a:solidFill>
                  <a:schemeClr val="bg1"/>
                </a:solidFill>
                <a:latin typeface="Palatino Linotype" panose="02040502050505030304" pitchFamily="18" charset="0"/>
              </a:rPr>
              <a:t>Upload this PDF for BOTH the HIPAA and Discrimination training requirements in Castle Branch. </a:t>
            </a:r>
          </a:p>
          <a:p>
            <a:pPr>
              <a:buFont typeface="Wingdings" panose="05000000000000000000" pitchFamily="2" charset="2"/>
              <a:buChar char="Ø"/>
            </a:pPr>
            <a:r>
              <a:rPr lang="en-US" dirty="0">
                <a:solidFill>
                  <a:schemeClr val="bg1"/>
                </a:solidFill>
                <a:latin typeface="Palatino Linotype" panose="02040502050505030304" pitchFamily="18" charset="0"/>
              </a:rPr>
              <a:t>This will be updated annually by 5/1 each year in CastleBranch.</a:t>
            </a:r>
          </a:p>
          <a:p>
            <a:endParaRPr lang="en-US"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2453555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1174-085A-4A11-BE90-7367FDE4FE6A}"/>
              </a:ext>
            </a:extLst>
          </p:cNvPr>
          <p:cNvSpPr>
            <a:spLocks noGrp="1"/>
          </p:cNvSpPr>
          <p:nvPr>
            <p:ph type="title"/>
          </p:nvPr>
        </p:nvSpPr>
        <p:spPr>
          <a:xfrm>
            <a:off x="-1" y="0"/>
            <a:ext cx="9143999" cy="1711352"/>
          </a:xfrm>
          <a:solidFill>
            <a:schemeClr val="tx1"/>
          </a:solidFill>
        </p:spPr>
        <p:txBody>
          <a:bodyPr>
            <a:normAutofit/>
          </a:bodyPr>
          <a:lstStyle/>
          <a:p>
            <a:pPr algn="ctr"/>
            <a:r>
              <a:rPr lang="en-US" sz="6600" dirty="0">
                <a:solidFill>
                  <a:schemeClr val="bg1"/>
                </a:solidFill>
                <a:latin typeface="Palatino Linotype" panose="02040502050505030304" pitchFamily="18" charset="0"/>
              </a:rPr>
              <a:t>FERPA TRAINING</a:t>
            </a:r>
          </a:p>
        </p:txBody>
      </p:sp>
      <p:sp>
        <p:nvSpPr>
          <p:cNvPr id="3" name="Content Placeholder 2">
            <a:extLst>
              <a:ext uri="{FF2B5EF4-FFF2-40B4-BE49-F238E27FC236}">
                <a16:creationId xmlns:a16="http://schemas.microsoft.com/office/drawing/2014/main" id="{92211632-24A1-40F3-9F2E-BCC90B2058FB}"/>
              </a:ext>
            </a:extLst>
          </p:cNvPr>
          <p:cNvSpPr>
            <a:spLocks noGrp="1"/>
          </p:cNvSpPr>
          <p:nvPr>
            <p:ph idx="1"/>
          </p:nvPr>
        </p:nvSpPr>
        <p:spPr>
          <a:xfrm>
            <a:off x="0" y="1711352"/>
            <a:ext cx="9144000" cy="5146647"/>
          </a:xfrm>
          <a:solidFill>
            <a:schemeClr val="bg2">
              <a:lumMod val="25000"/>
            </a:schemeClr>
          </a:solidFill>
        </p:spPr>
        <p:txBody>
          <a:bodyPr>
            <a:normAutofit lnSpcReduction="10000"/>
          </a:bodyPr>
          <a:lstStyle/>
          <a:p>
            <a:r>
              <a:rPr lang="en-US" sz="3600" u="sng" dirty="0">
                <a:solidFill>
                  <a:schemeClr val="bg1"/>
                </a:solidFill>
              </a:rPr>
              <a:t>FAMILY EDUCATION RIGHTS &amp; PRIVACY ACT (FERPA)</a:t>
            </a:r>
          </a:p>
          <a:p>
            <a:pPr>
              <a:buFont typeface="Wingdings" panose="05000000000000000000" pitchFamily="2" charset="2"/>
              <a:buChar char="Ø"/>
            </a:pPr>
            <a:r>
              <a:rPr lang="en-US" dirty="0">
                <a:solidFill>
                  <a:schemeClr val="bg1"/>
                </a:solidFill>
              </a:rPr>
              <a:t>A Federal Law designed to protect the privacy of education records, to establish the right of students to inspect and review their education records.</a:t>
            </a:r>
          </a:p>
          <a:p>
            <a:pPr>
              <a:buFont typeface="Wingdings" panose="05000000000000000000" pitchFamily="2" charset="2"/>
              <a:buChar char="Ø"/>
            </a:pPr>
            <a:r>
              <a:rPr lang="en-US" dirty="0">
                <a:solidFill>
                  <a:schemeClr val="bg1"/>
                </a:solidFill>
              </a:rPr>
              <a:t>FERPA Training:  </a:t>
            </a:r>
            <a:r>
              <a:rPr lang="en-US" dirty="0">
                <a:solidFill>
                  <a:schemeClr val="bg1"/>
                </a:solidFill>
                <a:hlinkClick r:id="rId2"/>
              </a:rPr>
              <a:t>https://www.uky.edu/chs/current-students/compliance-background-checks-and-drug-screens</a:t>
            </a:r>
            <a:endParaRPr lang="en-US" dirty="0">
              <a:solidFill>
                <a:schemeClr val="bg1"/>
              </a:solidFill>
            </a:endParaRPr>
          </a:p>
          <a:p>
            <a:pPr>
              <a:buFont typeface="Wingdings" panose="05000000000000000000" pitchFamily="2" charset="2"/>
              <a:buChar char="Ø"/>
            </a:pPr>
            <a:r>
              <a:rPr lang="en-US" dirty="0">
                <a:solidFill>
                  <a:schemeClr val="bg1"/>
                </a:solidFill>
              </a:rPr>
              <a:t>Confidentiality agreement to complete and upload to CastleBranch:  </a:t>
            </a:r>
            <a:r>
              <a:rPr lang="en-US" dirty="0">
                <a:solidFill>
                  <a:schemeClr val="bg1"/>
                </a:solidFill>
                <a:hlinkClick r:id="rId2"/>
              </a:rPr>
              <a:t>https://www.uky.edu/chs/current-students/compliance-background-checks-and-drug-screens</a:t>
            </a:r>
            <a:r>
              <a:rPr lang="en-US" dirty="0">
                <a:solidFill>
                  <a:schemeClr val="bg1"/>
                </a:solidFill>
              </a:rPr>
              <a:t>   (Go to CHS Student Polices, Rules &amp; Regulations for agreement).  Updated annually by 5/1 each year.</a:t>
            </a:r>
          </a:p>
        </p:txBody>
      </p:sp>
    </p:spTree>
    <p:extLst>
      <p:ext uri="{BB962C8B-B14F-4D97-AF65-F5344CB8AC3E}">
        <p14:creationId xmlns:p14="http://schemas.microsoft.com/office/powerpoint/2010/main" val="756031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591733"/>
          </a:xfrm>
          <a:solidFill>
            <a:schemeClr val="tx1"/>
          </a:solidFill>
        </p:spPr>
        <p:txBody>
          <a:bodyPr/>
          <a:lstStyle/>
          <a:p>
            <a:pPr algn="ctr"/>
            <a:r>
              <a:rPr lang="en-US" b="1" dirty="0">
                <a:solidFill>
                  <a:schemeClr val="bg1"/>
                </a:solidFill>
              </a:rPr>
              <a:t>CHS Student Technical </a:t>
            </a:r>
            <a:br>
              <a:rPr lang="en-US" b="1" dirty="0">
                <a:solidFill>
                  <a:schemeClr val="bg1"/>
                </a:solidFill>
              </a:rPr>
            </a:br>
            <a:r>
              <a:rPr lang="en-US" b="1" dirty="0">
                <a:solidFill>
                  <a:schemeClr val="bg1"/>
                </a:solidFill>
              </a:rPr>
              <a:t>and Behavioral Standards </a:t>
            </a:r>
          </a:p>
        </p:txBody>
      </p:sp>
      <p:sp>
        <p:nvSpPr>
          <p:cNvPr id="3" name="Content Placeholder 2"/>
          <p:cNvSpPr>
            <a:spLocks noGrp="1"/>
          </p:cNvSpPr>
          <p:nvPr>
            <p:ph idx="1"/>
          </p:nvPr>
        </p:nvSpPr>
        <p:spPr>
          <a:xfrm>
            <a:off x="1" y="1591734"/>
            <a:ext cx="9143998" cy="5266266"/>
          </a:xfrm>
          <a:solidFill>
            <a:schemeClr val="bg2">
              <a:lumMod val="25000"/>
            </a:schemeClr>
          </a:solidFill>
        </p:spPr>
        <p:txBody>
          <a:bodyPr>
            <a:normAutofit/>
          </a:bodyPr>
          <a:lstStyle/>
          <a:p>
            <a:endParaRPr lang="en-US" dirty="0">
              <a:solidFill>
                <a:schemeClr val="bg1"/>
              </a:solidFill>
            </a:endParaRPr>
          </a:p>
          <a:p>
            <a:r>
              <a:rPr lang="en-US" dirty="0">
                <a:solidFill>
                  <a:schemeClr val="bg1"/>
                </a:solidFill>
              </a:rPr>
              <a:t>Please use this link to read the College of Health Sciences Student Technical and Behavioral Standards. </a:t>
            </a:r>
            <a:r>
              <a:rPr lang="en-US" dirty="0">
                <a:solidFill>
                  <a:schemeClr val="bg1"/>
                </a:solidFill>
                <a:hlinkClick r:id="rId2"/>
              </a:rPr>
              <a:t>https://www.uky.edu/chs/current-students/compliance-background-checks-and-drug-screens</a:t>
            </a:r>
            <a:endParaRPr lang="en-US" dirty="0">
              <a:solidFill>
                <a:schemeClr val="bg1"/>
              </a:solidFill>
            </a:endParaRPr>
          </a:p>
          <a:p>
            <a:endParaRPr lang="en-US" dirty="0">
              <a:solidFill>
                <a:schemeClr val="bg1"/>
              </a:solidFill>
            </a:endParaRPr>
          </a:p>
          <a:p>
            <a:r>
              <a:rPr lang="en-US" dirty="0">
                <a:solidFill>
                  <a:schemeClr val="bg1"/>
                </a:solidFill>
              </a:rPr>
              <a:t>After reading, </a:t>
            </a:r>
            <a:r>
              <a:rPr lang="en-US" u="sng" dirty="0">
                <a:solidFill>
                  <a:schemeClr val="bg1"/>
                </a:solidFill>
              </a:rPr>
              <a:t>complete and upload the Technical and Behavioral Standards Acknowledgement form </a:t>
            </a:r>
            <a:r>
              <a:rPr lang="en-US" dirty="0">
                <a:solidFill>
                  <a:schemeClr val="bg1"/>
                </a:solidFill>
              </a:rPr>
              <a:t>to your CastleBranch account. The Acknowledgement Form is found under the same link above, under the Program Specific instructions “Athletic Training”.</a:t>
            </a:r>
          </a:p>
          <a:p>
            <a:endParaRPr lang="en-US" dirty="0"/>
          </a:p>
          <a:p>
            <a:endParaRPr lang="en-US" dirty="0"/>
          </a:p>
        </p:txBody>
      </p:sp>
    </p:spTree>
    <p:extLst>
      <p:ext uri="{BB962C8B-B14F-4D97-AF65-F5344CB8AC3E}">
        <p14:creationId xmlns:p14="http://schemas.microsoft.com/office/powerpoint/2010/main" val="4041546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573038"/>
          </a:xfrm>
          <a:solidFill>
            <a:schemeClr val="bg2">
              <a:lumMod val="10000"/>
            </a:schemeClr>
          </a:solidFill>
        </p:spPr>
        <p:txBody>
          <a:bodyPr>
            <a:normAutofit/>
          </a:bodyPr>
          <a:lstStyle/>
          <a:p>
            <a:pPr algn="ctr"/>
            <a:r>
              <a:rPr lang="en-US" sz="5400" dirty="0">
                <a:solidFill>
                  <a:schemeClr val="bg1"/>
                </a:solidFill>
                <a:latin typeface="Palatino Linotype" panose="02040502050505030304" pitchFamily="18" charset="0"/>
              </a:rPr>
              <a:t>Important Notes</a:t>
            </a:r>
          </a:p>
        </p:txBody>
      </p:sp>
      <p:sp>
        <p:nvSpPr>
          <p:cNvPr id="3" name="Content Placeholder 2"/>
          <p:cNvSpPr>
            <a:spLocks noGrp="1"/>
          </p:cNvSpPr>
          <p:nvPr>
            <p:ph idx="1"/>
          </p:nvPr>
        </p:nvSpPr>
        <p:spPr>
          <a:xfrm>
            <a:off x="628650" y="1694576"/>
            <a:ext cx="7886700" cy="4915949"/>
          </a:xfrm>
        </p:spPr>
        <p:txBody>
          <a:bodyPr>
            <a:normAutofit fontScale="85000" lnSpcReduction="10000"/>
          </a:bodyPr>
          <a:lstStyle/>
          <a:p>
            <a:pPr lvl="0">
              <a:buFont typeface="Wingdings" panose="05000000000000000000" pitchFamily="2" charset="2"/>
              <a:buChar char="Ø"/>
              <a:defRPr/>
            </a:pPr>
            <a:r>
              <a:rPr lang="en-US" b="1" u="sng" dirty="0">
                <a:solidFill>
                  <a:srgbClr val="FFC000"/>
                </a:solidFill>
                <a:latin typeface="Times New Roman" panose="02020603050405020304" pitchFamily="18" charset="0"/>
                <a:cs typeface="Times New Roman" panose="02020603050405020304" pitchFamily="18" charset="0"/>
              </a:rPr>
              <a:t>Pay attention to due dates!</a:t>
            </a:r>
            <a:r>
              <a:rPr lang="en-US" b="1" dirty="0">
                <a:solidFill>
                  <a:srgbClr val="FFC000"/>
                </a:solidFill>
                <a:latin typeface="Times New Roman" panose="02020603050405020304" pitchFamily="18" charset="0"/>
                <a:cs typeface="Times New Roman" panose="02020603050405020304" pitchFamily="18" charset="0"/>
              </a:rPr>
              <a:t>  </a:t>
            </a:r>
            <a:r>
              <a:rPr lang="en-US" dirty="0">
                <a:solidFill>
                  <a:sysClr val="window" lastClr="FFFFFF"/>
                </a:solidFill>
                <a:latin typeface="Times New Roman" panose="02020603050405020304" pitchFamily="18" charset="0"/>
                <a:cs typeface="Times New Roman" panose="02020603050405020304" pitchFamily="18" charset="0"/>
              </a:rPr>
              <a:t>If you do not complete the requirements in time, a hold will be placed on your UK account. </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If  CastleBranch rejects one of your submissions, </a:t>
            </a:r>
            <a:r>
              <a:rPr lang="en-US" b="1" u="sng" dirty="0">
                <a:solidFill>
                  <a:sysClr val="window" lastClr="FFFFFF"/>
                </a:solidFill>
                <a:latin typeface="Times New Roman" panose="02020603050405020304" pitchFamily="18" charset="0"/>
                <a:cs typeface="Times New Roman" panose="02020603050405020304" pitchFamily="18" charset="0"/>
              </a:rPr>
              <a:t>promptly</a:t>
            </a:r>
            <a:r>
              <a:rPr lang="en-US" dirty="0">
                <a:solidFill>
                  <a:sysClr val="window" lastClr="FFFFFF"/>
                </a:solidFill>
                <a:latin typeface="Times New Roman" panose="02020603050405020304" pitchFamily="18" charset="0"/>
                <a:cs typeface="Times New Roman" panose="02020603050405020304" pitchFamily="18" charset="0"/>
              </a:rPr>
              <a:t> address this. Castlebranch will provide a reason for the rejection in an email to you. If you still do not understand why a document is not being accepted, you can contact:</a:t>
            </a:r>
          </a:p>
          <a:p>
            <a:pPr lvl="1">
              <a:buFont typeface="Wingdings" panose="05000000000000000000" pitchFamily="2" charset="2"/>
              <a:buChar char="v"/>
              <a:defRPr/>
            </a:pPr>
            <a:r>
              <a:rPr lang="en-US" dirty="0">
                <a:solidFill>
                  <a:sysClr val="window" lastClr="FFFFFF"/>
                </a:solidFill>
                <a:latin typeface="Times New Roman" panose="02020603050405020304" pitchFamily="18" charset="0"/>
                <a:cs typeface="Times New Roman" panose="02020603050405020304" pitchFamily="18" charset="0"/>
              </a:rPr>
              <a:t>CHS-Compliance@uky.edu</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Occasionally, flu shots get rejected if the flu season is not explicitly stated on the document. Make sure your name, birthdate and date given is also listed on the document prior to uploading.  Check your CB account to see what reason  your flu shot is rejected.</a:t>
            </a:r>
          </a:p>
          <a:p>
            <a:pPr lvl="0">
              <a:buFont typeface="Wingdings" panose="05000000000000000000" pitchFamily="2" charset="2"/>
              <a:buChar char="Ø"/>
              <a:defRPr/>
            </a:pPr>
            <a:r>
              <a:rPr lang="en-US">
                <a:solidFill>
                  <a:sysClr val="window" lastClr="FFFFFF"/>
                </a:solidFill>
                <a:latin typeface="Times New Roman" panose="02020603050405020304" pitchFamily="18" charset="0"/>
                <a:cs typeface="Times New Roman" panose="02020603050405020304" pitchFamily="18" charset="0"/>
              </a:rPr>
              <a:t>Note that the flu shot has a different deadline than the other requirements and is due </a:t>
            </a:r>
            <a:r>
              <a:rPr lang="en-US" b="1">
                <a:solidFill>
                  <a:sysClr val="window" lastClr="FFFFFF"/>
                </a:solidFill>
                <a:latin typeface="Times New Roman" panose="02020603050405020304" pitchFamily="18" charset="0"/>
                <a:cs typeface="Times New Roman" panose="02020603050405020304" pitchFamily="18" charset="0"/>
              </a:rPr>
              <a:t>November 1</a:t>
            </a:r>
            <a:r>
              <a:rPr lang="en-US" b="1" baseline="30000">
                <a:solidFill>
                  <a:sysClr val="window" lastClr="FFFFFF"/>
                </a:solidFill>
                <a:latin typeface="Times New Roman" panose="02020603050405020304" pitchFamily="18" charset="0"/>
                <a:cs typeface="Times New Roman" panose="02020603050405020304" pitchFamily="18" charset="0"/>
              </a:rPr>
              <a:t>st</a:t>
            </a:r>
            <a:r>
              <a:rPr lang="en-US">
                <a:solidFill>
                  <a:sysClr val="window" lastClr="FFFFFF"/>
                </a:solidFill>
                <a:latin typeface="Times New Roman" panose="02020603050405020304" pitchFamily="18" charset="0"/>
                <a:cs typeface="Times New Roman" panose="02020603050405020304" pitchFamily="18" charset="0"/>
              </a:rPr>
              <a:t>.</a:t>
            </a:r>
          </a:p>
          <a:p>
            <a:endParaRPr lang="en-US"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349053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lstStyle/>
          <a:p>
            <a:pPr algn="ctr"/>
            <a:r>
              <a:rPr lang="en-US" dirty="0">
                <a:solidFill>
                  <a:schemeClr val="bg1"/>
                </a:solidFill>
                <a:latin typeface="Palatino Linotype" panose="02040502050505030304" pitchFamily="18" charset="0"/>
              </a:rPr>
              <a:t>Due Dates</a:t>
            </a:r>
          </a:p>
        </p:txBody>
      </p:sp>
      <p:sp>
        <p:nvSpPr>
          <p:cNvPr id="3" name="Content Placeholder 2"/>
          <p:cNvSpPr>
            <a:spLocks noGrp="1"/>
          </p:cNvSpPr>
          <p:nvPr>
            <p:ph idx="1"/>
          </p:nvPr>
        </p:nvSpPr>
        <p:spPr/>
        <p:txBody>
          <a:bodyPr>
            <a:normAutofit/>
          </a:bodyPr>
          <a:lstStyle/>
          <a:p>
            <a:r>
              <a:rPr lang="en-US" sz="2400" dirty="0">
                <a:solidFill>
                  <a:schemeClr val="bg1"/>
                </a:solidFill>
                <a:latin typeface="Palatino Linotype" panose="02040502050505030304" pitchFamily="18" charset="0"/>
              </a:rPr>
              <a:t>The full background check and drug screening are due </a:t>
            </a:r>
            <a:r>
              <a:rPr lang="en-US" sz="2400" u="sng" dirty="0">
                <a:solidFill>
                  <a:srgbClr val="FFC000"/>
                </a:solidFill>
                <a:latin typeface="Palatino Linotype" panose="02040502050505030304" pitchFamily="18" charset="0"/>
              </a:rPr>
              <a:t>BY April 1</a:t>
            </a:r>
            <a:r>
              <a:rPr lang="en-US" sz="2400" u="sng" baseline="30000" dirty="0">
                <a:solidFill>
                  <a:srgbClr val="FFC000"/>
                </a:solidFill>
                <a:latin typeface="Palatino Linotype" panose="02040502050505030304" pitchFamily="18" charset="0"/>
              </a:rPr>
              <a:t>st</a:t>
            </a:r>
            <a:r>
              <a:rPr lang="en-US" sz="2400" u="sng" dirty="0">
                <a:solidFill>
                  <a:srgbClr val="FFC000"/>
                </a:solidFill>
                <a:latin typeface="Palatino Linotype" panose="02040502050505030304" pitchFamily="18" charset="0"/>
              </a:rPr>
              <a:t> before class registration and start of program.</a:t>
            </a:r>
          </a:p>
          <a:p>
            <a:r>
              <a:rPr lang="en-US" sz="2400" dirty="0">
                <a:solidFill>
                  <a:schemeClr val="bg1"/>
                </a:solidFill>
                <a:latin typeface="Palatino Linotype" panose="02040502050505030304" pitchFamily="18" charset="0"/>
              </a:rPr>
              <a:t>The clinical requirements are due </a:t>
            </a:r>
            <a:r>
              <a:rPr lang="en-US" sz="2400" u="sng" dirty="0">
                <a:solidFill>
                  <a:srgbClr val="FFC000"/>
                </a:solidFill>
                <a:latin typeface="Palatino Linotype" panose="02040502050505030304" pitchFamily="18" charset="0"/>
              </a:rPr>
              <a:t>by May 1</a:t>
            </a:r>
            <a:r>
              <a:rPr lang="en-US" sz="2400" u="sng" baseline="30000" dirty="0">
                <a:solidFill>
                  <a:srgbClr val="FFC000"/>
                </a:solidFill>
                <a:latin typeface="Palatino Linotype" panose="02040502050505030304" pitchFamily="18" charset="0"/>
              </a:rPr>
              <a:t>st</a:t>
            </a:r>
            <a:r>
              <a:rPr lang="en-US" sz="2400" u="sng" dirty="0">
                <a:solidFill>
                  <a:srgbClr val="FFC000"/>
                </a:solidFill>
                <a:latin typeface="Palatino Linotype" panose="02040502050505030304" pitchFamily="18" charset="0"/>
              </a:rPr>
              <a:t> each year you are in the program.</a:t>
            </a:r>
          </a:p>
          <a:p>
            <a:r>
              <a:rPr lang="en-US" sz="2400" dirty="0">
                <a:solidFill>
                  <a:schemeClr val="bg1"/>
                </a:solidFill>
                <a:latin typeface="Palatino Linotype" panose="02040502050505030304" pitchFamily="18" charset="0"/>
              </a:rPr>
              <a:t>Flu Immunization is due </a:t>
            </a:r>
            <a:r>
              <a:rPr lang="en-US" sz="2400" u="sng" dirty="0">
                <a:solidFill>
                  <a:srgbClr val="FFC000"/>
                </a:solidFill>
                <a:latin typeface="Palatino Linotype" panose="02040502050505030304" pitchFamily="18" charset="0"/>
              </a:rPr>
              <a:t>November 1</a:t>
            </a:r>
            <a:r>
              <a:rPr lang="en-US" sz="2400" u="sng" baseline="30000" dirty="0">
                <a:solidFill>
                  <a:srgbClr val="FFC000"/>
                </a:solidFill>
                <a:latin typeface="Palatino Linotype" panose="02040502050505030304" pitchFamily="18" charset="0"/>
              </a:rPr>
              <a:t>st</a:t>
            </a:r>
            <a:r>
              <a:rPr lang="en-US" sz="2400" u="sng" dirty="0">
                <a:solidFill>
                  <a:srgbClr val="FFC000"/>
                </a:solidFill>
                <a:latin typeface="Palatino Linotype" panose="02040502050505030304" pitchFamily="18" charset="0"/>
              </a:rPr>
              <a:t>, each year.</a:t>
            </a:r>
          </a:p>
          <a:p>
            <a:r>
              <a:rPr lang="en-US" sz="2400" dirty="0">
                <a:solidFill>
                  <a:srgbClr val="FFC000"/>
                </a:solidFill>
                <a:latin typeface="Palatino Linotype" panose="02040502050505030304" pitchFamily="18" charset="0"/>
              </a:rPr>
              <a:t>It is highly recommended that you begin gathering these materials as early as possible, especially if you are an out-of-state student or you are far from your primary health care provider. Get them done as early as possible in case problems arise!</a:t>
            </a:r>
          </a:p>
          <a:p>
            <a:pPr marL="0" indent="0">
              <a:buNone/>
            </a:pPr>
            <a:endParaRPr lang="en-US" sz="240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174229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2000" u="sng" dirty="0">
                <a:solidFill>
                  <a:srgbClr val="FF0000"/>
                </a:solidFill>
                <a:latin typeface="Palatino Linotype" panose="02040502050505030304" pitchFamily="18" charset="0"/>
              </a:rPr>
            </a:br>
            <a:r>
              <a:rPr lang="en-US" sz="4000" dirty="0">
                <a:solidFill>
                  <a:schemeClr val="bg1"/>
                </a:solidFill>
                <a:latin typeface="Palatino Linotype" panose="02040502050505030304" pitchFamily="18" charset="0"/>
              </a:rPr>
              <a:t>How to get started: Create an Account on CastleBranch</a:t>
            </a:r>
          </a:p>
        </p:txBody>
      </p:sp>
      <p:pic>
        <p:nvPicPr>
          <p:cNvPr id="4" name="Content Placeholder 3"/>
          <p:cNvPicPr>
            <a:picLocks noGrp="1" noChangeAspect="1"/>
          </p:cNvPicPr>
          <p:nvPr>
            <p:ph idx="1"/>
          </p:nvPr>
        </p:nvPicPr>
        <p:blipFill>
          <a:blip r:embed="rId2"/>
          <a:stretch>
            <a:fillRect/>
          </a:stretch>
        </p:blipFill>
        <p:spPr>
          <a:xfrm>
            <a:off x="1218909" y="1891895"/>
            <a:ext cx="6706181" cy="4218798"/>
          </a:xfrm>
          <a:prstGeom prst="rect">
            <a:avLst/>
          </a:prstGeom>
        </p:spPr>
      </p:pic>
    </p:spTree>
    <p:extLst>
      <p:ext uri="{BB962C8B-B14F-4D97-AF65-F5344CB8AC3E}">
        <p14:creationId xmlns:p14="http://schemas.microsoft.com/office/powerpoint/2010/main" val="1352207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92087" y="78579"/>
            <a:ext cx="3563535" cy="3485784"/>
          </a:xfrm>
          <a:prstGeom prst="rect">
            <a:avLst/>
          </a:prstGeom>
        </p:spPr>
      </p:pic>
      <p:pic>
        <p:nvPicPr>
          <p:cNvPr id="6" name="Picture 5"/>
          <p:cNvPicPr>
            <a:picLocks noChangeAspect="1"/>
          </p:cNvPicPr>
          <p:nvPr/>
        </p:nvPicPr>
        <p:blipFill>
          <a:blip r:embed="rId3"/>
          <a:stretch>
            <a:fillRect/>
          </a:stretch>
        </p:blipFill>
        <p:spPr>
          <a:xfrm>
            <a:off x="485023" y="3661806"/>
            <a:ext cx="4377661" cy="3086316"/>
          </a:xfrm>
          <a:prstGeom prst="rect">
            <a:avLst/>
          </a:prstGeom>
        </p:spPr>
      </p:pic>
      <p:sp>
        <p:nvSpPr>
          <p:cNvPr id="7" name="TextBox 6"/>
          <p:cNvSpPr txBox="1"/>
          <p:nvPr/>
        </p:nvSpPr>
        <p:spPr>
          <a:xfrm>
            <a:off x="5203767" y="78580"/>
            <a:ext cx="3940233" cy="5359096"/>
          </a:xfrm>
          <a:prstGeom prst="rect">
            <a:avLst/>
          </a:prstGeom>
          <a:noFill/>
        </p:spPr>
        <p:txBody>
          <a:bodyPr wrap="square" rtlCol="0">
            <a:spAutoFit/>
          </a:bodyPr>
          <a:lstStyle/>
          <a:p>
            <a:pPr algn="ctr">
              <a:lnSpc>
                <a:spcPct val="150000"/>
              </a:lnSpc>
            </a:pPr>
            <a:r>
              <a:rPr lang="en-US" sz="1400" dirty="0">
                <a:solidFill>
                  <a:schemeClr val="bg1"/>
                </a:solidFill>
                <a:highlight>
                  <a:srgbClr val="C0C0C0"/>
                </a:highlight>
                <a:latin typeface="Palatino Linotype" panose="02040502050505030304" pitchFamily="18" charset="0"/>
                <a:hlinkClick r:id="rId4"/>
              </a:rPr>
              <a:t>http://uky-health.castlebranch.com/</a:t>
            </a:r>
            <a:r>
              <a:rPr lang="en-US" sz="1400" dirty="0">
                <a:solidFill>
                  <a:schemeClr val="bg1"/>
                </a:solidFill>
                <a:highlight>
                  <a:srgbClr val="C0C0C0"/>
                </a:highlight>
                <a:latin typeface="Palatino Linotype" panose="02040502050505030304" pitchFamily="18" charset="0"/>
              </a:rPr>
              <a:t>  </a:t>
            </a:r>
          </a:p>
          <a:p>
            <a:pPr marL="285750" indent="-285750">
              <a:lnSpc>
                <a:spcPct val="150000"/>
              </a:lnSpc>
              <a:buFont typeface="Arial" panose="020B0604020202020204" pitchFamily="34" charset="0"/>
              <a:buChar char="•"/>
            </a:pPr>
            <a:r>
              <a:rPr lang="en-US" dirty="0">
                <a:solidFill>
                  <a:schemeClr val="bg1"/>
                </a:solidFill>
                <a:latin typeface="Palatino Linotype" panose="02040502050505030304" pitchFamily="18" charset="0"/>
              </a:rPr>
              <a:t>Select “Place Order”</a:t>
            </a:r>
          </a:p>
          <a:p>
            <a:pPr marL="285750" indent="-285750">
              <a:lnSpc>
                <a:spcPct val="150000"/>
              </a:lnSpc>
              <a:buFont typeface="Arial" panose="020B0604020202020204" pitchFamily="34" charset="0"/>
              <a:buChar char="•"/>
            </a:pPr>
            <a:r>
              <a:rPr lang="en-US" dirty="0">
                <a:solidFill>
                  <a:schemeClr val="bg1"/>
                </a:solidFill>
                <a:latin typeface="Palatino Linotype" panose="02040502050505030304" pitchFamily="18" charset="0"/>
              </a:rPr>
              <a:t>Select “College of Health Sciences”</a:t>
            </a:r>
          </a:p>
          <a:p>
            <a:pPr marL="285750" indent="-285750">
              <a:lnSpc>
                <a:spcPct val="150000"/>
              </a:lnSpc>
              <a:buFont typeface="Arial" panose="020B0604020202020204" pitchFamily="34" charset="0"/>
              <a:buChar char="•"/>
            </a:pPr>
            <a:r>
              <a:rPr lang="en-US" dirty="0">
                <a:solidFill>
                  <a:schemeClr val="bg1"/>
                </a:solidFill>
                <a:latin typeface="Palatino Linotype" panose="02040502050505030304" pitchFamily="18" charset="0"/>
              </a:rPr>
              <a:t>Select “University of Kentucky Athletic Training”</a:t>
            </a:r>
          </a:p>
          <a:p>
            <a:pPr marL="285750" indent="-285750">
              <a:lnSpc>
                <a:spcPct val="150000"/>
              </a:lnSpc>
              <a:buFont typeface="Arial" panose="020B0604020202020204" pitchFamily="34" charset="0"/>
              <a:buChar char="•"/>
            </a:pPr>
            <a:r>
              <a:rPr lang="en-US" dirty="0">
                <a:solidFill>
                  <a:schemeClr val="bg1"/>
                </a:solidFill>
                <a:latin typeface="Palatino Linotype" panose="02040502050505030304" pitchFamily="18" charset="0"/>
              </a:rPr>
              <a:t>Select “I need to order my initial Background Check, Drug Test, and Medical Document Manager”</a:t>
            </a:r>
          </a:p>
          <a:p>
            <a:pPr marL="285750" indent="-285750">
              <a:lnSpc>
                <a:spcPct val="150000"/>
              </a:lnSpc>
              <a:buFont typeface="Arial" panose="020B0604020202020204" pitchFamily="34" charset="0"/>
              <a:buChar char="•"/>
            </a:pPr>
            <a:r>
              <a:rPr lang="en-US" dirty="0">
                <a:solidFill>
                  <a:schemeClr val="bg1"/>
                </a:solidFill>
                <a:latin typeface="Palatino Linotype" panose="02040502050505030304" pitchFamily="18" charset="0"/>
              </a:rPr>
              <a:t>You will then be directed to review your order, and then enter your personal details </a:t>
            </a:r>
          </a:p>
          <a:p>
            <a:pPr marL="285750" indent="-285750">
              <a:lnSpc>
                <a:spcPct val="150000"/>
              </a:lnSpc>
              <a:buFont typeface="Arial" panose="020B0604020202020204" pitchFamily="34" charset="0"/>
              <a:buChar char="•"/>
            </a:pPr>
            <a:r>
              <a:rPr lang="en-US" b="1" dirty="0">
                <a:solidFill>
                  <a:schemeClr val="bg1"/>
                </a:solidFill>
                <a:latin typeface="Palatino Linotype" panose="02040502050505030304" pitchFamily="18" charset="0"/>
              </a:rPr>
              <a:t>The cost is $103. </a:t>
            </a:r>
          </a:p>
        </p:txBody>
      </p:sp>
    </p:spTree>
    <p:extLst>
      <p:ext uri="{BB962C8B-B14F-4D97-AF65-F5344CB8AC3E}">
        <p14:creationId xmlns:p14="http://schemas.microsoft.com/office/powerpoint/2010/main" val="58434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lstStyle/>
          <a:p>
            <a:pPr algn="ctr"/>
            <a:r>
              <a:rPr lang="en-US" dirty="0">
                <a:solidFill>
                  <a:schemeClr val="bg1"/>
                </a:solidFill>
                <a:latin typeface="Palatino Linotype" panose="02040502050505030304" pitchFamily="18" charset="0"/>
              </a:rPr>
              <a:t>Background Check and Drug Screen</a:t>
            </a:r>
          </a:p>
        </p:txBody>
      </p:sp>
      <p:sp>
        <p:nvSpPr>
          <p:cNvPr id="3" name="Content Placeholder 2"/>
          <p:cNvSpPr>
            <a:spLocks noGrp="1"/>
          </p:cNvSpPr>
          <p:nvPr>
            <p:ph idx="1"/>
          </p:nvPr>
        </p:nvSpPr>
        <p:spPr>
          <a:xfrm>
            <a:off x="628650" y="1866900"/>
            <a:ext cx="7886700" cy="4775200"/>
          </a:xfrm>
        </p:spPr>
        <p:txBody>
          <a:bodyPr>
            <a:normAutofit fontScale="77500" lnSpcReduction="20000"/>
          </a:bodyPr>
          <a:lstStyle/>
          <a:p>
            <a:pPr>
              <a:buFont typeface="Wingdings" panose="05000000000000000000" pitchFamily="2" charset="2"/>
              <a:buChar char="Ø"/>
            </a:pPr>
            <a:r>
              <a:rPr lang="en-US" dirty="0">
                <a:solidFill>
                  <a:schemeClr val="bg1"/>
                </a:solidFill>
                <a:latin typeface="Palatino Linotype" panose="02040502050505030304" pitchFamily="18" charset="0"/>
              </a:rPr>
              <a:t>Your background check will begin immediately upon purchasing.</a:t>
            </a:r>
          </a:p>
          <a:p>
            <a:pPr>
              <a:buFont typeface="Wingdings" panose="05000000000000000000" pitchFamily="2" charset="2"/>
              <a:buChar char="Ø"/>
            </a:pPr>
            <a:endParaRPr lang="en-US" dirty="0">
              <a:solidFill>
                <a:schemeClr val="bg1"/>
              </a:solidFill>
              <a:latin typeface="Palatino Linotype" panose="02040502050505030304" pitchFamily="18" charset="0"/>
            </a:endParaRPr>
          </a:p>
          <a:p>
            <a:pPr>
              <a:buFont typeface="Wingdings" panose="05000000000000000000" pitchFamily="2" charset="2"/>
              <a:buChar char="Ø"/>
            </a:pPr>
            <a:r>
              <a:rPr lang="en-US" dirty="0">
                <a:solidFill>
                  <a:schemeClr val="bg1"/>
                </a:solidFill>
                <a:latin typeface="Palatino Linotype" panose="02040502050505030304" pitchFamily="18" charset="0"/>
              </a:rPr>
              <a:t>Instructions for your Drug Screening will be provided within your CastleBranch “To Do List” within three business days.</a:t>
            </a:r>
            <a:r>
              <a:rPr lang="en-US" b="1" u="sng" dirty="0"/>
              <a:t> </a:t>
            </a:r>
            <a:r>
              <a:rPr lang="en-US" b="1" u="sng" dirty="0">
                <a:solidFill>
                  <a:schemeClr val="bg1"/>
                </a:solidFill>
              </a:rPr>
              <a:t>You must use a LabCorp location for your drug screening.</a:t>
            </a:r>
          </a:p>
          <a:p>
            <a:pPr>
              <a:buFont typeface="Wingdings" panose="05000000000000000000" pitchFamily="2" charset="2"/>
              <a:buChar char="Ø"/>
            </a:pPr>
            <a:endParaRPr lang="en-US" b="1" u="sng" dirty="0">
              <a:solidFill>
                <a:schemeClr val="bg1"/>
              </a:solidFill>
            </a:endParaRPr>
          </a:p>
          <a:p>
            <a:pPr>
              <a:buFont typeface="Wingdings" panose="05000000000000000000" pitchFamily="2" charset="2"/>
              <a:buChar char="Ø"/>
            </a:pPr>
            <a:r>
              <a:rPr lang="en-US" dirty="0">
                <a:solidFill>
                  <a:schemeClr val="bg1"/>
                </a:solidFill>
                <a:latin typeface="Palatino Linotype" panose="02040502050505030304" pitchFamily="18" charset="0"/>
              </a:rPr>
              <a:t>  You will be able to download the registration form and locate a LabCorp near you to process the specimen. </a:t>
            </a:r>
            <a:r>
              <a:rPr lang="en-US" u="sng" dirty="0">
                <a:solidFill>
                  <a:srgbClr val="FFC000"/>
                </a:solidFill>
                <a:latin typeface="Palatino Linotype" panose="02040502050505030304" pitchFamily="18" charset="0"/>
              </a:rPr>
              <a:t>It is your responsibility to make sure that you allow enough  time for us to receive the result prior to the start of courses.</a:t>
            </a:r>
          </a:p>
          <a:p>
            <a:pPr>
              <a:buFont typeface="Wingdings" panose="05000000000000000000" pitchFamily="2" charset="2"/>
              <a:buChar char="Ø"/>
            </a:pPr>
            <a:endParaRPr lang="en-US" u="sng" dirty="0">
              <a:solidFill>
                <a:srgbClr val="FFC000"/>
              </a:solidFill>
              <a:latin typeface="Palatino Linotype" panose="02040502050505030304" pitchFamily="18" charset="0"/>
            </a:endParaRPr>
          </a:p>
          <a:p>
            <a:pPr lvl="1">
              <a:buFont typeface="Courier New" panose="02070309020205020404" pitchFamily="49" charset="0"/>
              <a:buChar char="o"/>
            </a:pPr>
            <a:r>
              <a:rPr lang="en-US" dirty="0">
                <a:solidFill>
                  <a:schemeClr val="bg1"/>
                </a:solidFill>
                <a:latin typeface="Palatino Linotype" panose="02040502050505030304" pitchFamily="18" charset="0"/>
              </a:rPr>
              <a:t>For issues processing a drug screen, please call CastleBranch directly at (888) 723-4263</a:t>
            </a:r>
          </a:p>
        </p:txBody>
      </p:sp>
    </p:spTree>
    <p:extLst>
      <p:ext uri="{BB962C8B-B14F-4D97-AF65-F5344CB8AC3E}">
        <p14:creationId xmlns:p14="http://schemas.microsoft.com/office/powerpoint/2010/main" val="3456375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117600"/>
          </a:xfrm>
          <a:solidFill>
            <a:schemeClr val="bg2">
              <a:lumMod val="10000"/>
            </a:schemeClr>
          </a:solidFill>
        </p:spPr>
        <p:txBody>
          <a:bodyPr/>
          <a:lstStyle/>
          <a:p>
            <a:pPr algn="ctr"/>
            <a:r>
              <a:rPr lang="en-US" dirty="0">
                <a:solidFill>
                  <a:schemeClr val="bg1"/>
                </a:solidFill>
                <a:latin typeface="Palatino Linotype" panose="02040502050505030304" pitchFamily="18" charset="0"/>
              </a:rPr>
              <a:t>Clinical Requirements</a:t>
            </a:r>
          </a:p>
        </p:txBody>
      </p:sp>
      <p:sp>
        <p:nvSpPr>
          <p:cNvPr id="3" name="Content Placeholder 2"/>
          <p:cNvSpPr>
            <a:spLocks noGrp="1"/>
          </p:cNvSpPr>
          <p:nvPr>
            <p:ph idx="1"/>
          </p:nvPr>
        </p:nvSpPr>
        <p:spPr>
          <a:xfrm>
            <a:off x="0" y="1117602"/>
            <a:ext cx="9144000" cy="5740398"/>
          </a:xfrm>
        </p:spPr>
        <p:txBody>
          <a:bodyPr>
            <a:noAutofit/>
          </a:bodyPr>
          <a:lstStyle/>
          <a:p>
            <a:pPr lvl="1">
              <a:buFont typeface="Wingdings" panose="05000000000000000000" pitchFamily="2" charset="2"/>
              <a:buChar char="Ø"/>
            </a:pPr>
            <a:r>
              <a:rPr lang="en-US" sz="1500" dirty="0">
                <a:solidFill>
                  <a:schemeClr val="bg1"/>
                </a:solidFill>
                <a:latin typeface="Palatino Linotype" panose="02040502050505030304" pitchFamily="18" charset="0"/>
              </a:rPr>
              <a:t>MMR (Measles, Mumps, Rubella                                              </a:t>
            </a:r>
          </a:p>
          <a:p>
            <a:pPr lvl="1">
              <a:buFont typeface="Wingdings" panose="05000000000000000000" pitchFamily="2" charset="2"/>
              <a:buChar char="Ø"/>
            </a:pPr>
            <a:r>
              <a:rPr lang="en-US" sz="1500" dirty="0">
                <a:solidFill>
                  <a:schemeClr val="bg1"/>
                </a:solidFill>
                <a:latin typeface="Palatino Linotype" panose="02040502050505030304" pitchFamily="18" charset="0"/>
              </a:rPr>
              <a:t>Varicella (Chicken Pox)                                                                       </a:t>
            </a:r>
          </a:p>
          <a:p>
            <a:pPr lvl="1">
              <a:buFont typeface="Wingdings" panose="05000000000000000000" pitchFamily="2" charset="2"/>
              <a:buChar char="Ø"/>
            </a:pPr>
            <a:r>
              <a:rPr lang="en-US" sz="1500" dirty="0">
                <a:solidFill>
                  <a:schemeClr val="bg1"/>
                </a:solidFill>
                <a:latin typeface="Palatino Linotype" panose="02040502050505030304" pitchFamily="18" charset="0"/>
              </a:rPr>
              <a:t>Tetanus, Diphtheria, Pertussis (</a:t>
            </a:r>
            <a:r>
              <a:rPr lang="en-US" sz="1500" dirty="0" err="1">
                <a:solidFill>
                  <a:schemeClr val="bg1"/>
                </a:solidFill>
                <a:latin typeface="Palatino Linotype" panose="02040502050505030304" pitchFamily="18" charset="0"/>
              </a:rPr>
              <a:t>Tdap</a:t>
            </a:r>
            <a:r>
              <a:rPr lang="en-US" sz="1500" dirty="0">
                <a:solidFill>
                  <a:schemeClr val="bg1"/>
                </a:solidFill>
                <a:latin typeface="Palatino Linotype" panose="02040502050505030304" pitchFamily="18" charset="0"/>
              </a:rPr>
              <a:t>)                                      </a:t>
            </a:r>
          </a:p>
          <a:p>
            <a:pPr lvl="1">
              <a:buFont typeface="Wingdings" panose="05000000000000000000" pitchFamily="2" charset="2"/>
              <a:buChar char="Ø"/>
            </a:pPr>
            <a:r>
              <a:rPr lang="en-US" sz="1500" dirty="0">
                <a:solidFill>
                  <a:schemeClr val="bg1"/>
                </a:solidFill>
                <a:latin typeface="Palatino Linotype" panose="02040502050505030304" pitchFamily="18" charset="0"/>
              </a:rPr>
              <a:t>Hepatitis B                                                                                          </a:t>
            </a:r>
          </a:p>
          <a:p>
            <a:pPr lvl="1">
              <a:buFont typeface="Wingdings" panose="05000000000000000000" pitchFamily="2" charset="2"/>
              <a:buChar char="Ø"/>
            </a:pPr>
            <a:r>
              <a:rPr lang="en-US" sz="1500" dirty="0">
                <a:solidFill>
                  <a:schemeClr val="bg1"/>
                </a:solidFill>
                <a:latin typeface="Palatino Linotype" panose="02040502050505030304" pitchFamily="18" charset="0"/>
              </a:rPr>
              <a:t>TB IGRA Blood Test (first year)</a:t>
            </a:r>
          </a:p>
          <a:p>
            <a:pPr lvl="2">
              <a:buFont typeface="Courier New" panose="02070309020205020404" pitchFamily="49" charset="0"/>
              <a:buChar char="o"/>
            </a:pPr>
            <a:r>
              <a:rPr lang="en-US" sz="1400" dirty="0">
                <a:solidFill>
                  <a:schemeClr val="bg1"/>
                </a:solidFill>
                <a:latin typeface="Palatino Linotype" panose="02040502050505030304" pitchFamily="18" charset="0"/>
              </a:rPr>
              <a:t>TB IGRA Blood test (annual renewal)  </a:t>
            </a:r>
            <a:r>
              <a:rPr lang="en-US" sz="1100" dirty="0">
                <a:solidFill>
                  <a:schemeClr val="bg1"/>
                </a:solidFill>
                <a:latin typeface="Palatino Linotype" panose="02040502050505030304" pitchFamily="18" charset="0"/>
              </a:rPr>
              <a:t>                                                                   </a:t>
            </a:r>
          </a:p>
          <a:p>
            <a:pPr lvl="1">
              <a:buFont typeface="Wingdings" panose="05000000000000000000" pitchFamily="2" charset="2"/>
              <a:buChar char="Ø"/>
            </a:pPr>
            <a:r>
              <a:rPr lang="en-US" sz="1500" dirty="0">
                <a:solidFill>
                  <a:schemeClr val="bg1"/>
                </a:solidFill>
                <a:latin typeface="Palatino Linotype" panose="02040502050505030304" pitchFamily="18" charset="0"/>
              </a:rPr>
              <a:t>Flu Immunization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BLS/CPR Certification   (BLS for Healthcare providers)                                                                              </a:t>
            </a:r>
          </a:p>
          <a:p>
            <a:pPr lvl="1">
              <a:buFont typeface="Wingdings" panose="05000000000000000000" pitchFamily="2" charset="2"/>
              <a:buChar char="Ø"/>
            </a:pPr>
            <a:r>
              <a:rPr lang="en-US" sz="1500" dirty="0">
                <a:solidFill>
                  <a:schemeClr val="bg1"/>
                </a:solidFill>
                <a:latin typeface="Palatino Linotype" panose="02040502050505030304" pitchFamily="18" charset="0"/>
              </a:rPr>
              <a:t>Physical Examination                                                                      </a:t>
            </a:r>
          </a:p>
          <a:p>
            <a:pPr lvl="1">
              <a:buFont typeface="Wingdings" panose="05000000000000000000" pitchFamily="2" charset="2"/>
              <a:buChar char="Ø"/>
            </a:pPr>
            <a:r>
              <a:rPr lang="en-US" sz="1500" dirty="0">
                <a:solidFill>
                  <a:schemeClr val="bg1"/>
                </a:solidFill>
                <a:latin typeface="Palatino Linotype" panose="02040502050505030304" pitchFamily="18" charset="0"/>
              </a:rPr>
              <a:t>Health Insurance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Professional Liability Insurance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Commitment to Behavioral Standard in Patient Care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HIPAA Certification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Discrimination &amp; Harassment Training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OLE Guide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HIPAA Education and Consent form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Bloodborne Pathogens Training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FERPA Training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Health Care Colleges Code of Student Acknowledgement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CHS Student Technical and Behavioral Standards  (annual renewal) </a:t>
            </a:r>
          </a:p>
          <a:p>
            <a:pPr lvl="1">
              <a:buFont typeface="Wingdings" panose="05000000000000000000" pitchFamily="2" charset="2"/>
              <a:buChar char="Ø"/>
            </a:pPr>
            <a:r>
              <a:rPr lang="en-US" sz="1500" dirty="0">
                <a:solidFill>
                  <a:schemeClr val="bg1"/>
                </a:solidFill>
                <a:latin typeface="Palatino Linotype" panose="02040502050505030304" pitchFamily="18" charset="0"/>
              </a:rPr>
              <a:t>NATA Membership Card (annual renewal)</a:t>
            </a:r>
            <a:endParaRPr lang="en-US" sz="1500" dirty="0"/>
          </a:p>
        </p:txBody>
      </p:sp>
    </p:spTree>
    <p:extLst>
      <p:ext uri="{BB962C8B-B14F-4D97-AF65-F5344CB8AC3E}">
        <p14:creationId xmlns:p14="http://schemas.microsoft.com/office/powerpoint/2010/main" val="262845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10000"/>
            </a:schemeClr>
          </a:solidFill>
        </p:spPr>
        <p:txBody>
          <a:bodyPr/>
          <a:lstStyle/>
          <a:p>
            <a:pPr algn="ctr"/>
            <a:r>
              <a:rPr lang="en-US" dirty="0">
                <a:solidFill>
                  <a:schemeClr val="bg1"/>
                </a:solidFill>
                <a:latin typeface="Palatino Linotype" panose="02040502050505030304" pitchFamily="18" charset="0"/>
              </a:rPr>
              <a:t>Health Insurance</a:t>
            </a:r>
          </a:p>
        </p:txBody>
      </p:sp>
      <p:sp>
        <p:nvSpPr>
          <p:cNvPr id="3" name="Content Placeholder 2"/>
          <p:cNvSpPr>
            <a:spLocks noGrp="1"/>
          </p:cNvSpPr>
          <p:nvPr>
            <p:ph sz="half" idx="1"/>
          </p:nvPr>
        </p:nvSpPr>
        <p:spPr>
          <a:xfrm>
            <a:off x="628650" y="1812175"/>
            <a:ext cx="3886200" cy="4680699"/>
          </a:xfrm>
          <a:solidFill>
            <a:schemeClr val="bg2">
              <a:lumMod val="10000"/>
            </a:schemeClr>
          </a:solidFill>
        </p:spPr>
        <p:txBody>
          <a:bodyPr>
            <a:normAutofit fontScale="77500" lnSpcReduction="20000"/>
          </a:bodyPr>
          <a:lstStyle/>
          <a:p>
            <a:pPr>
              <a:buFont typeface="Wingdings" panose="05000000000000000000" pitchFamily="2" charset="2"/>
              <a:buChar char="Ø"/>
            </a:pPr>
            <a:endParaRPr lang="en-US" dirty="0">
              <a:solidFill>
                <a:schemeClr val="bg1"/>
              </a:solidFill>
              <a:latin typeface="Palatino Linotype" panose="02040502050505030304" pitchFamily="18" charset="0"/>
            </a:endParaRPr>
          </a:p>
          <a:p>
            <a:pPr>
              <a:buFont typeface="Wingdings" panose="05000000000000000000" pitchFamily="2" charset="2"/>
              <a:buChar char="Ø"/>
            </a:pPr>
            <a:r>
              <a:rPr lang="en-US" dirty="0">
                <a:solidFill>
                  <a:schemeClr val="bg1"/>
                </a:solidFill>
                <a:latin typeface="Palatino Linotype" panose="02040502050505030304" pitchFamily="18" charset="0"/>
              </a:rPr>
              <a:t>You must provide a copy of your current health insurance card or proof of coverage. Please make sure your name is on the card.</a:t>
            </a:r>
          </a:p>
          <a:p>
            <a:pPr>
              <a:buFont typeface="Wingdings" panose="05000000000000000000" pitchFamily="2" charset="2"/>
              <a:buChar char="Ø"/>
            </a:pPr>
            <a:endParaRPr lang="en-US" dirty="0">
              <a:solidFill>
                <a:schemeClr val="bg1"/>
              </a:solidFill>
              <a:latin typeface="Palatino Linotype" panose="02040502050505030304" pitchFamily="18" charset="0"/>
            </a:endParaRPr>
          </a:p>
          <a:p>
            <a:pPr>
              <a:buFont typeface="Wingdings" panose="05000000000000000000" pitchFamily="2" charset="2"/>
              <a:buChar char="Ø"/>
            </a:pPr>
            <a:r>
              <a:rPr lang="en-US" b="1" u="sng" dirty="0">
                <a:solidFill>
                  <a:schemeClr val="bg1"/>
                </a:solidFill>
                <a:latin typeface="Palatino Linotype" panose="02040502050505030304" pitchFamily="18" charset="0"/>
              </a:rPr>
              <a:t>If your name is different than the name listed on the card, you will need to  upload documentation confirming your coverage</a:t>
            </a:r>
            <a:r>
              <a:rPr lang="en-US" dirty="0">
                <a:solidFill>
                  <a:schemeClr val="bg1"/>
                </a:solidFill>
                <a:latin typeface="Palatino Linotype" panose="02040502050505030304" pitchFamily="18" charset="0"/>
              </a:rPr>
              <a:t>.</a:t>
            </a:r>
          </a:p>
          <a:p>
            <a:pPr>
              <a:buFont typeface="Wingdings" panose="05000000000000000000" pitchFamily="2" charset="2"/>
              <a:buChar char="Ø"/>
            </a:pPr>
            <a:endParaRPr lang="en-US" dirty="0">
              <a:solidFill>
                <a:schemeClr val="bg1"/>
              </a:solidFill>
              <a:latin typeface="Palatino Linotype" panose="02040502050505030304" pitchFamily="18" charset="0"/>
            </a:endParaRPr>
          </a:p>
          <a:p>
            <a:pPr>
              <a:buFont typeface="Wingdings" panose="05000000000000000000" pitchFamily="2" charset="2"/>
              <a:buChar char="Ø"/>
            </a:pPr>
            <a:r>
              <a:rPr lang="en-US" dirty="0">
                <a:solidFill>
                  <a:schemeClr val="bg1"/>
                </a:solidFill>
                <a:latin typeface="Palatino Linotype" panose="02040502050505030304" pitchFamily="18" charset="0"/>
              </a:rPr>
              <a:t>Make sure that you upload a copy of the front AND back of the insurance card.</a:t>
            </a:r>
          </a:p>
        </p:txBody>
      </p:sp>
      <p:pic>
        <p:nvPicPr>
          <p:cNvPr id="5" name="Content Placeholder 4"/>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29149" y="2635135"/>
            <a:ext cx="4273781" cy="2581125"/>
          </a:xfrm>
          <a:prstGeom prst="rect">
            <a:avLst/>
          </a:prstGeom>
          <a:noFill/>
          <a:ln>
            <a:noFill/>
          </a:ln>
        </p:spPr>
      </p:pic>
      <p:pic>
        <p:nvPicPr>
          <p:cNvPr id="7" name="Picture 6"/>
          <p:cNvPicPr>
            <a:picLocks noChangeAspect="1"/>
          </p:cNvPicPr>
          <p:nvPr/>
        </p:nvPicPr>
        <p:blipFill>
          <a:blip r:embed="rId3"/>
          <a:stretch>
            <a:fillRect/>
          </a:stretch>
        </p:blipFill>
        <p:spPr>
          <a:xfrm>
            <a:off x="5185070" y="2009996"/>
            <a:ext cx="3029975" cy="493819"/>
          </a:xfrm>
          <a:prstGeom prst="rect">
            <a:avLst/>
          </a:prstGeom>
        </p:spPr>
      </p:pic>
    </p:spTree>
    <p:extLst>
      <p:ext uri="{BB962C8B-B14F-4D97-AF65-F5344CB8AC3E}">
        <p14:creationId xmlns:p14="http://schemas.microsoft.com/office/powerpoint/2010/main" val="114965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43800" cy="914400"/>
          </a:xfrm>
          <a:solidFill>
            <a:srgbClr val="FFFF00"/>
          </a:solidFill>
        </p:spPr>
        <p:txBody>
          <a:bodyPr/>
          <a:lstStyle/>
          <a:p>
            <a:pPr algn="ctr"/>
            <a:r>
              <a:rPr lang="en-US" sz="4000" b="1" u="sng" dirty="0"/>
              <a:t>Professional Liability Insurance</a:t>
            </a:r>
          </a:p>
        </p:txBody>
      </p:sp>
      <p:sp>
        <p:nvSpPr>
          <p:cNvPr id="3" name="Content Placeholder 2"/>
          <p:cNvSpPr>
            <a:spLocks noGrp="1"/>
          </p:cNvSpPr>
          <p:nvPr>
            <p:ph sz="quarter" idx="13"/>
          </p:nvPr>
        </p:nvSpPr>
        <p:spPr>
          <a:xfrm>
            <a:off x="838200" y="1447800"/>
            <a:ext cx="3273552" cy="4953000"/>
          </a:xfrm>
          <a:solidFill>
            <a:schemeClr val="accent2">
              <a:lumMod val="40000"/>
              <a:lumOff val="60000"/>
            </a:schemeClr>
          </a:solidFill>
        </p:spPr>
        <p:txBody>
          <a:bodyPr>
            <a:normAutofit fontScale="77500" lnSpcReduction="20000"/>
          </a:bodyPr>
          <a:lstStyle/>
          <a:p>
            <a:pPr>
              <a:buFont typeface="Wingdings" panose="05000000000000000000" pitchFamily="2" charset="2"/>
              <a:buChar char="Ø"/>
            </a:pPr>
            <a:r>
              <a:rPr lang="en-US" dirty="0"/>
              <a:t>Students are responsible for obtaining their own liability insurance. Popular insurers include Mercer and HPSO.</a:t>
            </a:r>
          </a:p>
          <a:p>
            <a:pPr>
              <a:buFont typeface="Wingdings" panose="05000000000000000000" pitchFamily="2" charset="2"/>
              <a:buChar char="Ø"/>
            </a:pPr>
            <a:r>
              <a:rPr lang="en-US" dirty="0"/>
              <a:t>The “Per Incident” amount should be at least 1 million and the “annual aggregate” should be at least 3 million. 2 million per incident and 4 million annual aggregate is also acceptable. </a:t>
            </a:r>
          </a:p>
          <a:p>
            <a:pPr>
              <a:buFont typeface="Wingdings" panose="05000000000000000000" pitchFamily="2" charset="2"/>
              <a:buChar char="Ø"/>
            </a:pPr>
            <a:r>
              <a:rPr lang="en-US" dirty="0"/>
              <a:t>Typically costs $30-$50 per year.</a:t>
            </a:r>
          </a:p>
          <a:p>
            <a:pPr>
              <a:buFont typeface="Wingdings" panose="05000000000000000000" pitchFamily="2" charset="2"/>
              <a:buChar char="Ø"/>
            </a:pPr>
            <a:r>
              <a:rPr lang="en-US" dirty="0"/>
              <a:t>Must be renewed annually.</a:t>
            </a:r>
          </a:p>
        </p:txBody>
      </p:sp>
      <p:pic>
        <p:nvPicPr>
          <p:cNvPr id="1026"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343400" y="1447800"/>
            <a:ext cx="4576203" cy="509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899384"/>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710</TotalTime>
  <Words>2307</Words>
  <Application>Microsoft Office PowerPoint</Application>
  <PresentationFormat>On-screen Show (4:3)</PresentationFormat>
  <Paragraphs>159</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Courier New</vt:lpstr>
      <vt:lpstr>Palatino Linotype</vt:lpstr>
      <vt:lpstr>Symbol</vt:lpstr>
      <vt:lpstr>Times New Roman</vt:lpstr>
      <vt:lpstr>Wingdings</vt:lpstr>
      <vt:lpstr>Office Theme</vt:lpstr>
      <vt:lpstr>Compliance Requirements for Athletic Training Graduate Program</vt:lpstr>
      <vt:lpstr>Requirements</vt:lpstr>
      <vt:lpstr>Due Dates</vt:lpstr>
      <vt:lpstr> How to get started: Create an Account on CastleBranch</vt:lpstr>
      <vt:lpstr>PowerPoint Presentation</vt:lpstr>
      <vt:lpstr>Background Check and Drug Screen</vt:lpstr>
      <vt:lpstr>Clinical Requirements</vt:lpstr>
      <vt:lpstr>Health Insurance</vt:lpstr>
      <vt:lpstr>Professional Liability Insurance</vt:lpstr>
      <vt:lpstr>PowerPoint Presentation</vt:lpstr>
      <vt:lpstr>Required Immunizations</vt:lpstr>
      <vt:lpstr>MEASLES, MUMPS AND RUBELLA (MMR) vaccine    Compliance can be obtained by providing:  1. Two MMR vaccines with first dose given at 1 year of age or older AND second dose given at age four or older; OR  2. Documentation of positive antibody titers showing proof of immunity for each of the three diseases: [measles (rubeola), mumps AND rubella]    Note:  If a student submits documentation of negative or indeterminate titers, but they have also submitted proof of two MMR vaccines as listed above, this is acceptable.     Documentation must include:  Student’s Name  Student’s date of birth  If series is completed, dates of each shot OR  If titers are provided, dates of positive titers are required and information will include: “immune,” “positive” or number that when compared to range given on record indicates the student is positive/immune; AND  Name of the healthcare provider OR UHS compliance form OR Employee compliance form OR state immunization certificate or registry.  </vt:lpstr>
      <vt:lpstr>Evidence of one dose of TDaP.   Documentation must include:  -Student’s Name  -Student’s date of birth  -Date of TDaP shot; AND  -Name of the healthcare provider OR UHS compliance form OR Employee compliance form OR state immunization certificate or registry.  </vt:lpstr>
      <vt:lpstr>VARICELLA  (Please note that oral history of disease or an X on immunization record  is not accepted.)    Compliance may be obtained by providing:  1. Evidence of varicella two-dose series after one year of age; OR  2. Positive antibody titer showing proof of immunity; OR  3. Medically documented history of disease (chicken pox/varicella or shingles/zoster)  from a healthcare provider (Doctor, APRN, or PA) with date of disease.   An X on the immunization form by varicella is NOT acceptable proof of disease.     Note:  If a student submits documentation of negative or indeterminate titers, but they have also submitted proof of two varicella vaccines as listed above, this is acceptable </vt:lpstr>
      <vt:lpstr>Compliance may be obtained by providing:  1. Evidence of three Hepatitis B vaccines; OR  2. If series is in process or historical documentation of vaccines could not be obtained, 2 vaccines are required upon initial submission to this requirement. You will be able to submit record of the third shot when it is due.    Documentation must include:  -Student’s Name  -Student’s date of birth  -Dates of HEP B shots; AND  -Name of the healthcare provider OR UHS compliance form OR Employee compliance form OR state immunization certificate or registry.    Subsequent Requirement:  If only two initial vaccines obtained, Hepatitis B third dose due 6 months after the 1st dose.   </vt:lpstr>
      <vt:lpstr>PowerPoint Presentation</vt:lpstr>
      <vt:lpstr>PowerPoint Presentation</vt:lpstr>
      <vt:lpstr>Commitment to Behavioral Standard in Patient Care</vt:lpstr>
      <vt:lpstr>BLS/CPR Certification</vt:lpstr>
      <vt:lpstr>Physical Examination</vt:lpstr>
      <vt:lpstr>Bloodborne Pathogens Training Certification</vt:lpstr>
      <vt:lpstr>HIPAA and Discrimination and Harassment Trainings</vt:lpstr>
      <vt:lpstr>FERPA TRAINING</vt:lpstr>
      <vt:lpstr>CHS Student Technical  and Behavioral Standards </vt:lpstr>
      <vt:lpstr>Important Notes</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Thorner, Chloe M.</dc:creator>
  <cp:lastModifiedBy>Edge, Tammy W.</cp:lastModifiedBy>
  <cp:revision>92</cp:revision>
  <dcterms:created xsi:type="dcterms:W3CDTF">2020-01-15T15:18:09Z</dcterms:created>
  <dcterms:modified xsi:type="dcterms:W3CDTF">2024-08-20T15:59:04Z</dcterms:modified>
</cp:coreProperties>
</file>