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6"/>
  </p:notesMasterIdLst>
  <p:sldIdLst>
    <p:sldId id="298" r:id="rId3"/>
    <p:sldId id="300" r:id="rId4"/>
    <p:sldId id="308" r:id="rId5"/>
    <p:sldId id="318" r:id="rId6"/>
    <p:sldId id="303" r:id="rId7"/>
    <p:sldId id="309" r:id="rId8"/>
    <p:sldId id="310" r:id="rId9"/>
    <p:sldId id="263" r:id="rId10"/>
    <p:sldId id="312" r:id="rId11"/>
    <p:sldId id="265" r:id="rId12"/>
    <p:sldId id="320" r:id="rId13"/>
    <p:sldId id="323" r:id="rId14"/>
    <p:sldId id="31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arks, Melanie J." initials="SMJ" lastIdx="3" clrIdx="0">
    <p:extLst>
      <p:ext uri="{19B8F6BF-5375-455C-9EA6-DF929625EA0E}">
        <p15:presenceInfo xmlns:p15="http://schemas.microsoft.com/office/powerpoint/2012/main" userId="S-1-5-21-1177238915-1645522239-725345543-102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E37"/>
    <a:srgbClr val="150033"/>
    <a:srgbClr val="FFCC00"/>
    <a:srgbClr val="FFCC66"/>
    <a:srgbClr val="183F81"/>
    <a:srgbClr val="020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94660"/>
  </p:normalViewPr>
  <p:slideViewPr>
    <p:cSldViewPr snapToGrid="0" snapToObjects="1">
      <p:cViewPr varScale="1">
        <p:scale>
          <a:sx n="72" d="100"/>
          <a:sy n="72" d="100"/>
        </p:scale>
        <p:origin x="1620"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9637D-422F-4F1E-926E-A44248A64B56}" type="datetimeFigureOut">
              <a:rPr lang="en-US" smtClean="0"/>
              <a:t>9/3/2024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351F6-6364-407B-9489-2CC07E54891B}" type="slidenum">
              <a:rPr lang="en-US" smtClean="0"/>
              <a:t>‹#›</a:t>
            </a:fld>
            <a:endParaRPr lang="en-US"/>
          </a:p>
        </p:txBody>
      </p:sp>
    </p:spTree>
    <p:extLst>
      <p:ext uri="{BB962C8B-B14F-4D97-AF65-F5344CB8AC3E}">
        <p14:creationId xmlns:p14="http://schemas.microsoft.com/office/powerpoint/2010/main" val="242026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1</a:t>
            </a:fld>
            <a:endParaRPr lang="en-US"/>
          </a:p>
        </p:txBody>
      </p:sp>
    </p:spTree>
    <p:extLst>
      <p:ext uri="{BB962C8B-B14F-4D97-AF65-F5344CB8AC3E}">
        <p14:creationId xmlns:p14="http://schemas.microsoft.com/office/powerpoint/2010/main" val="1726436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12</a:t>
            </a:fld>
            <a:endParaRPr lang="en-US"/>
          </a:p>
        </p:txBody>
      </p:sp>
    </p:spTree>
    <p:extLst>
      <p:ext uri="{BB962C8B-B14F-4D97-AF65-F5344CB8AC3E}">
        <p14:creationId xmlns:p14="http://schemas.microsoft.com/office/powerpoint/2010/main" val="2037361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13</a:t>
            </a:fld>
            <a:endParaRPr lang="en-US"/>
          </a:p>
        </p:txBody>
      </p:sp>
    </p:spTree>
    <p:extLst>
      <p:ext uri="{BB962C8B-B14F-4D97-AF65-F5344CB8AC3E}">
        <p14:creationId xmlns:p14="http://schemas.microsoft.com/office/powerpoint/2010/main" val="2411329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2</a:t>
            </a:fld>
            <a:endParaRPr lang="en-US"/>
          </a:p>
        </p:txBody>
      </p:sp>
    </p:spTree>
    <p:extLst>
      <p:ext uri="{BB962C8B-B14F-4D97-AF65-F5344CB8AC3E}">
        <p14:creationId xmlns:p14="http://schemas.microsoft.com/office/powerpoint/2010/main" val="48747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3</a:t>
            </a:fld>
            <a:endParaRPr lang="en-US"/>
          </a:p>
        </p:txBody>
      </p:sp>
    </p:spTree>
    <p:extLst>
      <p:ext uri="{BB962C8B-B14F-4D97-AF65-F5344CB8AC3E}">
        <p14:creationId xmlns:p14="http://schemas.microsoft.com/office/powerpoint/2010/main" val="3646681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5</a:t>
            </a:fld>
            <a:endParaRPr lang="en-US"/>
          </a:p>
        </p:txBody>
      </p:sp>
    </p:spTree>
    <p:extLst>
      <p:ext uri="{BB962C8B-B14F-4D97-AF65-F5344CB8AC3E}">
        <p14:creationId xmlns:p14="http://schemas.microsoft.com/office/powerpoint/2010/main" val="23884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6</a:t>
            </a:fld>
            <a:endParaRPr lang="en-US"/>
          </a:p>
        </p:txBody>
      </p:sp>
    </p:spTree>
    <p:extLst>
      <p:ext uri="{BB962C8B-B14F-4D97-AF65-F5344CB8AC3E}">
        <p14:creationId xmlns:p14="http://schemas.microsoft.com/office/powerpoint/2010/main" val="20760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7</a:t>
            </a:fld>
            <a:endParaRPr lang="en-US"/>
          </a:p>
        </p:txBody>
      </p:sp>
    </p:spTree>
    <p:extLst>
      <p:ext uri="{BB962C8B-B14F-4D97-AF65-F5344CB8AC3E}">
        <p14:creationId xmlns:p14="http://schemas.microsoft.com/office/powerpoint/2010/main" val="102378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EA35D-8EC6-4472-991E-79B2692C6E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254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9</a:t>
            </a:fld>
            <a:endParaRPr lang="en-US"/>
          </a:p>
        </p:txBody>
      </p:sp>
    </p:spTree>
    <p:extLst>
      <p:ext uri="{BB962C8B-B14F-4D97-AF65-F5344CB8AC3E}">
        <p14:creationId xmlns:p14="http://schemas.microsoft.com/office/powerpoint/2010/main" val="1014859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10</a:t>
            </a:fld>
            <a:endParaRPr lang="en-US"/>
          </a:p>
        </p:txBody>
      </p:sp>
    </p:spTree>
    <p:extLst>
      <p:ext uri="{BB962C8B-B14F-4D97-AF65-F5344CB8AC3E}">
        <p14:creationId xmlns:p14="http://schemas.microsoft.com/office/powerpoint/2010/main" val="24554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8918A-276D-DC42-8E3D-46AD9730A42C}"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419365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48918A-276D-DC42-8E3D-46AD9730A42C}"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18833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8918A-276D-DC42-8E3D-46AD9730A42C}"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530953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t>9/3/2024</a:t>
            </a:fld>
            <a:endParaRPr lang="en-US" dirty="0"/>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95741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t>9/3/2024</a:t>
            </a:fld>
            <a:endParaRPr lang="en-US" dirty="0"/>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985635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t>9/3/2024</a:t>
            </a:fld>
            <a:endParaRPr lang="en-US" dirty="0"/>
          </a:p>
        </p:txBody>
      </p:sp>
      <p:sp>
        <p:nvSpPr>
          <p:cNvPr id="13" name="Slide Number Placeholder 12"/>
          <p:cNvSpPr>
            <a:spLocks noGrp="1"/>
          </p:cNvSpPr>
          <p:nvPr>
            <p:ph type="sldNum" sz="quarter" idx="11"/>
          </p:nvPr>
        </p:nvSpPr>
        <p:spPr/>
        <p:txBody>
          <a:bodyPr/>
          <a:lstStyle/>
          <a:p>
            <a:fld id="{C1F3D6EF-14A9-4DB1-9059-B846AC56CA58}"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4264424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t>9/3/2024</a:t>
            </a:fld>
            <a:endParaRPr lang="en-US" dirty="0"/>
          </a:p>
        </p:txBody>
      </p:sp>
      <p:sp>
        <p:nvSpPr>
          <p:cNvPr id="9" name="Slide Number Placeholder 8"/>
          <p:cNvSpPr>
            <a:spLocks noGrp="1"/>
          </p:cNvSpPr>
          <p:nvPr>
            <p:ph type="sldNum" sz="quarter" idx="11"/>
          </p:nvPr>
        </p:nvSpPr>
        <p:spPr/>
        <p:txBody>
          <a:bodyPr/>
          <a:lstStyle/>
          <a:p>
            <a:fld id="{C1F3D6EF-14A9-4DB1-9059-B846AC56CA58}"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4091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t>9/3/2024</a:t>
            </a:fld>
            <a:endParaRPr lang="en-US" dirty="0"/>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127728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t>9/3/2024</a:t>
            </a:fld>
            <a:endParaRPr lang="en-US" dirty="0"/>
          </a:p>
        </p:txBody>
      </p:sp>
      <p:sp>
        <p:nvSpPr>
          <p:cNvPr id="8" name="Slide Number Placeholder 7"/>
          <p:cNvSpPr>
            <a:spLocks noGrp="1"/>
          </p:cNvSpPr>
          <p:nvPr>
            <p:ph type="sldNum" sz="quarter" idx="11"/>
          </p:nvPr>
        </p:nvSpPr>
        <p:spPr/>
        <p:txBody>
          <a:bodyPr/>
          <a:lstStyle/>
          <a:p>
            <a:fld id="{C1F3D6EF-14A9-4DB1-9059-B846AC56CA58}"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081678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t>9/3/2024</a:t>
            </a:fld>
            <a:endParaRPr lang="en-US" dirty="0"/>
          </a:p>
        </p:txBody>
      </p:sp>
      <p:sp>
        <p:nvSpPr>
          <p:cNvPr id="6" name="Slide Number Placeholder 5"/>
          <p:cNvSpPr>
            <a:spLocks noGrp="1"/>
          </p:cNvSpPr>
          <p:nvPr>
            <p:ph type="sldNum" sz="quarter" idx="11"/>
          </p:nvPr>
        </p:nvSpPr>
        <p:spPr/>
        <p:txBody>
          <a:bodyPr/>
          <a:lstStyle/>
          <a:p>
            <a:fld id="{C1F3D6EF-14A9-4DB1-9059-B846AC56CA58}" type="slidenum">
              <a:rPr lang="en-US" smtClean="0"/>
              <a:t>‹#›</a:t>
            </a:fld>
            <a:endParaRPr lang="en-US" dirty="0"/>
          </a:p>
        </p:txBody>
      </p:sp>
      <p:sp>
        <p:nvSpPr>
          <p:cNvPr id="7" name="Footer Placeholder 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191048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t>9/3/2024</a:t>
            </a:fld>
            <a:endParaRPr lang="en-US" dirty="0"/>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75260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48918A-276D-DC42-8E3D-46AD9730A42C}"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437543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t>9/3/2024</a:t>
            </a:fld>
            <a:endParaRPr lang="en-US" dirty="0"/>
          </a:p>
        </p:txBody>
      </p:sp>
      <p:sp>
        <p:nvSpPr>
          <p:cNvPr id="14" name="Slide Number Placeholder 13"/>
          <p:cNvSpPr>
            <a:spLocks noGrp="1"/>
          </p:cNvSpPr>
          <p:nvPr>
            <p:ph type="sldNum" sz="quarter" idx="11"/>
          </p:nvPr>
        </p:nvSpPr>
        <p:spPr/>
        <p:txBody>
          <a:bodyPr/>
          <a:lstStyle/>
          <a:p>
            <a:fld id="{C1F3D6EF-14A9-4DB1-9059-B846AC56CA58}"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725505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dirty="0"/>
          </a:p>
        </p:txBody>
      </p:sp>
    </p:spTree>
    <p:extLst>
      <p:ext uri="{BB962C8B-B14F-4D97-AF65-F5344CB8AC3E}">
        <p14:creationId xmlns:p14="http://schemas.microsoft.com/office/powerpoint/2010/main" val="3934173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dirty="0"/>
          </a:p>
        </p:txBody>
      </p:sp>
    </p:spTree>
    <p:extLst>
      <p:ext uri="{BB962C8B-B14F-4D97-AF65-F5344CB8AC3E}">
        <p14:creationId xmlns:p14="http://schemas.microsoft.com/office/powerpoint/2010/main" val="50977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48918A-276D-DC42-8E3D-46AD9730A42C}"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2721596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48918A-276D-DC42-8E3D-46AD9730A42C}"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89836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248918A-276D-DC42-8E3D-46AD9730A42C}" type="datetimeFigureOut">
              <a:rPr lang="en-US" smtClean="0"/>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406853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48918A-276D-DC42-8E3D-46AD9730A42C}"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62107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8918A-276D-DC42-8E3D-46AD9730A42C}" type="datetimeFigureOut">
              <a:rPr lang="en-US" smtClean="0"/>
              <a:t>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F863C-8728-4B44-876E-7CBE7A3EF5EA}" type="slidenum">
              <a:rPr lang="en-US" smtClean="0"/>
              <a:t>‹#›</a:t>
            </a:fld>
            <a:endParaRPr lang="en-US"/>
          </a:p>
        </p:txBody>
      </p:sp>
      <p:pic>
        <p:nvPicPr>
          <p:cNvPr id="6" name="Picture 5" descr="College_of_HS-28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732" y="6150294"/>
            <a:ext cx="1744134" cy="412112"/>
          </a:xfrm>
          <a:prstGeom prst="rect">
            <a:avLst/>
          </a:prstGeom>
        </p:spPr>
      </p:pic>
    </p:spTree>
    <p:extLst>
      <p:ext uri="{BB962C8B-B14F-4D97-AF65-F5344CB8AC3E}">
        <p14:creationId xmlns:p14="http://schemas.microsoft.com/office/powerpoint/2010/main" val="398220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8918A-276D-DC42-8E3D-46AD9730A42C}"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1239796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8918A-276D-DC42-8E3D-46AD9730A42C}"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863C-8728-4B44-876E-7CBE7A3EF5EA}" type="slidenum">
              <a:rPr lang="en-US" smtClean="0"/>
              <a:t>‹#›</a:t>
            </a:fld>
            <a:endParaRPr lang="en-US"/>
          </a:p>
        </p:txBody>
      </p:sp>
    </p:spTree>
    <p:extLst>
      <p:ext uri="{BB962C8B-B14F-4D97-AF65-F5344CB8AC3E}">
        <p14:creationId xmlns:p14="http://schemas.microsoft.com/office/powerpoint/2010/main" val="88858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8918A-276D-DC42-8E3D-46AD9730A42C}" type="datetimeFigureOut">
              <a:rPr lang="en-US" smtClean="0"/>
              <a:t>9/3/2024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863C-8728-4B44-876E-7CBE7A3EF5EA}" type="slidenum">
              <a:rPr lang="en-US" smtClean="0"/>
              <a:t>‹#›</a:t>
            </a:fld>
            <a:endParaRPr lang="en-US"/>
          </a:p>
        </p:txBody>
      </p:sp>
    </p:spTree>
    <p:extLst>
      <p:ext uri="{BB962C8B-B14F-4D97-AF65-F5344CB8AC3E}">
        <p14:creationId xmlns:p14="http://schemas.microsoft.com/office/powerpoint/2010/main" val="83878141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t>9/3/2024</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t>‹#›</a:t>
            </a:fld>
            <a:endParaRPr lang="en-US" dirty="0"/>
          </a:p>
        </p:txBody>
      </p:sp>
    </p:spTree>
    <p:extLst>
      <p:ext uri="{BB962C8B-B14F-4D97-AF65-F5344CB8AC3E}">
        <p14:creationId xmlns:p14="http://schemas.microsoft.com/office/powerpoint/2010/main" val="1290785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chs.uky.edu/current-students/compliance" TargetMode="External"/><Relationship Id="rId5" Type="http://schemas.openxmlformats.org/officeDocument/2006/relationships/hyperlink" Target="mailto:CHS-Compliance@uky.edu"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chs.uky.edu/current-students/compliance/forms"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uky.edu/chs/sites/chs.uky.edu/files/2021_hipaa_education_and_consent.pdf" TargetMode="External"/><Relationship Id="rId5" Type="http://schemas.openxmlformats.org/officeDocument/2006/relationships/hyperlink" Target="https://www.uky.edu/chs/sites/chs.uky.edu/files/ole_orientation_guide.pdf"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uky-health.castlebranch.com/UK33"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mychart.uky.edu/MyChart/Authentication/Login"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0"/>
            <a:ext cx="9143999"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335280" y="147933"/>
            <a:ext cx="8712926"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solidFill>
                  <a:schemeClr val="bg1"/>
                </a:solidFill>
                <a:latin typeface="Times New Roman" panose="02020603050405020304" pitchFamily="18" charset="0"/>
                <a:cs typeface="Times New Roman" panose="02020603050405020304" pitchFamily="18" charset="0"/>
              </a:rPr>
              <a:t>Compliance Requirements for Human Health Sciences Majors </a:t>
            </a:r>
            <a:endParaRPr lang="en-US" sz="3600" b="1"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00" y="3048000"/>
            <a:ext cx="1439333" cy="1439333"/>
          </a:xfrm>
          <a:prstGeom prst="rect">
            <a:avLst/>
          </a:prstGeom>
        </p:spPr>
      </p:pic>
      <p:sp>
        <p:nvSpPr>
          <p:cNvPr id="2" name="Rectangle 1"/>
          <p:cNvSpPr/>
          <p:nvPr/>
        </p:nvSpPr>
        <p:spPr>
          <a:xfrm>
            <a:off x="1688775" y="2127748"/>
            <a:ext cx="6172200" cy="2763834"/>
          </a:xfrm>
          <a:prstGeom prst="rect">
            <a:avLst/>
          </a:prstGeom>
          <a:solidFill>
            <a:schemeClr val="bg1"/>
          </a:solidFill>
        </p:spPr>
        <p:txBody>
          <a:bodyPr wrap="square">
            <a:spAutoFit/>
          </a:bodyPr>
          <a:lstStyle/>
          <a:p>
            <a:pPr algn="ctr"/>
            <a:r>
              <a:rPr lang="en-US" sz="2000" dirty="0">
                <a:solidFill>
                  <a:schemeClr val="tx2">
                    <a:lumMod val="75000"/>
                  </a:schemeClr>
                </a:solidFill>
                <a:latin typeface="Times New Roman" panose="02020603050405020304" pitchFamily="18" charset="0"/>
                <a:cs typeface="Times New Roman" panose="02020603050405020304" pitchFamily="18" charset="0"/>
              </a:rPr>
              <a:t>For compliance questions</a:t>
            </a:r>
          </a:p>
          <a:p>
            <a:pPr algn="ctr"/>
            <a:endParaRPr lang="en-US" sz="2000" dirty="0">
              <a:solidFill>
                <a:schemeClr val="tx2">
                  <a:lumMod val="75000"/>
                </a:schemeClr>
              </a:solidFill>
              <a:latin typeface="Times New Roman" panose="02020603050405020304" pitchFamily="18" charset="0"/>
              <a:cs typeface="Times New Roman" panose="02020603050405020304" pitchFamily="18" charset="0"/>
            </a:endParaRPr>
          </a:p>
          <a:p>
            <a:pPr algn="ctr"/>
            <a:r>
              <a:rPr lang="en-US" sz="2000" dirty="0"/>
              <a:t>Email:  </a:t>
            </a:r>
            <a:r>
              <a:rPr lang="en-US" sz="2000" dirty="0">
                <a:hlinkClick r:id="rId5"/>
              </a:rPr>
              <a:t>CHS-Compliance@uky.edu</a:t>
            </a:r>
            <a:endParaRPr lang="en-US" sz="2000" dirty="0"/>
          </a:p>
          <a:p>
            <a:pPr algn="ctr"/>
            <a:endParaRPr lang="en-US" sz="2000" dirty="0"/>
          </a:p>
          <a:p>
            <a:pPr algn="ctr"/>
            <a:r>
              <a:rPr lang="en-US" sz="2000">
                <a:hlinkClick r:id="rId6"/>
              </a:rPr>
              <a:t>https://chs.uky.edu/current-students/compliance</a:t>
            </a:r>
            <a:endParaRPr lang="en-US" sz="2000"/>
          </a:p>
          <a:p>
            <a:pPr algn="ctr"/>
            <a:endParaRPr lang="en-US" sz="2000" dirty="0"/>
          </a:p>
          <a:p>
            <a:pPr algn="ctr"/>
            <a:r>
              <a:rPr lang="en-US" sz="2000" dirty="0">
                <a:solidFill>
                  <a:schemeClr val="tx2">
                    <a:lumMod val="75000"/>
                  </a:schemeClr>
                </a:solidFill>
                <a:latin typeface="Times New Roman" panose="02020603050405020304" pitchFamily="18" charset="0"/>
                <a:cs typeface="Times New Roman" panose="02020603050405020304" pitchFamily="18" charset="0"/>
              </a:rPr>
              <a:t>C.T. Wethington Building Room 111</a:t>
            </a:r>
          </a:p>
          <a:p>
            <a:pPr marL="2057400" lvl="4" indent="-228600">
              <a:spcBef>
                <a:spcPct val="20000"/>
              </a:spcBef>
              <a:buFont typeface="Arial"/>
              <a:buChar char="»"/>
            </a:pPr>
            <a:endParaRPr lang="en-US" sz="1400" dirty="0">
              <a:solidFill>
                <a:prstClr val="white"/>
              </a:solidFill>
              <a:latin typeface="Times New Roman" panose="02020603050405020304" pitchFamily="18" charset="0"/>
              <a:cs typeface="Times New Roman" panose="02020603050405020304" pitchFamily="18" charset="0"/>
            </a:endParaRPr>
          </a:p>
          <a:p>
            <a:pPr marL="2057400" lvl="4" indent="-228600">
              <a:spcBef>
                <a:spcPct val="20000"/>
              </a:spcBef>
              <a:buFont typeface="Arial"/>
              <a:buChar char="»"/>
            </a:pPr>
            <a:endParaRPr lang="en-US" sz="1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988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3900" y="165699"/>
            <a:ext cx="7543800" cy="914400"/>
          </a:xfrm>
          <a:solidFill>
            <a:schemeClr val="tx2">
              <a:lumMod val="10000"/>
            </a:schemeClr>
          </a:solidFill>
        </p:spPr>
        <p:txBody>
          <a:bodyPr/>
          <a:lstStyle/>
          <a:p>
            <a:pPr algn="ctr"/>
            <a:r>
              <a:rPr lang="en-US" dirty="0"/>
              <a:t>Tuberculosis Test</a:t>
            </a:r>
          </a:p>
        </p:txBody>
      </p:sp>
      <p:sp>
        <p:nvSpPr>
          <p:cNvPr id="3" name="Content Placeholder 2"/>
          <p:cNvSpPr>
            <a:spLocks noGrp="1"/>
          </p:cNvSpPr>
          <p:nvPr>
            <p:ph sz="quarter" idx="13"/>
          </p:nvPr>
        </p:nvSpPr>
        <p:spPr>
          <a:xfrm>
            <a:off x="477456" y="1245797"/>
            <a:ext cx="3273552" cy="3707195"/>
          </a:xfrm>
          <a:ln w="76200">
            <a:solidFill>
              <a:schemeClr val="tx1"/>
            </a:solidFill>
          </a:ln>
          <a:effectLst>
            <a:outerShdw blurRad="107950" dist="12700" dir="5400000" algn="ctr">
              <a:srgbClr val="000000"/>
            </a:outerShdw>
          </a:effectLst>
        </p:spPr>
        <p:txBody>
          <a:bodyPr>
            <a:normAutofit lnSpcReduction="10000"/>
          </a:bodyPr>
          <a:lstStyle/>
          <a:p>
            <a:pPr>
              <a:buFont typeface="Wingdings" panose="05000000000000000000" pitchFamily="2" charset="2"/>
              <a:buChar char="Ø"/>
            </a:pPr>
            <a:endParaRPr lang="en-US" b="1" u="sng" dirty="0">
              <a:solidFill>
                <a:prstClr val="white"/>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u="sng" dirty="0">
                <a:solidFill>
                  <a:prstClr val="white"/>
                </a:solidFill>
                <a:effectLst/>
                <a:latin typeface="Times New Roman" panose="02020603050405020304" pitchFamily="18" charset="0"/>
                <a:cs typeface="Times New Roman" panose="02020603050405020304" pitchFamily="18" charset="0"/>
              </a:rPr>
              <a:t>New CHS students</a:t>
            </a:r>
            <a:r>
              <a:rPr lang="en-US" b="1" dirty="0">
                <a:solidFill>
                  <a:prstClr val="white"/>
                </a:solidFill>
                <a:effectLst/>
                <a:latin typeface="Times New Roman" panose="02020603050405020304" pitchFamily="18" charset="0"/>
                <a:cs typeface="Times New Roman" panose="02020603050405020304" pitchFamily="18" charset="0"/>
              </a:rPr>
              <a:t> </a:t>
            </a:r>
            <a:r>
              <a:rPr lang="en-US" dirty="0">
                <a:solidFill>
                  <a:prstClr val="white"/>
                </a:solidFill>
                <a:effectLst/>
                <a:latin typeface="Times New Roman" panose="02020603050405020304" pitchFamily="18" charset="0"/>
                <a:cs typeface="Times New Roman" panose="02020603050405020304" pitchFamily="18" charset="0"/>
              </a:rPr>
              <a:t>are required to complete an initial two-step TB skin test or equivalent IGRA Blood test. </a:t>
            </a:r>
          </a:p>
          <a:p>
            <a:pPr>
              <a:buFont typeface="Wingdings" panose="05000000000000000000" pitchFamily="2" charset="2"/>
              <a:buChar char="Ø"/>
            </a:pPr>
            <a:r>
              <a:rPr lang="en-US" sz="2000" dirty="0">
                <a:solidFill>
                  <a:prstClr val="white"/>
                </a:solidFill>
                <a:latin typeface="Times New Roman" panose="02020603050405020304" pitchFamily="18" charset="0"/>
                <a:cs typeface="Times New Roman" panose="02020603050405020304" pitchFamily="18" charset="0"/>
              </a:rPr>
              <a:t>A 2 step TB test is 2 different TB skin tests given at least 1 week apart.</a:t>
            </a:r>
          </a:p>
          <a:p>
            <a:pPr>
              <a:buFont typeface="Wingdings" panose="05000000000000000000" pitchFamily="2" charset="2"/>
              <a:buChar char="Ø"/>
            </a:pPr>
            <a:r>
              <a:rPr lang="en-US" sz="2000" dirty="0">
                <a:solidFill>
                  <a:prstClr val="white"/>
                </a:solidFill>
                <a:latin typeface="Times New Roman" panose="02020603050405020304" pitchFamily="18" charset="0"/>
                <a:cs typeface="Times New Roman" panose="02020603050405020304" pitchFamily="18" charset="0"/>
              </a:rPr>
              <a:t>Annual renewal of 1 step TB skin test or TB blood test. </a:t>
            </a:r>
          </a:p>
          <a:p>
            <a:pPr>
              <a:buFont typeface="Wingdings" panose="05000000000000000000" pitchFamily="2" charset="2"/>
              <a:buChar char="Ø"/>
            </a:pPr>
            <a:endParaRPr lang="en-US" sz="2000" dirty="0"/>
          </a:p>
        </p:txBody>
      </p:sp>
      <p:sp>
        <p:nvSpPr>
          <p:cNvPr id="5" name="Content Placeholder 4"/>
          <p:cNvSpPr>
            <a:spLocks noGrp="1"/>
          </p:cNvSpPr>
          <p:nvPr>
            <p:ph sz="quarter" idx="14"/>
          </p:nvPr>
        </p:nvSpPr>
        <p:spPr>
          <a:xfrm>
            <a:off x="5067937" y="1257300"/>
            <a:ext cx="3273552" cy="3695692"/>
          </a:xfrm>
          <a:ln w="76200">
            <a:solidFill>
              <a:schemeClr val="tx1"/>
            </a:solidFill>
          </a:ln>
        </p:spPr>
        <p:txBody>
          <a:bodyPr/>
          <a:lstStyle/>
          <a:p>
            <a:pPr>
              <a:buFont typeface="Wingdings" panose="05000000000000000000" pitchFamily="2" charset="2"/>
              <a:buChar char="Ø"/>
            </a:pPr>
            <a:r>
              <a:rPr lang="en-US" dirty="0">
                <a:solidFill>
                  <a:prstClr val="white"/>
                </a:solidFill>
                <a:latin typeface="Times New Roman" panose="02020603050405020304" pitchFamily="18" charset="0"/>
                <a:cs typeface="Times New Roman" panose="02020603050405020304" pitchFamily="18" charset="0"/>
              </a:rPr>
              <a:t>TB skin tests can be completed at University Health Services and are free with student ID. </a:t>
            </a:r>
          </a:p>
          <a:p>
            <a:pPr>
              <a:buFont typeface="Wingdings" panose="05000000000000000000" pitchFamily="2" charset="2"/>
              <a:buChar char="Ø"/>
            </a:pPr>
            <a:r>
              <a:rPr lang="en-US" dirty="0">
                <a:solidFill>
                  <a:prstClr val="white"/>
                </a:solidFill>
                <a:latin typeface="Times New Roman" panose="02020603050405020304" pitchFamily="18" charset="0"/>
                <a:cs typeface="Times New Roman" panose="02020603050405020304" pitchFamily="18" charset="0"/>
              </a:rPr>
              <a:t> If you have had a TB test within the last year, please bring a copy of the results with you to your appointment.</a:t>
            </a:r>
            <a:endParaRPr lang="en-US" dirty="0"/>
          </a:p>
        </p:txBody>
      </p:sp>
      <p:sp>
        <p:nvSpPr>
          <p:cNvPr id="6" name="Oval 5"/>
          <p:cNvSpPr/>
          <p:nvPr/>
        </p:nvSpPr>
        <p:spPr>
          <a:xfrm>
            <a:off x="1600200" y="5105400"/>
            <a:ext cx="5791200" cy="152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E2AC00"/>
                </a:solidFill>
              </a:rPr>
              <a:t>If completed at UHS, your document will be automatically uploaded to your MyChart in your MyUK.</a:t>
            </a:r>
          </a:p>
        </p:txBody>
      </p:sp>
      <p:sp>
        <p:nvSpPr>
          <p:cNvPr id="8" name="Rectangle 7">
            <a:extLst>
              <a:ext uri="{FF2B5EF4-FFF2-40B4-BE49-F238E27FC236}">
                <a16:creationId xmlns:a16="http://schemas.microsoft.com/office/drawing/2014/main" id="{3BA7F63A-6770-4AFA-BF54-CCFB0F750420}"/>
              </a:ext>
            </a:extLst>
          </p:cNvPr>
          <p:cNvSpPr/>
          <p:nvPr/>
        </p:nvSpPr>
        <p:spPr>
          <a:xfrm flipV="1">
            <a:off x="11656380" y="7306318"/>
            <a:ext cx="71021" cy="457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250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E6FC03F-D83B-4FF0-82CD-CFA154E2FCC5}"/>
              </a:ext>
            </a:extLst>
          </p:cNvPr>
          <p:cNvPicPr>
            <a:picLocks noChangeAspect="1"/>
          </p:cNvPicPr>
          <p:nvPr/>
        </p:nvPicPr>
        <p:blipFill>
          <a:blip r:embed="rId2"/>
          <a:stretch>
            <a:fillRect/>
          </a:stretch>
        </p:blipFill>
        <p:spPr>
          <a:xfrm>
            <a:off x="1393794" y="0"/>
            <a:ext cx="6312023" cy="6858000"/>
          </a:xfrm>
          <a:prstGeom prst="rect">
            <a:avLst/>
          </a:prstGeom>
        </p:spPr>
      </p:pic>
      <p:pic>
        <p:nvPicPr>
          <p:cNvPr id="3" name="Picture 2">
            <a:extLst>
              <a:ext uri="{FF2B5EF4-FFF2-40B4-BE49-F238E27FC236}">
                <a16:creationId xmlns:a16="http://schemas.microsoft.com/office/drawing/2014/main" id="{3984F5A3-9898-49A4-8755-8D6935A77DDC}"/>
              </a:ext>
            </a:extLst>
          </p:cNvPr>
          <p:cNvPicPr>
            <a:picLocks noChangeAspect="1"/>
          </p:cNvPicPr>
          <p:nvPr/>
        </p:nvPicPr>
        <p:blipFill>
          <a:blip r:embed="rId3"/>
          <a:stretch>
            <a:fillRect/>
          </a:stretch>
        </p:blipFill>
        <p:spPr>
          <a:xfrm>
            <a:off x="1393793" y="0"/>
            <a:ext cx="6312023" cy="6858000"/>
          </a:xfrm>
          <a:prstGeom prst="rect">
            <a:avLst/>
          </a:prstGeom>
        </p:spPr>
      </p:pic>
    </p:spTree>
    <p:extLst>
      <p:ext uri="{BB962C8B-B14F-4D97-AF65-F5344CB8AC3E}">
        <p14:creationId xmlns:p14="http://schemas.microsoft.com/office/powerpoint/2010/main" val="79363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916158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126106"/>
            <a:ext cx="8830379"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Commitment to Behavioral Standard in Patient Care</a:t>
            </a:r>
            <a:endParaRPr lang="en-US" sz="4400" spc="6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32548" y="1624474"/>
            <a:ext cx="4188721" cy="4893647"/>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will receive a copy of the Behavioral Standards in Patient Care at orientation.</a:t>
            </a:r>
          </a:p>
          <a:p>
            <a:pPr marL="18288" lvl="0" defTabSz="914400">
              <a:spcBef>
                <a:spcPct val="20000"/>
              </a:spcBef>
              <a:buSzPct val="60000"/>
            </a:pPr>
            <a:endPar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indent="-342900" defTabSz="914400">
              <a:spcBef>
                <a:spcPct val="20000"/>
              </a:spcBef>
              <a:buSzPct val="60000"/>
              <a:buFont typeface="Wingdings" panose="05000000000000000000" pitchFamily="2" charset="2"/>
              <a:buChar char="Ø"/>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Here is the link for Behavioral Standards in Patient Care: </a:t>
            </a:r>
            <a:r>
              <a:rPr lang="en-US" sz="1600" dirty="0">
                <a:hlinkClick r:id="rId3"/>
              </a:rPr>
              <a:t>https://chs.uky.edu/current-students/compliance/forms</a:t>
            </a:r>
            <a:endParaRPr lang="en-US" sz="1600" dirty="0"/>
          </a:p>
          <a:p>
            <a:pPr marL="361188" indent="-342900" defTabSz="914400">
              <a:spcBef>
                <a:spcPct val="20000"/>
              </a:spcBef>
              <a:buSzPct val="60000"/>
              <a:buFont typeface="Wingdings" panose="05000000000000000000" pitchFamily="2" charset="2"/>
              <a:buChar char="Ø"/>
            </a:pPr>
            <a:endPar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will need to complete the last page of the document and upload this page to your CastleBranch account.</a:t>
            </a:r>
          </a:p>
          <a:p>
            <a:pPr marL="18288" lvl="0" defTabSz="914400">
              <a:spcBef>
                <a:spcPct val="20000"/>
              </a:spcBef>
              <a:buSzPct val="60000"/>
            </a:pPr>
            <a:endPar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Scan the signed document or take a clear photo and upload it to CastleBranch (there are scanner apps you can download for free on your phone.)</a:t>
            </a:r>
          </a:p>
          <a:p>
            <a:pPr marL="2171700" lvl="4" indent="-342900">
              <a:spcBef>
                <a:spcPct val="20000"/>
              </a:spcBef>
              <a:buFont typeface="Wingdings" panose="05000000000000000000" pitchFamily="2" charset="2"/>
              <a:buChar char="Ø"/>
            </a:pPr>
            <a:endParaRPr lang="en-US" sz="22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200" dirty="0">
              <a:solidFill>
                <a:prstClr val="white"/>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4208427" y="1711508"/>
            <a:ext cx="4883319" cy="3731075"/>
          </a:xfrm>
          <a:prstGeom prst="rect">
            <a:avLst/>
          </a:prstGeom>
        </p:spPr>
      </p:pic>
    </p:spTree>
    <p:extLst>
      <p:ext uri="{BB962C8B-B14F-4D97-AF65-F5344CB8AC3E}">
        <p14:creationId xmlns:p14="http://schemas.microsoft.com/office/powerpoint/2010/main" val="3355995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916158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126106"/>
            <a:ext cx="8830379"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72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Important Notes</a:t>
            </a:r>
            <a:endParaRPr lang="en-US" sz="7200" spc="6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6862" y="1796135"/>
            <a:ext cx="8758989" cy="769441"/>
          </a:xfrm>
          <a:prstGeom prst="rect">
            <a:avLst/>
          </a:prstGeom>
        </p:spPr>
        <p:txBody>
          <a:bodyPr wrap="square">
            <a:spAutoFit/>
          </a:bodyPr>
          <a:lstStyle/>
          <a:p>
            <a:pPr marL="2171700" lvl="4" indent="-342900">
              <a:spcBef>
                <a:spcPct val="20000"/>
              </a:spcBef>
              <a:buFont typeface="Wingdings" panose="05000000000000000000" pitchFamily="2" charset="2"/>
              <a:buChar char="Ø"/>
            </a:pPr>
            <a:endParaRPr lang="en-US" sz="2000" dirty="0">
              <a:solidFill>
                <a:prstClr val="white"/>
              </a:solidFill>
              <a:latin typeface="+mj-lt"/>
              <a:cs typeface="Arial" panose="020B0604020202020204" pitchFamily="34"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mj-lt"/>
              <a:cs typeface="Arial" panose="020B0604020202020204" pitchFamily="34" charset="0"/>
            </a:endParaRPr>
          </a:p>
        </p:txBody>
      </p:sp>
      <p:sp>
        <p:nvSpPr>
          <p:cNvPr id="8" name="Content Placeholder 2"/>
          <p:cNvSpPr txBox="1">
            <a:spLocks/>
          </p:cNvSpPr>
          <p:nvPr/>
        </p:nvSpPr>
        <p:spPr>
          <a:xfrm>
            <a:off x="156862" y="1295400"/>
            <a:ext cx="8525584" cy="4800600"/>
          </a:xfrm>
          <a:prstGeom prst="rect">
            <a:avLst/>
          </a:prstGeom>
        </p:spPr>
        <p:txBody>
          <a:bodyPr vert="horz" lIns="91440" tIns="45720" rIns="91440" bIns="45720" rtlCol="0" anchor="ctr">
            <a:normAutofit/>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lvl="0">
              <a:buFont typeface="Wingdings" panose="05000000000000000000" pitchFamily="2" charset="2"/>
              <a:buChar char="Ø"/>
              <a:defRPr/>
            </a:pPr>
            <a:r>
              <a:rPr lang="en-US" b="1" u="sng" dirty="0">
                <a:solidFill>
                  <a:srgbClr val="FFC000"/>
                </a:solidFill>
                <a:latin typeface="Times New Roman" panose="02020603050405020304" pitchFamily="18" charset="0"/>
                <a:cs typeface="Times New Roman" panose="02020603050405020304" pitchFamily="18" charset="0"/>
              </a:rPr>
              <a:t>Pay attention to due dates!</a:t>
            </a:r>
            <a:r>
              <a:rPr lang="en-US" b="1" dirty="0">
                <a:solidFill>
                  <a:srgbClr val="FFC000"/>
                </a:solidFill>
                <a:latin typeface="Times New Roman" panose="02020603050405020304" pitchFamily="18" charset="0"/>
                <a:cs typeface="Times New Roman" panose="02020603050405020304" pitchFamily="18" charset="0"/>
              </a:rPr>
              <a:t>  </a:t>
            </a:r>
            <a:r>
              <a:rPr lang="en-US" dirty="0">
                <a:solidFill>
                  <a:sysClr val="window" lastClr="FFFFFF"/>
                </a:solidFill>
                <a:latin typeface="Times New Roman" panose="02020603050405020304" pitchFamily="18" charset="0"/>
                <a:cs typeface="Times New Roman" panose="02020603050405020304" pitchFamily="18" charset="0"/>
              </a:rPr>
              <a:t>If you do not complete the requirements in time, a hold will be placed on your UK account. </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If  CastleBranch rejects one of your submissions, </a:t>
            </a:r>
            <a:r>
              <a:rPr lang="en-US" b="1" u="sng" dirty="0">
                <a:solidFill>
                  <a:sysClr val="window" lastClr="FFFFFF"/>
                </a:solidFill>
                <a:latin typeface="Times New Roman" panose="02020603050405020304" pitchFamily="18" charset="0"/>
                <a:cs typeface="Times New Roman" panose="02020603050405020304" pitchFamily="18" charset="0"/>
              </a:rPr>
              <a:t>promptly</a:t>
            </a:r>
            <a:r>
              <a:rPr lang="en-US" dirty="0">
                <a:solidFill>
                  <a:sysClr val="window" lastClr="FFFFFF"/>
                </a:solidFill>
                <a:latin typeface="Times New Roman" panose="02020603050405020304" pitchFamily="18" charset="0"/>
                <a:cs typeface="Times New Roman" panose="02020603050405020304" pitchFamily="18" charset="0"/>
              </a:rPr>
              <a:t> address this. Castlebranch will provide a reason for the rejection in an email to you. If you still do not understand why a document is not being accepted, you can contact:</a:t>
            </a:r>
          </a:p>
          <a:p>
            <a:pPr lvl="1">
              <a:buFont typeface="Wingdings" panose="05000000000000000000" pitchFamily="2" charset="2"/>
              <a:buChar char="v"/>
              <a:defRPr/>
            </a:pPr>
            <a:r>
              <a:rPr lang="en-US" dirty="0">
                <a:solidFill>
                  <a:sysClr val="window" lastClr="FFFFFF"/>
                </a:solidFill>
                <a:highlight>
                  <a:srgbClr val="C0C0C0"/>
                </a:highlight>
                <a:latin typeface="Times New Roman" panose="02020603050405020304" pitchFamily="18" charset="0"/>
                <a:cs typeface="Times New Roman" panose="02020603050405020304" pitchFamily="18" charset="0"/>
                <a:hlinkClick r:id="rId3"/>
              </a:rPr>
              <a:t>CHS-Compliance@uky.edu</a:t>
            </a:r>
            <a:endParaRPr lang="en-US" dirty="0">
              <a:solidFill>
                <a:sysClr val="window" lastClr="FFFFFF"/>
              </a:solidFill>
              <a:highlight>
                <a:srgbClr val="C0C0C0"/>
              </a:highlight>
              <a:latin typeface="Times New Roman" panose="02020603050405020304" pitchFamily="18" charset="0"/>
              <a:cs typeface="Times New Roman" panose="02020603050405020304" pitchFamily="18" charset="0"/>
            </a:endParaRP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Occasionally, flu shots get rejected if the flu season is not explicitly stated on the document. Make sure your name, birthdate and date given is also listed on the document prior to uploading.  Check your CB account to see what reason  your flu shot is rejected.</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Note that the flu shot has a different deadline than the other requirements and is due </a:t>
            </a:r>
            <a:r>
              <a:rPr lang="en-US" b="1" dirty="0">
                <a:solidFill>
                  <a:sysClr val="window" lastClr="FFFFFF"/>
                </a:solidFill>
                <a:latin typeface="Times New Roman" panose="02020603050405020304" pitchFamily="18" charset="0"/>
                <a:cs typeface="Times New Roman" panose="02020603050405020304" pitchFamily="18" charset="0"/>
              </a:rPr>
              <a:t>November 1</a:t>
            </a:r>
            <a:r>
              <a:rPr lang="en-US" b="1" baseline="30000" dirty="0">
                <a:solidFill>
                  <a:sysClr val="window" lastClr="FFFFFF"/>
                </a:solidFill>
                <a:latin typeface="Times New Roman" panose="02020603050405020304" pitchFamily="18" charset="0"/>
                <a:cs typeface="Times New Roman" panose="02020603050405020304" pitchFamily="18" charset="0"/>
              </a:rPr>
              <a:t>st</a:t>
            </a:r>
            <a:r>
              <a:rPr lang="en-US" dirty="0">
                <a:solidFill>
                  <a:sysClr val="window" lastClr="FFFF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2060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0"/>
            <a:ext cx="5844619" cy="1251751"/>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378823" y="357117"/>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dirty="0">
                <a:solidFill>
                  <a:schemeClr val="bg1"/>
                </a:solidFill>
                <a:latin typeface="Times New Roman" panose="02020603050405020304" pitchFamily="18" charset="0"/>
                <a:cs typeface="Times New Roman" panose="02020603050405020304" pitchFamily="18" charset="0"/>
              </a:rPr>
              <a:t>Requirements</a:t>
            </a:r>
            <a:endParaRPr lang="en-US" sz="44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00" y="3048000"/>
            <a:ext cx="1439333" cy="1439333"/>
          </a:xfrm>
          <a:prstGeom prst="rect">
            <a:avLst/>
          </a:prstGeom>
        </p:spPr>
      </p:pic>
      <p:sp>
        <p:nvSpPr>
          <p:cNvPr id="2" name="Rectangle 1"/>
          <p:cNvSpPr/>
          <p:nvPr/>
        </p:nvSpPr>
        <p:spPr>
          <a:xfrm>
            <a:off x="834501" y="1251751"/>
            <a:ext cx="8309499" cy="5115246"/>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1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Full Background Check</a:t>
            </a:r>
          </a:p>
          <a:p>
            <a:pPr marL="361188" lvl="0" indent="-342900" defTabSz="914400">
              <a:spcBef>
                <a:spcPct val="20000"/>
              </a:spcBef>
              <a:buSzPct val="60000"/>
              <a:buFont typeface="Wingdings" panose="05000000000000000000" pitchFamily="2" charset="2"/>
              <a:buChar char="Ø"/>
            </a:pPr>
            <a:r>
              <a:rPr lang="en-US" sz="1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Panel Drug Screening</a:t>
            </a:r>
          </a:p>
          <a:p>
            <a:pPr marL="361188" lvl="0" indent="-342900" defTabSz="914400">
              <a:spcBef>
                <a:spcPct val="20000"/>
              </a:spcBef>
              <a:buSzPct val="60000"/>
              <a:buFont typeface="Wingdings" panose="05000000000000000000" pitchFamily="2" charset="2"/>
              <a:buChar char="Ø"/>
            </a:pPr>
            <a:r>
              <a:rPr lang="en-US" sz="1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Clinical Requirements:</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Health Insurance (annual renewal)</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Influenza Shot (annual renewal)</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Commitment to Behavioral Standard in Patient Care</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OLE Guide (annual renewal) Link below</a:t>
            </a:r>
          </a:p>
          <a:p>
            <a:pPr marL="384048" lvl="1" defTabSz="914400">
              <a:spcBef>
                <a:spcPct val="20000"/>
              </a:spcBef>
              <a:buSzPct val="60000"/>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https://www.uky.edu/chs/sites/chs.uky.edu/files/ole_orientation_guide.pdf</a:t>
            </a:r>
            <a:endParaRPr lang="en-US" sz="16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HIPAA  Education and Consent Form (annual renewal) Link below</a:t>
            </a:r>
          </a:p>
          <a:p>
            <a:pPr marL="384048" lvl="1" defTabSz="914400">
              <a:spcBef>
                <a:spcPct val="20000"/>
              </a:spcBef>
              <a:buSzPct val="60000"/>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6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https://www.uky.edu/chs/sites/chs.uky.edu/files/2021_hipaa_education_and_consent.pdf</a:t>
            </a:r>
            <a:endParaRPr lang="en-US" sz="16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Immunizations: Hepatitis B, MMR, Varicella and Tdap documentation</a:t>
            </a:r>
          </a:p>
          <a:p>
            <a:pPr marL="726948" lvl="1" indent="-342900" defTabSz="914400">
              <a:spcBef>
                <a:spcPct val="20000"/>
              </a:spcBef>
              <a:buSzPct val="60000"/>
              <a:buFont typeface="Courier New" panose="02070309020205020404" pitchFamily="49" charset="0"/>
              <a:buChar char="o"/>
            </a:pPr>
            <a:r>
              <a:rPr lang="en-US" sz="1600"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Tuberculosis Two-Step Skin Test (2 separate TB test given at least 1 week apart) or IGRA Blood Test</a:t>
            </a:r>
          </a:p>
          <a:p>
            <a:pPr marL="1092708" lvl="2" indent="-342900" defTabSz="914400">
              <a:spcBef>
                <a:spcPct val="20000"/>
              </a:spcBef>
              <a:buSzPct val="60000"/>
              <a:buFont typeface="Arial" panose="020B0604020202020204" pitchFamily="34" charset="0"/>
              <a:buChar char="•"/>
            </a:pP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annual one-step skin test or IGRA Blood Test is required each </a:t>
            </a:r>
            <a:r>
              <a:rPr lang="en-US" sz="160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year after for </a:t>
            </a:r>
            <a:r>
              <a:rPr lang="en-US" sz="16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renewal.</a:t>
            </a:r>
          </a:p>
          <a:p>
            <a:pPr marL="2057400" lvl="4" indent="-228600">
              <a:spcBef>
                <a:spcPct val="20000"/>
              </a:spcBef>
              <a:buFont typeface="Arial"/>
              <a:buChar char="»"/>
            </a:pPr>
            <a:endParaRPr lang="en-US" sz="2000" dirty="0">
              <a:solidFill>
                <a:prstClr val="white"/>
              </a:solidFill>
              <a:latin typeface="Times New Roman" panose="02020603050405020304" pitchFamily="18" charset="0"/>
              <a:cs typeface="Times New Roman" panose="02020603050405020304" pitchFamily="18" charset="0"/>
            </a:endParaRPr>
          </a:p>
          <a:p>
            <a:pPr marL="2057400" lvl="4" indent="-228600">
              <a:spcBef>
                <a:spcPct val="20000"/>
              </a:spcBef>
              <a:buFont typeface="Arial"/>
              <a:buChar char="»"/>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3358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19116"/>
            <a:ext cx="5844619"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309155" y="161173"/>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5400" dirty="0">
                <a:solidFill>
                  <a:schemeClr val="bg1"/>
                </a:solidFill>
                <a:latin typeface="Times New Roman" panose="02020603050405020304" pitchFamily="18" charset="0"/>
                <a:cs typeface="Times New Roman" panose="02020603050405020304" pitchFamily="18" charset="0"/>
              </a:rPr>
              <a:t>		 Due Dates</a:t>
            </a:r>
            <a:endParaRPr lang="en-US" sz="54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04" y="3048000"/>
            <a:ext cx="1439333" cy="1439333"/>
          </a:xfrm>
          <a:prstGeom prst="rect">
            <a:avLst/>
          </a:prstGeom>
        </p:spPr>
      </p:pic>
      <p:sp>
        <p:nvSpPr>
          <p:cNvPr id="2" name="Rectangle 1"/>
          <p:cNvSpPr/>
          <p:nvPr/>
        </p:nvSpPr>
        <p:spPr>
          <a:xfrm>
            <a:off x="2182282" y="1517484"/>
            <a:ext cx="6874933" cy="4450449"/>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full background check and drug screening are due </a:t>
            </a:r>
            <a:r>
              <a:rPr lang="en-US" sz="2100"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BY 11/1/2024</a:t>
            </a:r>
            <a:endParaRPr lang="en-US" sz="2100" u="sng" baseline="30000"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8288" lvl="0" defTabSz="914400">
              <a:spcBef>
                <a:spcPct val="20000"/>
              </a:spcBef>
              <a:buSzPct val="60000"/>
            </a:pPr>
            <a:endParaRPr lang="en-US" sz="2100"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21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clinical requirements are due </a:t>
            </a:r>
            <a:r>
              <a:rPr lang="en-US" sz="2100"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12/15/2024</a:t>
            </a:r>
          </a:p>
          <a:p>
            <a:pPr marL="18288" lvl="0" defTabSz="914400">
              <a:spcBef>
                <a:spcPct val="20000"/>
              </a:spcBef>
              <a:buSzPct val="60000"/>
            </a:pPr>
            <a:endParaRPr lang="en-US" sz="2100" u="sng" dirty="0">
              <a:solidFill>
                <a:srgbClr val="FFCC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21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Flu Immunization is due </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November 1</a:t>
            </a:r>
            <a:r>
              <a:rPr lang="en-US" sz="2100" u="sng" baseline="300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each year.</a:t>
            </a:r>
          </a:p>
          <a:p>
            <a:pPr marL="18288" lvl="0" defTabSz="914400">
              <a:spcBef>
                <a:spcPct val="20000"/>
              </a:spcBef>
              <a:buSzPct val="60000"/>
            </a:pPr>
            <a:endParaRPr lang="en-US" sz="2100" u="sng"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1188" lvl="0" indent="-342900" defTabSz="914400">
              <a:spcBef>
                <a:spcPct val="20000"/>
              </a:spcBef>
              <a:buSzPct val="60000"/>
              <a:buFont typeface="Wingdings" panose="05000000000000000000" pitchFamily="2" charset="2"/>
              <a:buChar char="Ø"/>
            </a:pPr>
            <a:r>
              <a:rPr lang="en-US" sz="21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highly recommended that you do not wait until close to the deadline to complete these requirements. Get them done as early as possible in case problems arise!</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50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30E759-5ED4-4FF7-9103-2A8693252523}"/>
              </a:ext>
            </a:extLst>
          </p:cNvPr>
          <p:cNvPicPr>
            <a:picLocks noChangeAspect="1"/>
          </p:cNvPicPr>
          <p:nvPr/>
        </p:nvPicPr>
        <p:blipFill>
          <a:blip r:embed="rId2"/>
          <a:stretch>
            <a:fillRect/>
          </a:stretch>
        </p:blipFill>
        <p:spPr>
          <a:xfrm>
            <a:off x="1160992" y="168677"/>
            <a:ext cx="6997587" cy="1651245"/>
          </a:xfrm>
          <a:prstGeom prst="rect">
            <a:avLst/>
          </a:prstGeom>
        </p:spPr>
      </p:pic>
      <p:pic>
        <p:nvPicPr>
          <p:cNvPr id="4" name="Picture 2">
            <a:extLst>
              <a:ext uri="{FF2B5EF4-FFF2-40B4-BE49-F238E27FC236}">
                <a16:creationId xmlns:a16="http://schemas.microsoft.com/office/drawing/2014/main" id="{5B1B109C-A6D8-4DC2-B295-48A25CF0F7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168" t="12547" r="3660" b="16633"/>
          <a:stretch/>
        </p:blipFill>
        <p:spPr bwMode="auto">
          <a:xfrm>
            <a:off x="1143000" y="1981200"/>
            <a:ext cx="6705600" cy="422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44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9357" y="0"/>
            <a:ext cx="10376453" cy="1905733"/>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0" y="82063"/>
            <a:ext cx="9276522" cy="129616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How to get started:</a:t>
            </a:r>
            <a:br>
              <a:rPr lang="en-US" sz="36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br>
            <a:r>
              <a:rPr lang="en-US" sz="3600" dirty="0">
                <a:solidFill>
                  <a:prstClr val="white"/>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Create an account on Castle Branch</a:t>
            </a:r>
          </a:p>
          <a:p>
            <a:pPr marL="0" indent="0" algn="ctr">
              <a:buNone/>
            </a:pPr>
            <a:r>
              <a:rPr lang="en-US" sz="1600" u="sng" spc="600" dirty="0">
                <a:solidFill>
                  <a:srgbClr val="FFFFFF"/>
                </a:solidFill>
                <a:latin typeface="72 Black" panose="020B0A04030603020204" pitchFamily="34" charset="0"/>
                <a:cs typeface="72 Black" panose="020B0A04030603020204" pitchFamily="34" charset="0"/>
              </a:rPr>
              <a:t>If ordered by 11/23/24- Cost is $103</a:t>
            </a:r>
          </a:p>
          <a:p>
            <a:pPr marL="0" indent="0" algn="ctr">
              <a:buNone/>
            </a:pPr>
            <a:r>
              <a:rPr lang="en-US" sz="1600" u="sng" spc="600" dirty="0">
                <a:solidFill>
                  <a:srgbClr val="FFFFFF"/>
                </a:solidFill>
                <a:latin typeface="72 Black" panose="020B0A04030603020204" pitchFamily="34" charset="0"/>
                <a:cs typeface="72 Black" panose="020B0A04030603020204" pitchFamily="34" charset="0"/>
              </a:rPr>
              <a:t>11/24/24 Price is $115.99</a:t>
            </a:r>
          </a:p>
        </p:txBody>
      </p:sp>
      <p:sp>
        <p:nvSpPr>
          <p:cNvPr id="8" name="Rectangle 7"/>
          <p:cNvSpPr/>
          <p:nvPr/>
        </p:nvSpPr>
        <p:spPr>
          <a:xfrm>
            <a:off x="278296" y="1987796"/>
            <a:ext cx="9144000" cy="4918654"/>
          </a:xfrm>
          <a:prstGeom prst="rect">
            <a:avLst/>
          </a:prstGeom>
        </p:spPr>
        <p:txBody>
          <a:bodyPr wrap="square">
            <a:spAutoFit/>
          </a:bodyPr>
          <a:lstStyle/>
          <a:p>
            <a:pPr marL="285750" indent="-285750">
              <a:lnSpc>
                <a:spcPct val="15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Step 1: Go to </a:t>
            </a:r>
            <a:r>
              <a:rPr lang="en-US" sz="1500" dirty="0">
                <a:latin typeface="Times New Roman" panose="02020603050405020304" pitchFamily="18" charset="0"/>
                <a:cs typeface="Times New Roman" panose="02020603050405020304" pitchFamily="18" charset="0"/>
                <a:hlinkClick r:id="rId3"/>
              </a:rPr>
              <a:t>https://uky-health.castlebranch.com/UK33 </a:t>
            </a:r>
            <a:r>
              <a:rPr lang="en-US" sz="1500" dirty="0">
                <a:latin typeface="Times New Roman" panose="02020603050405020304" pitchFamily="18" charset="0"/>
                <a:cs typeface="Times New Roman" panose="02020603050405020304" pitchFamily="18" charset="0"/>
              </a:rPr>
              <a:t>(copy and paste link) or scan QR code  </a:t>
            </a:r>
          </a:p>
          <a:p>
            <a:pPr>
              <a:lnSpc>
                <a:spcPct val="150000"/>
              </a:lnSpc>
            </a:pPr>
            <a:endParaRPr lang="en-US" sz="15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Step 2: Select “Place Order”</a:t>
            </a:r>
          </a:p>
          <a:p>
            <a:pPr marL="285750" indent="-285750">
              <a:lnSpc>
                <a:spcPct val="15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Step 3: Select HUMAN HEALTH SCIENCES</a:t>
            </a:r>
          </a:p>
          <a:p>
            <a:pPr marL="285750" indent="-285750">
              <a:lnSpc>
                <a:spcPct val="150000"/>
              </a:lnSpc>
              <a:buFont typeface="Arial" panose="020B0604020202020204" pitchFamily="34" charset="0"/>
              <a:buChar char="•"/>
            </a:pPr>
            <a:endParaRPr lang="en-US" sz="15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Step 4: Select “UK37 “I need to order my initial Background Check, Drug Test, and Medical Document Manager”</a:t>
            </a:r>
          </a:p>
          <a:p>
            <a:pPr marL="285750" indent="-285750">
              <a:lnSpc>
                <a:spcPct val="15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Step 5: Review and place your order</a:t>
            </a:r>
          </a:p>
          <a:p>
            <a:pPr marL="742950" lvl="1" indent="-285750">
              <a:lnSpc>
                <a:spcPct val="150000"/>
              </a:lnSpc>
              <a:buFont typeface="Wingdings" panose="05000000000000000000" pitchFamily="2" charset="2"/>
              <a:buChar char="Ø"/>
            </a:pPr>
            <a:r>
              <a:rPr lang="en-US" sz="1500" dirty="0">
                <a:latin typeface="Times New Roman" panose="02020603050405020304" pitchFamily="18" charset="0"/>
                <a:cs typeface="Times New Roman" panose="02020603050405020304" pitchFamily="18" charset="0"/>
              </a:rPr>
              <a:t>You will need your personal information including SSN for this portion </a:t>
            </a:r>
          </a:p>
          <a:p>
            <a:pPr marL="742950" lvl="1" indent="-285750">
              <a:lnSpc>
                <a:spcPct val="150000"/>
              </a:lnSpc>
              <a:buFont typeface="Wingdings" panose="05000000000000000000" pitchFamily="2" charset="2"/>
              <a:buChar char="Ø"/>
            </a:pPr>
            <a:r>
              <a:rPr lang="en-US" sz="1500" dirty="0">
                <a:latin typeface="Times New Roman" panose="02020603050405020304" pitchFamily="18" charset="0"/>
                <a:cs typeface="Times New Roman" panose="02020603050405020304" pitchFamily="18" charset="0"/>
              </a:rPr>
              <a:t>Also use an email that you check daily, preferably your UK email.</a:t>
            </a:r>
          </a:p>
          <a:p>
            <a:pPr marL="742950" lvl="1" indent="-285750">
              <a:lnSpc>
                <a:spcPct val="150000"/>
              </a:lnSpc>
              <a:buFont typeface="Wingdings" panose="05000000000000000000" pitchFamily="2" charset="2"/>
              <a:buChar char="Ø"/>
            </a:pPr>
            <a:r>
              <a:rPr lang="en-US" sz="1500" dirty="0">
                <a:latin typeface="Times New Roman" panose="02020603050405020304" pitchFamily="18" charset="0"/>
                <a:cs typeface="Times New Roman" panose="02020603050405020304" pitchFamily="18" charset="0"/>
              </a:rPr>
              <a:t>For designation: undergraduate</a:t>
            </a:r>
          </a:p>
          <a:p>
            <a:pPr marL="742950" lvl="1" indent="-285750">
              <a:lnSpc>
                <a:spcPct val="150000"/>
              </a:lnSpc>
              <a:buFont typeface="Wingdings" panose="05000000000000000000" pitchFamily="2" charset="2"/>
              <a:buChar char="Ø"/>
            </a:pPr>
            <a:r>
              <a:rPr lang="en-US" sz="1500" dirty="0">
                <a:latin typeface="Times New Roman" panose="02020603050405020304" pitchFamily="18" charset="0"/>
                <a:cs typeface="Times New Roman" panose="02020603050405020304" pitchFamily="18" charset="0"/>
              </a:rPr>
              <a:t>Degree/certification: BS-HS /Bachelor of Science in Human Health Science</a:t>
            </a:r>
          </a:p>
          <a:p>
            <a:pPr lvl="1">
              <a:lnSpc>
                <a:spcPct val="150000"/>
              </a:lnSpc>
            </a:pPr>
            <a:r>
              <a:rPr lang="en-US" sz="1500" b="1" dirty="0">
                <a:highlight>
                  <a:srgbClr val="FFFF00"/>
                </a:highlight>
                <a:latin typeface="Times New Roman" panose="02020603050405020304" pitchFamily="18" charset="0"/>
                <a:cs typeface="Times New Roman" panose="02020603050405020304" pitchFamily="18" charset="0"/>
              </a:rPr>
              <a:t>Payment includes Background Check, Drug Testing and Medical Document Manager</a:t>
            </a:r>
          </a:p>
          <a:p>
            <a:pPr lvl="1">
              <a:lnSpc>
                <a:spcPct val="150000"/>
              </a:lnSpc>
            </a:pPr>
            <a:endParaRPr lang="en-US" sz="1600" dirty="0">
              <a:solidFill>
                <a:srgbClr val="183F81"/>
              </a:solidFill>
              <a:highlight>
                <a:srgbClr val="FFFF00"/>
              </a:highligh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65E4B50-963B-487A-BFE9-9FA5310CF456}"/>
              </a:ext>
            </a:extLst>
          </p:cNvPr>
          <p:cNvPicPr>
            <a:picLocks noChangeAspect="1"/>
          </p:cNvPicPr>
          <p:nvPr/>
        </p:nvPicPr>
        <p:blipFill>
          <a:blip r:embed="rId4"/>
          <a:stretch>
            <a:fillRect/>
          </a:stretch>
        </p:blipFill>
        <p:spPr>
          <a:xfrm>
            <a:off x="3916973" y="2362199"/>
            <a:ext cx="1371600" cy="1066801"/>
          </a:xfrm>
          <a:prstGeom prst="rect">
            <a:avLst/>
          </a:prstGeom>
        </p:spPr>
      </p:pic>
    </p:spTree>
    <p:extLst>
      <p:ext uri="{BB962C8B-B14F-4D97-AF65-F5344CB8AC3E}">
        <p14:creationId xmlns:p14="http://schemas.microsoft.com/office/powerpoint/2010/main" val="335859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6213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2637"/>
            <a:ext cx="914400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105508" y="481192"/>
            <a:ext cx="8894113"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a:solidFill>
                  <a:schemeClr val="bg1"/>
                </a:solidFill>
                <a:latin typeface="Times New Roman" panose="02020603050405020304" pitchFamily="18" charset="0"/>
                <a:cs typeface="Times New Roman" panose="02020603050405020304" pitchFamily="18" charset="0"/>
              </a:rPr>
              <a:t>Background Check and Drug Screen</a:t>
            </a:r>
            <a:endParaRPr lang="en-US" sz="36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00" y="3048000"/>
            <a:ext cx="1439333" cy="1439333"/>
          </a:xfrm>
          <a:prstGeom prst="rect">
            <a:avLst/>
          </a:prstGeom>
        </p:spPr>
      </p:pic>
      <p:sp>
        <p:nvSpPr>
          <p:cNvPr id="2" name="Rectangle 1"/>
          <p:cNvSpPr/>
          <p:nvPr/>
        </p:nvSpPr>
        <p:spPr>
          <a:xfrm>
            <a:off x="2124688" y="1565130"/>
            <a:ext cx="7019312" cy="5096780"/>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Your background check will begin immediately upon purchasing. </a:t>
            </a:r>
          </a:p>
          <a:p>
            <a:pPr marL="361188" lvl="0"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Instructions for your Drug Screening will be provided within your Castle Branch “To Do List” within three business days. </a:t>
            </a:r>
          </a:p>
          <a:p>
            <a:pPr marL="726948" lvl="1" indent="-342900" defTabSz="914400">
              <a:spcBef>
                <a:spcPct val="20000"/>
              </a:spcBef>
              <a:buSzPct val="60000"/>
              <a:buFont typeface="Wingdings" panose="05000000000000000000" pitchFamily="2" charset="2"/>
              <a:buChar char="Ø"/>
            </a:pP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Download the registration form and locate a </a:t>
            </a:r>
            <a:r>
              <a:rPr lang="en-US" sz="2200" b="1"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LabCorp</a:t>
            </a: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near you to process the specimen (</a:t>
            </a:r>
            <a:r>
              <a:rPr lang="en-US" sz="2200" b="1"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must be done at LabCorp</a:t>
            </a:r>
            <a:r>
              <a:rPr lang="en-US" sz="2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00" b="1" u="sng" dirty="0">
                <a:solidFill>
                  <a:srgbClr val="FFCC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your responsibility to make sure that you allow enough time for us to receive the result prior to the start of the semester.</a:t>
            </a:r>
          </a:p>
          <a:p>
            <a:pPr marL="726948" lvl="1" indent="-342900" defTabSz="914400">
              <a:spcBef>
                <a:spcPct val="20000"/>
              </a:spcBef>
              <a:buSzPct val="60000"/>
              <a:buFont typeface="Wingdings" panose="05000000000000000000" pitchFamily="2" charset="2"/>
              <a:buChar char="Ø"/>
            </a:pPr>
            <a:r>
              <a:rPr lang="en-US" sz="2200" dirty="0">
                <a:solidFill>
                  <a:prstClr val="white"/>
                </a:solidFill>
                <a:latin typeface="Times New Roman" panose="02020603050405020304" pitchFamily="18" charset="0"/>
                <a:cs typeface="Times New Roman" panose="02020603050405020304" pitchFamily="18" charset="0"/>
              </a:rPr>
              <a:t>For issues processing a drug screen, please call CastleBranch directly at (888) 723-4263</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474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201"/>
            <a:ext cx="9144000" cy="6858001"/>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335121"/>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400" spc="600" dirty="0">
              <a:solidFill>
                <a:schemeClr val="bg1"/>
              </a:solidFill>
              <a:latin typeface="Times New Roman" panose="02020603050405020304" pitchFamily="18" charset="0"/>
              <a:cs typeface="Times New Roman" panose="02020603050405020304" pitchFamily="18" charset="0"/>
            </a:endParaRPr>
          </a:p>
        </p:txBody>
      </p:sp>
      <p:pic>
        <p:nvPicPr>
          <p:cNvPr id="9" name="Picture 8" descr="gray large pattern he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3539065"/>
            <a:ext cx="2523067" cy="2523067"/>
          </a:xfrm>
          <a:prstGeom prst="rect">
            <a:avLst/>
          </a:prstGeom>
        </p:spPr>
      </p:pic>
      <p:pic>
        <p:nvPicPr>
          <p:cNvPr id="10" name="Picture 9" descr="dark blue small corner he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04" y="3048000"/>
            <a:ext cx="1439333" cy="1439333"/>
          </a:xfrm>
          <a:prstGeom prst="rect">
            <a:avLst/>
          </a:prstGeom>
        </p:spPr>
      </p:pic>
      <p:pic>
        <p:nvPicPr>
          <p:cNvPr id="3" name="Picture 2"/>
          <p:cNvPicPr>
            <a:picLocks noChangeAspect="1"/>
          </p:cNvPicPr>
          <p:nvPr/>
        </p:nvPicPr>
        <p:blipFill>
          <a:blip r:embed="rId5"/>
          <a:stretch>
            <a:fillRect/>
          </a:stretch>
        </p:blipFill>
        <p:spPr>
          <a:xfrm>
            <a:off x="457200" y="2063337"/>
            <a:ext cx="3928288" cy="2751730"/>
          </a:xfrm>
          <a:prstGeom prst="rect">
            <a:avLst/>
          </a:prstGeom>
        </p:spPr>
      </p:pic>
      <p:sp>
        <p:nvSpPr>
          <p:cNvPr id="6" name="TextBox 5"/>
          <p:cNvSpPr txBox="1"/>
          <p:nvPr/>
        </p:nvSpPr>
        <p:spPr>
          <a:xfrm>
            <a:off x="1037825" y="1568093"/>
            <a:ext cx="2767037" cy="369332"/>
          </a:xfrm>
          <a:prstGeom prst="rect">
            <a:avLst/>
          </a:prstGeom>
          <a:solidFill>
            <a:srgbClr val="151E37"/>
          </a:solidFill>
        </p:spPr>
        <p:txBody>
          <a:bodyPr wrap="square" rtlCol="0">
            <a:spAutoFit/>
          </a:bodyPr>
          <a:lstStyle/>
          <a:p>
            <a:r>
              <a:rPr lang="en-US" dirty="0">
                <a:solidFill>
                  <a:schemeClr val="bg1"/>
                </a:solidFill>
              </a:rPr>
              <a:t>Example of uploaded card:</a:t>
            </a:r>
          </a:p>
        </p:txBody>
      </p:sp>
      <p:sp>
        <p:nvSpPr>
          <p:cNvPr id="8" name="Title 7"/>
          <p:cNvSpPr>
            <a:spLocks noGrp="1"/>
          </p:cNvSpPr>
          <p:nvPr>
            <p:ph type="title"/>
          </p:nvPr>
        </p:nvSpPr>
        <p:spPr>
          <a:solidFill>
            <a:srgbClr val="151E37"/>
          </a:solidFill>
        </p:spPr>
        <p:txBody>
          <a:bodyPr/>
          <a:lstStyle/>
          <a:p>
            <a:r>
              <a:rPr lang="en-US" dirty="0">
                <a:solidFill>
                  <a:schemeClr val="bg1"/>
                </a:solidFill>
                <a:latin typeface="Times New Roman" panose="02020603050405020304" pitchFamily="18" charset="0"/>
                <a:cs typeface="Times New Roman" panose="02020603050405020304" pitchFamily="18" charset="0"/>
              </a:rPr>
              <a:t>Health Insurance</a:t>
            </a:r>
          </a:p>
        </p:txBody>
      </p:sp>
      <p:sp>
        <p:nvSpPr>
          <p:cNvPr id="11" name="Content Placeholder 10"/>
          <p:cNvSpPr>
            <a:spLocks noGrp="1"/>
          </p:cNvSpPr>
          <p:nvPr>
            <p:ph sz="half" idx="1"/>
          </p:nvPr>
        </p:nvSpPr>
        <p:spPr>
          <a:xfrm>
            <a:off x="436030" y="7193121"/>
            <a:ext cx="284939" cy="155943"/>
          </a:xfrm>
        </p:spPr>
        <p:txBody>
          <a:bodyPr>
            <a:normAutofit fontScale="25000" lnSpcReduction="20000"/>
          </a:bodyPr>
          <a:lstStyle/>
          <a:p>
            <a:pPr marL="0" indent="0">
              <a:buNone/>
            </a:pPr>
            <a:endParaRPr lang="en-US" dirty="0">
              <a:solidFill>
                <a:schemeClr val="bg1"/>
              </a:solidFill>
            </a:endParaRPr>
          </a:p>
        </p:txBody>
      </p:sp>
      <p:sp>
        <p:nvSpPr>
          <p:cNvPr id="12" name="Content Placeholder 11"/>
          <p:cNvSpPr>
            <a:spLocks noGrp="1"/>
          </p:cNvSpPr>
          <p:nvPr>
            <p:ph sz="half" idx="2"/>
          </p:nvPr>
        </p:nvSpPr>
        <p:spPr>
          <a:xfrm>
            <a:off x="4465468" y="1417638"/>
            <a:ext cx="4678531" cy="4796729"/>
          </a:xfrm>
        </p:spPr>
        <p:txBody>
          <a:bodyPr>
            <a:noAutofit/>
          </a:bodyPr>
          <a:lstStyle/>
          <a:p>
            <a:pPr>
              <a:buFont typeface="Wingdings" panose="05000000000000000000" pitchFamily="2" charset="2"/>
              <a:buChar char="Ø"/>
            </a:pPr>
            <a:r>
              <a:rPr lang="en-US" sz="2000" dirty="0">
                <a:solidFill>
                  <a:schemeClr val="bg1"/>
                </a:solidFill>
              </a:rPr>
              <a:t>You must provide a copy of the front and back of your current health insurance card.</a:t>
            </a:r>
          </a:p>
          <a:p>
            <a:pPr>
              <a:buFont typeface="Wingdings" panose="05000000000000000000" pitchFamily="2" charset="2"/>
              <a:buChar char="Ø"/>
            </a:pPr>
            <a:r>
              <a:rPr lang="en-US" sz="2000" u="sng" dirty="0">
                <a:solidFill>
                  <a:schemeClr val="bg1"/>
                </a:solidFill>
              </a:rPr>
              <a:t>Please make sure your name is on card.  If your name is different than the name listed on the card, you will need to upload documentation showing you are covered under the name listed on the card, along with a copy of the front and back of your insurance card.</a:t>
            </a:r>
          </a:p>
          <a:p>
            <a:pPr>
              <a:buFont typeface="Wingdings" panose="05000000000000000000" pitchFamily="2" charset="2"/>
              <a:buChar char="Ø"/>
            </a:pPr>
            <a:r>
              <a:rPr lang="en-US" sz="2000" dirty="0">
                <a:solidFill>
                  <a:schemeClr val="bg1"/>
                </a:solidFill>
              </a:rPr>
              <a:t>Make sure that you upload a copy of the front AND the back of the insurance card and any other proof of insurance documents needed as 1 upload/submission.</a:t>
            </a:r>
          </a:p>
          <a:p>
            <a:pPr>
              <a:buFont typeface="Wingdings" panose="05000000000000000000" pitchFamily="2" charset="2"/>
              <a:buChar char="Ø"/>
            </a:pPr>
            <a:endParaRPr lang="en-US" sz="2000" b="1" dirty="0">
              <a:solidFill>
                <a:schemeClr val="bg1"/>
              </a:solidFill>
              <a:latin typeface="Times New Roman" panose="02020603050405020304" pitchFamily="18" charset="0"/>
              <a:cs typeface="Times New Roman" panose="02020603050405020304" pitchFamily="18" charset="0"/>
            </a:endParaRPr>
          </a:p>
          <a:p>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20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81000"/>
            <a:ext cx="7543800" cy="914400"/>
          </a:xfrm>
          <a:solidFill>
            <a:schemeClr val="tx2">
              <a:lumMod val="10000"/>
            </a:schemeClr>
          </a:solidFill>
        </p:spPr>
        <p:txBody>
          <a:bodyPr/>
          <a:lstStyle/>
          <a:p>
            <a:pPr algn="ctr"/>
            <a:r>
              <a:rPr lang="en-US" dirty="0"/>
              <a:t>Influenza Vaccination</a:t>
            </a:r>
          </a:p>
        </p:txBody>
      </p:sp>
      <p:sp>
        <p:nvSpPr>
          <p:cNvPr id="4" name="Content Placeholder 3"/>
          <p:cNvSpPr>
            <a:spLocks noGrp="1"/>
          </p:cNvSpPr>
          <p:nvPr>
            <p:ph sz="quarter" idx="14"/>
          </p:nvPr>
        </p:nvSpPr>
        <p:spPr>
          <a:xfrm>
            <a:off x="4953000" y="2743200"/>
            <a:ext cx="3810000" cy="3930162"/>
          </a:xfrm>
          <a:ln>
            <a:solidFill>
              <a:schemeClr val="tx1"/>
            </a:solidFill>
          </a:ln>
        </p:spPr>
        <p:txBody>
          <a:bodyPr>
            <a:noAutofit/>
          </a:bodyPr>
          <a:lstStyle/>
          <a:p>
            <a:pPr lvl="1">
              <a:buFont typeface="Courier New" panose="02070309020205020404" pitchFamily="49" charset="0"/>
              <a:buChar char="o"/>
            </a:pPr>
            <a:r>
              <a:rPr lang="en-US" sz="1600" dirty="0"/>
              <a:t>Any flu shot administered outside of this window for the current flu season will be rejected.  </a:t>
            </a:r>
          </a:p>
          <a:p>
            <a:pPr lvl="1">
              <a:buFont typeface="Courier New" panose="02070309020205020404" pitchFamily="49" charset="0"/>
              <a:buChar char="o"/>
            </a:pPr>
            <a:r>
              <a:rPr lang="en-US" sz="1600" dirty="0">
                <a:solidFill>
                  <a:prstClr val="white"/>
                </a:solidFill>
                <a:latin typeface="Times New Roman" panose="02020603050405020304" pitchFamily="18" charset="0"/>
                <a:cs typeface="Times New Roman" panose="02020603050405020304" pitchFamily="18" charset="0"/>
              </a:rPr>
              <a:t>If flu immunization is completed on UK Campus, your document will automatically be uploaded in your </a:t>
            </a:r>
            <a:r>
              <a:rPr lang="en-US" sz="1600" dirty="0" err="1">
                <a:solidFill>
                  <a:prstClr val="white"/>
                </a:solidFill>
                <a:latin typeface="Times New Roman" panose="02020603050405020304" pitchFamily="18" charset="0"/>
                <a:cs typeface="Times New Roman" panose="02020603050405020304" pitchFamily="18" charset="0"/>
              </a:rPr>
              <a:t>MyChart</a:t>
            </a:r>
            <a:r>
              <a:rPr lang="en-US" sz="1600" dirty="0">
                <a:solidFill>
                  <a:prstClr val="white"/>
                </a:solidFill>
                <a:latin typeface="Times New Roman" panose="02020603050405020304" pitchFamily="18" charset="0"/>
                <a:cs typeface="Times New Roman" panose="02020603050405020304" pitchFamily="18" charset="0"/>
              </a:rPr>
              <a:t> in your </a:t>
            </a:r>
            <a:r>
              <a:rPr lang="en-US" sz="1600" dirty="0" err="1">
                <a:solidFill>
                  <a:prstClr val="white"/>
                </a:solidFill>
                <a:latin typeface="Times New Roman" panose="02020603050405020304" pitchFamily="18" charset="0"/>
                <a:cs typeface="Times New Roman" panose="02020603050405020304" pitchFamily="18" charset="0"/>
              </a:rPr>
              <a:t>myUK</a:t>
            </a:r>
            <a:r>
              <a:rPr lang="en-US" sz="1600" dirty="0">
                <a:solidFill>
                  <a:prstClr val="white"/>
                </a:solidFill>
                <a:latin typeface="Times New Roman" panose="02020603050405020304" pitchFamily="18" charset="0"/>
                <a:cs typeface="Times New Roman" panose="02020603050405020304" pitchFamily="18" charset="0"/>
              </a:rPr>
              <a:t> </a:t>
            </a:r>
          </a:p>
          <a:p>
            <a:pPr lvl="1">
              <a:buFont typeface="Courier New" panose="02070309020205020404" pitchFamily="49" charset="0"/>
              <a:buChar char="o"/>
            </a:pPr>
            <a:r>
              <a:rPr lang="en-US" sz="1800" dirty="0">
                <a:solidFill>
                  <a:srgbClr val="FFC000"/>
                </a:solidFill>
              </a:rPr>
              <a:t>This requirement has a different deadline than the others. You must complete this by </a:t>
            </a:r>
            <a:r>
              <a:rPr lang="en-US" sz="1800" b="1" u="sng" dirty="0">
                <a:solidFill>
                  <a:srgbClr val="FFC000"/>
                </a:solidFill>
              </a:rPr>
              <a:t>November 1</a:t>
            </a:r>
            <a:r>
              <a:rPr lang="en-US" sz="1800" b="1" u="sng" baseline="30000" dirty="0">
                <a:solidFill>
                  <a:srgbClr val="FFC000"/>
                </a:solidFill>
              </a:rPr>
              <a:t>st</a:t>
            </a:r>
            <a:r>
              <a:rPr lang="en-US" sz="1800" b="1" u="sng" dirty="0">
                <a:solidFill>
                  <a:srgbClr val="FFC000"/>
                </a:solidFill>
              </a:rPr>
              <a:t>.</a:t>
            </a:r>
          </a:p>
          <a:p>
            <a:endParaRPr lang="en-US" sz="1800" dirty="0">
              <a:solidFill>
                <a:srgbClr val="FFC000"/>
              </a:solidFill>
            </a:endParaRPr>
          </a:p>
        </p:txBody>
      </p:sp>
      <p:sp>
        <p:nvSpPr>
          <p:cNvPr id="6" name="Content Placeholder 5"/>
          <p:cNvSpPr>
            <a:spLocks noGrp="1"/>
          </p:cNvSpPr>
          <p:nvPr>
            <p:ph sz="quarter" idx="13"/>
          </p:nvPr>
        </p:nvSpPr>
        <p:spPr>
          <a:xfrm>
            <a:off x="304800" y="2743200"/>
            <a:ext cx="3962400" cy="3962400"/>
          </a:xfrm>
          <a:ln>
            <a:solidFill>
              <a:schemeClr val="tx1"/>
            </a:solidFill>
          </a:ln>
        </p:spPr>
        <p:txBody>
          <a:bodyPr>
            <a:normAutofit lnSpcReduction="10000"/>
          </a:bodyPr>
          <a:lstStyle/>
          <a:p>
            <a:pPr>
              <a:buFont typeface="Courier New" panose="02070309020205020404" pitchFamily="49" charset="0"/>
              <a:buChar char="o"/>
            </a:pPr>
            <a:endParaRPr lang="en-US" sz="1600" dirty="0">
              <a:effectLst/>
            </a:endParaRPr>
          </a:p>
          <a:p>
            <a:pPr>
              <a:buFont typeface="Courier New" panose="02070309020205020404" pitchFamily="49" charset="0"/>
              <a:buChar char="o"/>
            </a:pPr>
            <a:endParaRPr lang="en-US" sz="1600" dirty="0">
              <a:effectLst/>
            </a:endParaRPr>
          </a:p>
          <a:p>
            <a:pPr>
              <a:buFont typeface="Courier New" panose="02070309020205020404" pitchFamily="49" charset="0"/>
              <a:buChar char="o"/>
            </a:pPr>
            <a:r>
              <a:rPr lang="en-US" sz="1600" dirty="0">
                <a:effectLst/>
              </a:rPr>
              <a:t>Please follow these instructions below for finding vaccines done through UK Healthcare:</a:t>
            </a:r>
          </a:p>
          <a:p>
            <a:endParaRPr lang="en-US" sz="1600" u="sng" dirty="0">
              <a:effectLst/>
            </a:endParaRPr>
          </a:p>
          <a:p>
            <a:pPr lvl="1">
              <a:buFont typeface="Arial" panose="020B0604020202020204" pitchFamily="34" charset="0"/>
              <a:buChar char="•"/>
            </a:pPr>
            <a:r>
              <a:rPr lang="en-US" sz="1400" u="sng" dirty="0">
                <a:effectLst/>
              </a:rPr>
              <a:t>Login to your My Chart: </a:t>
            </a:r>
          </a:p>
          <a:p>
            <a:pPr marL="18288" indent="0">
              <a:buNone/>
            </a:pPr>
            <a:r>
              <a:rPr lang="en-US" sz="1400" u="sng" dirty="0">
                <a:effectLst/>
                <a:hlinkClick r:id="rId3"/>
              </a:rPr>
              <a:t>https://mychart.uky.edu/MyChart/Authentication/Login</a:t>
            </a:r>
            <a:endParaRPr lang="en-US" sz="1400" u="sng" dirty="0">
              <a:effectLst/>
            </a:endParaRPr>
          </a:p>
          <a:p>
            <a:pPr lvl="1">
              <a:buFont typeface="Arial" panose="020B0604020202020204" pitchFamily="34" charset="0"/>
              <a:buChar char="•"/>
            </a:pPr>
            <a:r>
              <a:rPr lang="en-US" sz="1400" u="sng" dirty="0">
                <a:effectLst/>
              </a:rPr>
              <a:t>Go to Menu</a:t>
            </a:r>
          </a:p>
          <a:p>
            <a:pPr lvl="1">
              <a:buFont typeface="Arial" panose="020B0604020202020204" pitchFamily="34" charset="0"/>
              <a:buChar char="•"/>
            </a:pPr>
            <a:r>
              <a:rPr lang="en-US" sz="1400" u="sng" dirty="0">
                <a:effectLst/>
              </a:rPr>
              <a:t>Health summary</a:t>
            </a:r>
          </a:p>
          <a:p>
            <a:pPr lvl="1">
              <a:buFont typeface="Arial" panose="020B0604020202020204" pitchFamily="34" charset="0"/>
              <a:buChar char="•"/>
            </a:pPr>
            <a:r>
              <a:rPr lang="en-US" sz="1400" u="sng" dirty="0">
                <a:effectLst/>
              </a:rPr>
              <a:t>Immunization tab </a:t>
            </a:r>
          </a:p>
          <a:p>
            <a:pPr lvl="1">
              <a:buFont typeface="Arial" panose="020B0604020202020204" pitchFamily="34" charset="0"/>
              <a:buChar char="•"/>
            </a:pPr>
            <a:r>
              <a:rPr lang="en-US" sz="1400" u="sng" dirty="0">
                <a:effectLst/>
              </a:rPr>
              <a:t>Click the printer icon</a:t>
            </a:r>
          </a:p>
          <a:p>
            <a:pPr lvl="1">
              <a:buFont typeface="Arial" panose="020B0604020202020204" pitchFamily="34" charset="0"/>
              <a:buChar char="•"/>
            </a:pPr>
            <a:r>
              <a:rPr lang="en-US" sz="1400" u="sng" dirty="0">
                <a:effectLst/>
              </a:rPr>
              <a:t>Under destination, save as a PDF on you laptop </a:t>
            </a:r>
          </a:p>
          <a:p>
            <a:pPr lvl="1">
              <a:buFont typeface="Arial" panose="020B0604020202020204" pitchFamily="34" charset="0"/>
              <a:buChar char="•"/>
            </a:pPr>
            <a:r>
              <a:rPr lang="en-US" sz="1400" u="sng" dirty="0">
                <a:effectLst/>
              </a:rPr>
              <a:t>Upload to your CastleBranch account.</a:t>
            </a:r>
          </a:p>
          <a:p>
            <a:endParaRPr lang="en-US" dirty="0">
              <a:effectLst/>
            </a:endParaRPr>
          </a:p>
          <a:p>
            <a:endParaRPr lang="en-US" dirty="0">
              <a:effectLst/>
            </a:endParaRPr>
          </a:p>
          <a:p>
            <a:endParaRPr lang="en-US" dirty="0"/>
          </a:p>
        </p:txBody>
      </p:sp>
      <p:sp>
        <p:nvSpPr>
          <p:cNvPr id="10" name="Rounded Rectangle 9"/>
          <p:cNvSpPr/>
          <p:nvPr/>
        </p:nvSpPr>
        <p:spPr>
          <a:xfrm>
            <a:off x="2133600" y="1524000"/>
            <a:ext cx="4419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prstClr val="white"/>
                </a:solidFill>
                <a:effectLst/>
                <a:uLnTx/>
                <a:uFillTx/>
                <a:latin typeface="Palatino Linotype"/>
                <a:ea typeface="+mn-ea"/>
                <a:cs typeface="+mn-cs"/>
              </a:rPr>
              <a:t>You will need to get a flu shot for the </a:t>
            </a:r>
            <a:r>
              <a:rPr kumimoji="0" lang="en-US" sz="1800" b="1" i="0" u="none" strike="noStrike" kern="1200" cap="none" spc="0" normalizeH="0" baseline="0" noProof="0">
                <a:ln>
                  <a:noFill/>
                </a:ln>
                <a:solidFill>
                  <a:prstClr val="white"/>
                </a:solidFill>
                <a:effectLst/>
                <a:uLnTx/>
                <a:uFillTx/>
                <a:latin typeface="Palatino Linotype"/>
                <a:ea typeface="+mn-ea"/>
                <a:cs typeface="+mn-cs"/>
              </a:rPr>
              <a:t>CURRENT FLU SEASON SEPT 1 – MARCH 31</a:t>
            </a:r>
            <a:r>
              <a:rPr kumimoji="0" lang="en-US" sz="1800" b="0" i="0" u="none" strike="noStrike" kern="1200" cap="none" spc="0" normalizeH="0" baseline="0" noProof="0">
                <a:ln>
                  <a:noFill/>
                </a:ln>
                <a:solidFill>
                  <a:prstClr val="white"/>
                </a:solidFill>
                <a:effectLst/>
                <a:uLnTx/>
                <a:uFillTx/>
                <a:latin typeface="Palatino Linotype"/>
                <a:ea typeface="+mn-ea"/>
                <a:cs typeface="+mn-cs"/>
              </a:rPr>
              <a:t>.</a:t>
            </a: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782229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20145"/>
            <a:ext cx="7098318"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100" spc="600" dirty="0">
                <a:solidFill>
                  <a:schemeClr val="bg1"/>
                </a:solidFill>
                <a:latin typeface="Times New Roman" panose="02020603050405020304" pitchFamily="18" charset="0"/>
                <a:cs typeface="Times New Roman" panose="02020603050405020304" pitchFamily="18" charset="0"/>
              </a:rPr>
              <a:t>Required Immunizations</a:t>
            </a:r>
          </a:p>
        </p:txBody>
      </p:sp>
      <p:sp>
        <p:nvSpPr>
          <p:cNvPr id="7" name="Content Placeholder 4"/>
          <p:cNvSpPr txBox="1">
            <a:spLocks/>
          </p:cNvSpPr>
          <p:nvPr/>
        </p:nvSpPr>
        <p:spPr>
          <a:xfrm>
            <a:off x="252661" y="335121"/>
            <a:ext cx="822960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400" spc="6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06017" y="1643270"/>
            <a:ext cx="8905633" cy="5268111"/>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Required Vaccines :</a:t>
            </a:r>
          </a:p>
          <a:p>
            <a:pPr marL="726948" lvl="1" indent="-342900" defTabSz="914400">
              <a:spcBef>
                <a:spcPct val="20000"/>
              </a:spcBef>
              <a:buSzPct val="60000"/>
              <a:buFont typeface="Courier New" panose="02070309020205020404" pitchFamily="49" charset="0"/>
              <a:buChar char="o"/>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TB - 2 step TB skin test  (2 separate TB skin tests given at least 1 week apart </a:t>
            </a:r>
            <a:r>
              <a:rPr lang="en-US" sz="2400" b="1" u="sng"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a:t>
            </a: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IGRA Blood test)  Annual renewal is 1 step TB skin test or IGRA Blood test.</a:t>
            </a:r>
          </a:p>
          <a:p>
            <a:pPr marL="726948" lvl="1" indent="-342900" defTabSz="914400">
              <a:spcBef>
                <a:spcPct val="20000"/>
              </a:spcBef>
              <a:buSzPct val="60000"/>
              <a:buFont typeface="Courier New" panose="02070309020205020404" pitchFamily="49" charset="0"/>
              <a:buChar char="o"/>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a:t>
            </a:r>
          </a:p>
          <a:p>
            <a:pPr marL="726948" lvl="1" indent="-342900" defTabSz="914400">
              <a:spcBef>
                <a:spcPct val="20000"/>
              </a:spcBef>
              <a:buSzPct val="60000"/>
              <a:buFont typeface="Courier New" panose="02070309020205020404" pitchFamily="49" charset="0"/>
              <a:buChar char="o"/>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MMR</a:t>
            </a:r>
          </a:p>
          <a:p>
            <a:pPr marL="726948" lvl="1" indent="-342900" defTabSz="914400">
              <a:spcBef>
                <a:spcPct val="20000"/>
              </a:spcBef>
              <a:buSzPct val="60000"/>
              <a:buFont typeface="Courier New" panose="02070309020205020404" pitchFamily="49" charset="0"/>
              <a:buChar char="o"/>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Varicella</a:t>
            </a:r>
          </a:p>
          <a:p>
            <a:pPr marL="726948" lvl="1" indent="-342900" defTabSz="914400">
              <a:spcBef>
                <a:spcPct val="20000"/>
              </a:spcBef>
              <a:buSzPct val="60000"/>
              <a:buFont typeface="Courier New" panose="02070309020205020404" pitchFamily="49" charset="0"/>
              <a:buChar char="o"/>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Tdap </a:t>
            </a:r>
          </a:p>
          <a:p>
            <a:pPr marL="361188" lvl="0" indent="-342900" defTabSz="914400">
              <a:spcBef>
                <a:spcPct val="20000"/>
              </a:spcBef>
              <a:buSzPct val="60000"/>
              <a:buFont typeface="Wingdings" panose="05000000000000000000" pitchFamily="2" charset="2"/>
              <a:buChar char="Ø"/>
            </a:pPr>
            <a:r>
              <a:rPr lang="en-US" sz="23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Vaccines</a:t>
            </a: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can be administered by University Health Services (UHS)</a:t>
            </a:r>
          </a:p>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Appointments may be made by calling 859-323-2778.</a:t>
            </a:r>
          </a:p>
          <a:p>
            <a:pPr marL="2171700" lvl="4" indent="-342900">
              <a:spcBef>
                <a:spcPct val="20000"/>
              </a:spcBef>
              <a:buFont typeface="Wingdings" panose="05000000000000000000" pitchFamily="2" charset="2"/>
              <a:buChar char="Ø"/>
            </a:pPr>
            <a:endParaRPr lang="en-US" sz="24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987093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51E37"/>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2347</TotalTime>
  <Words>1181</Words>
  <Application>Microsoft Office PowerPoint</Application>
  <PresentationFormat>On-screen Show (4:3)</PresentationFormat>
  <Paragraphs>115</Paragraphs>
  <Slides>13</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72 Black</vt:lpstr>
      <vt:lpstr>Arial</vt:lpstr>
      <vt:lpstr>Calibri</vt:lpstr>
      <vt:lpstr>Courier New</vt:lpstr>
      <vt:lpstr>Palatino Linotype</vt:lpstr>
      <vt:lpstr>Times New Roman</vt:lpstr>
      <vt:lpstr>Trebuchet MS</vt:lpstr>
      <vt:lpstr>Wingdings</vt:lpstr>
      <vt:lpstr>Office Theme</vt:lpstr>
      <vt:lpstr>Elemental</vt:lpstr>
      <vt:lpstr>PowerPoint Presentation</vt:lpstr>
      <vt:lpstr>PowerPoint Presentation</vt:lpstr>
      <vt:lpstr>PowerPoint Presentation</vt:lpstr>
      <vt:lpstr>PowerPoint Presentation</vt:lpstr>
      <vt:lpstr>PowerPoint Presentation</vt:lpstr>
      <vt:lpstr>PowerPoint Presentation</vt:lpstr>
      <vt:lpstr>Health Insurance</vt:lpstr>
      <vt:lpstr>Influenza Vaccination</vt:lpstr>
      <vt:lpstr>PowerPoint Presentation</vt:lpstr>
      <vt:lpstr>Tuberculosis Test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Andi Clark</dc:creator>
  <cp:lastModifiedBy>Edge, Tammy W.</cp:lastModifiedBy>
  <cp:revision>236</cp:revision>
  <dcterms:created xsi:type="dcterms:W3CDTF">2016-08-03T17:20:39Z</dcterms:created>
  <dcterms:modified xsi:type="dcterms:W3CDTF">2024-09-03T14:01:38Z</dcterms:modified>
</cp:coreProperties>
</file>