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89" r:id="rId6"/>
    <p:sldId id="261" r:id="rId7"/>
    <p:sldId id="262" r:id="rId8"/>
    <p:sldId id="263" r:id="rId9"/>
    <p:sldId id="290" r:id="rId10"/>
    <p:sldId id="291" r:id="rId11"/>
    <p:sldId id="276" r:id="rId12"/>
    <p:sldId id="284" r:id="rId13"/>
    <p:sldId id="285" r:id="rId14"/>
    <p:sldId id="286" r:id="rId15"/>
    <p:sldId id="288" r:id="rId16"/>
    <p:sldId id="265" r:id="rId17"/>
    <p:sldId id="268" r:id="rId18"/>
    <p:sldId id="269" r:id="rId19"/>
    <p:sldId id="273" r:id="rId20"/>
    <p:sldId id="282" r:id="rId21"/>
    <p:sldId id="274" r:id="rId22"/>
    <p:sldId id="280" r:id="rId23"/>
    <p:sldId id="281" r:id="rId24"/>
    <p:sldId id="292" r:id="rId25"/>
    <p:sldId id="293" r:id="rId26"/>
    <p:sldId id="275" r:id="rId27"/>
    <p:sldId id="294"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29B06-22B2-4F60-869E-AC67BB4DCD29}" type="datetimeFigureOut">
              <a:rPr lang="en-US" smtClean="0"/>
              <a:t>9/18/2024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8E09A-566E-47FC-AA51-7B61C8726A1A}" type="slidenum">
              <a:rPr lang="en-US" smtClean="0"/>
              <a:t>‹#›</a:t>
            </a:fld>
            <a:endParaRPr lang="en-US"/>
          </a:p>
        </p:txBody>
      </p:sp>
    </p:spTree>
    <p:extLst>
      <p:ext uri="{BB962C8B-B14F-4D97-AF65-F5344CB8AC3E}">
        <p14:creationId xmlns:p14="http://schemas.microsoft.com/office/powerpoint/2010/main" val="97189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6128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12</a:t>
            </a:fld>
            <a:endParaRPr lang="en-US"/>
          </a:p>
        </p:txBody>
      </p:sp>
    </p:spTree>
    <p:extLst>
      <p:ext uri="{BB962C8B-B14F-4D97-AF65-F5344CB8AC3E}">
        <p14:creationId xmlns:p14="http://schemas.microsoft.com/office/powerpoint/2010/main" val="43391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13</a:t>
            </a:fld>
            <a:endParaRPr lang="en-US"/>
          </a:p>
        </p:txBody>
      </p:sp>
    </p:spTree>
    <p:extLst>
      <p:ext uri="{BB962C8B-B14F-4D97-AF65-F5344CB8AC3E}">
        <p14:creationId xmlns:p14="http://schemas.microsoft.com/office/powerpoint/2010/main" val="1602690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14</a:t>
            </a:fld>
            <a:endParaRPr lang="en-US"/>
          </a:p>
        </p:txBody>
      </p:sp>
    </p:spTree>
    <p:extLst>
      <p:ext uri="{BB962C8B-B14F-4D97-AF65-F5344CB8AC3E}">
        <p14:creationId xmlns:p14="http://schemas.microsoft.com/office/powerpoint/2010/main" val="122913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15</a:t>
            </a:fld>
            <a:endParaRPr lang="en-US"/>
          </a:p>
        </p:txBody>
      </p:sp>
    </p:spTree>
    <p:extLst>
      <p:ext uri="{BB962C8B-B14F-4D97-AF65-F5344CB8AC3E}">
        <p14:creationId xmlns:p14="http://schemas.microsoft.com/office/powerpoint/2010/main" val="281317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16</a:t>
            </a:fld>
            <a:endParaRPr lang="en-US"/>
          </a:p>
        </p:txBody>
      </p:sp>
    </p:spTree>
    <p:extLst>
      <p:ext uri="{BB962C8B-B14F-4D97-AF65-F5344CB8AC3E}">
        <p14:creationId xmlns:p14="http://schemas.microsoft.com/office/powerpoint/2010/main" val="90799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2653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7685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4981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20</a:t>
            </a:fld>
            <a:endParaRPr lang="en-US"/>
          </a:p>
        </p:txBody>
      </p:sp>
    </p:spTree>
    <p:extLst>
      <p:ext uri="{BB962C8B-B14F-4D97-AF65-F5344CB8AC3E}">
        <p14:creationId xmlns:p14="http://schemas.microsoft.com/office/powerpoint/2010/main" val="565404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0965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333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22</a:t>
            </a:fld>
            <a:endParaRPr lang="en-US"/>
          </a:p>
        </p:txBody>
      </p:sp>
    </p:spTree>
    <p:extLst>
      <p:ext uri="{BB962C8B-B14F-4D97-AF65-F5344CB8AC3E}">
        <p14:creationId xmlns:p14="http://schemas.microsoft.com/office/powerpoint/2010/main" val="47797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23</a:t>
            </a:fld>
            <a:endParaRPr lang="en-US"/>
          </a:p>
        </p:txBody>
      </p:sp>
    </p:spTree>
    <p:extLst>
      <p:ext uri="{BB962C8B-B14F-4D97-AF65-F5344CB8AC3E}">
        <p14:creationId xmlns:p14="http://schemas.microsoft.com/office/powerpoint/2010/main" val="2200471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24</a:t>
            </a:fld>
            <a:endParaRPr lang="en-US"/>
          </a:p>
        </p:txBody>
      </p:sp>
    </p:spTree>
    <p:extLst>
      <p:ext uri="{BB962C8B-B14F-4D97-AF65-F5344CB8AC3E}">
        <p14:creationId xmlns:p14="http://schemas.microsoft.com/office/powerpoint/2010/main" val="422179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25</a:t>
            </a:fld>
            <a:endParaRPr lang="en-US"/>
          </a:p>
        </p:txBody>
      </p:sp>
    </p:spTree>
    <p:extLst>
      <p:ext uri="{BB962C8B-B14F-4D97-AF65-F5344CB8AC3E}">
        <p14:creationId xmlns:p14="http://schemas.microsoft.com/office/powerpoint/2010/main" val="4181701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87334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3877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9749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6081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0070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5122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10</a:t>
            </a:fld>
            <a:endParaRPr lang="en-US"/>
          </a:p>
        </p:txBody>
      </p:sp>
    </p:spTree>
    <p:extLst>
      <p:ext uri="{BB962C8B-B14F-4D97-AF65-F5344CB8AC3E}">
        <p14:creationId xmlns:p14="http://schemas.microsoft.com/office/powerpoint/2010/main" val="373691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31232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01140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26582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58916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43192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11503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61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61519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77412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8797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6482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96209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solidFill>
                  <a:prstClr val="white">
                    <a:alpha val="60000"/>
                  </a:prstClr>
                </a:solidFill>
              </a:rPr>
              <a:pPr/>
              <a:t>9/18/2024</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7282753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nam04.safelinks.protection.outlook.com/?url=https%3A%2F%2Fchs.uky.edu%2Fcurrent-students%2Fcompliance&amp;data=05%7C02%7Ctammy.edge%40uky.edu%7Cdacf528fd695433a485c08dcc12851eb%7C2b30530b69b64457b818481cb53d42ae%7C0%7C0%7C638597626116617313%7CUnknown%7CTWFpbGZsb3d8eyJWIjoiMC4wLjAwMDAiLCJQIjoiV2luMzIiLCJBTiI6Ik1haWwiLCJXVCI6Mn0%3D%7C0%7C%7C%7C&amp;sdata=6jJa7pKyXHjp3wkogpdCI8NkQ0Zm9G3tUPevCI3UsbQ%3D&amp;reserved=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cpr.heart.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uk.instructure.com/enroll/MA8GE4"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hyperlink" Target="https://nam04.safelinks.protection.outlook.com/?url=https%3A%2F%2Fehs.uky.edu%2Fclasses%2Fclasses_ohs_0001.php%23bloodborne_pathogens_general&amp;data=02%7C01%7Cchloe.thorner%40uky.edu%7Caa3f819ba60d40acf99608d7ec763c97%7C2b30530b69b64457b818481cb53d42ae%7C0%7C0%7C637237864870052383&amp;sdata=dxowWEFH%2FRyemz3lQDiY9kXLlpg3TrCLcHQWGeGeLXg%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mailto:chs-compliance@uky.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543800" cy="1466850"/>
          </a:xfrm>
        </p:spPr>
        <p:txBody>
          <a:bodyPr>
            <a:noAutofit/>
          </a:bodyPr>
          <a:lstStyle/>
          <a:p>
            <a:pPr algn="ctr"/>
            <a:r>
              <a:rPr lang="en-US" sz="4400" dirty="0"/>
              <a:t>Compliance Requirements </a:t>
            </a:r>
            <a:br>
              <a:rPr lang="en-US" sz="4400" dirty="0"/>
            </a:br>
            <a:r>
              <a:rPr lang="en-US" sz="4400" dirty="0"/>
              <a:t>for Physician Assistant Students</a:t>
            </a:r>
          </a:p>
        </p:txBody>
      </p:sp>
      <p:sp>
        <p:nvSpPr>
          <p:cNvPr id="3" name="Subtitle 2"/>
          <p:cNvSpPr>
            <a:spLocks noGrp="1"/>
          </p:cNvSpPr>
          <p:nvPr>
            <p:ph type="subTitle" idx="1"/>
          </p:nvPr>
        </p:nvSpPr>
        <p:spPr>
          <a:xfrm>
            <a:off x="1066800" y="3200400"/>
            <a:ext cx="7162800" cy="2895600"/>
          </a:xfrm>
          <a:solidFill>
            <a:schemeClr val="tx2">
              <a:lumMod val="10000"/>
            </a:schemeClr>
          </a:solidFill>
        </p:spPr>
        <p:txBody>
          <a:bodyPr>
            <a:noAutofit/>
          </a:bodyPr>
          <a:lstStyle/>
          <a:p>
            <a:pPr algn="ctr"/>
            <a:r>
              <a:rPr lang="en-US" sz="1800" dirty="0"/>
              <a:t>For compliance questions</a:t>
            </a:r>
          </a:p>
          <a:p>
            <a:pPr algn="ctr"/>
            <a:endParaRPr lang="en-US" sz="1800" dirty="0"/>
          </a:p>
          <a:p>
            <a:pPr algn="ctr"/>
            <a:r>
              <a:rPr lang="en-US" sz="1800" dirty="0"/>
              <a:t>Email:  </a:t>
            </a:r>
            <a:r>
              <a:rPr lang="en-US" sz="1800" dirty="0">
                <a:hlinkClick r:id="rId3"/>
              </a:rPr>
              <a:t>CHS-Compliance@uky.edu</a:t>
            </a:r>
            <a:endParaRPr lang="en-US" sz="1800" dirty="0"/>
          </a:p>
          <a:p>
            <a:pPr algn="ctr"/>
            <a:endParaRPr lang="en-US" sz="1800" dirty="0"/>
          </a:p>
          <a:p>
            <a:pPr marL="0" marR="0" algn="ctr">
              <a:spcBef>
                <a:spcPts val="0"/>
              </a:spcBef>
              <a:spcAft>
                <a:spcPts val="0"/>
              </a:spcAft>
            </a:pPr>
            <a:r>
              <a:rPr lang="en-US" sz="1800" u="sng" dirty="0">
                <a:solidFill>
                  <a:srgbClr val="000000"/>
                </a:solidFill>
                <a:effectLst/>
                <a:latin typeface="Aptos" panose="020B0004020202020204" pitchFamily="34" charset="0"/>
                <a:ea typeface="Calibri" panose="020F0502020204030204" pitchFamily="34" charset="0"/>
                <a:hlinkClick r:id="rId4"/>
              </a:rPr>
              <a:t>https://chs.uky.edu/current-students/compliance</a:t>
            </a:r>
            <a:endParaRPr lang="en-US" sz="1800" dirty="0">
              <a:effectLst/>
              <a:latin typeface="Calibri" panose="020F0502020204030204" pitchFamily="34" charset="0"/>
              <a:ea typeface="Calibri" panose="020F0502020204030204" pitchFamily="34" charset="0"/>
            </a:endParaRPr>
          </a:p>
          <a:p>
            <a:pPr algn="ctr"/>
            <a:endParaRPr lang="en-US" sz="1800" dirty="0"/>
          </a:p>
          <a:p>
            <a:pPr algn="ctr"/>
            <a:r>
              <a:rPr lang="en-US" sz="1800" dirty="0"/>
              <a:t>C.T. </a:t>
            </a:r>
            <a:r>
              <a:rPr lang="en-US" sz="1800" dirty="0" err="1"/>
              <a:t>Wethington</a:t>
            </a:r>
            <a:r>
              <a:rPr lang="en-US" sz="1800" dirty="0"/>
              <a:t> Building Room 111</a:t>
            </a:r>
          </a:p>
        </p:txBody>
      </p:sp>
      <p:sp>
        <p:nvSpPr>
          <p:cNvPr id="4" name="TextBox 3">
            <a:extLst>
              <a:ext uri="{FF2B5EF4-FFF2-40B4-BE49-F238E27FC236}">
                <a16:creationId xmlns:a16="http://schemas.microsoft.com/office/drawing/2014/main" id="{B08792BD-7571-48B5-8345-314D86861E76}"/>
              </a:ext>
            </a:extLst>
          </p:cNvPr>
          <p:cNvSpPr txBox="1"/>
          <p:nvPr/>
        </p:nvSpPr>
        <p:spPr>
          <a:xfrm>
            <a:off x="2133600" y="228600"/>
            <a:ext cx="5029200" cy="369332"/>
          </a:xfrm>
          <a:prstGeom prst="rect">
            <a:avLst/>
          </a:prstGeom>
          <a:noFill/>
        </p:spPr>
        <p:txBody>
          <a:bodyPr wrap="square" rtlCol="0">
            <a:spAutoFit/>
          </a:bodyPr>
          <a:lstStyle/>
          <a:p>
            <a:pPr algn="ctr"/>
            <a:r>
              <a:rPr lang="en-US" dirty="0"/>
              <a:t>Do not place order until after Sept. 15th</a:t>
            </a:r>
          </a:p>
        </p:txBody>
      </p:sp>
    </p:spTree>
    <p:extLst>
      <p:ext uri="{BB962C8B-B14F-4D97-AF65-F5344CB8AC3E}">
        <p14:creationId xmlns:p14="http://schemas.microsoft.com/office/powerpoint/2010/main" val="399329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90600"/>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762000" y="1371600"/>
            <a:ext cx="3505200" cy="5334000"/>
          </a:xfrm>
          <a:solidFill>
            <a:schemeClr val="tx2">
              <a:lumMod val="10000"/>
            </a:schemeClr>
          </a:solidFill>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or proof of coverage.</a:t>
            </a:r>
          </a:p>
          <a:p>
            <a:pPr>
              <a:buFont typeface="Wingdings" panose="05000000000000000000" pitchFamily="2" charset="2"/>
              <a:buChar char="Ø"/>
            </a:pPr>
            <a:r>
              <a:rPr lang="en-US" sz="2400" u="sng" dirty="0"/>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400" dirty="0"/>
              <a:t>Make sure that you upload a copy of the front AND the back of the insurance card and any other documents needed as 1 upload.</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4267200" cy="2918991"/>
          </a:xfrm>
          <a:prstGeom prst="rect">
            <a:avLst/>
          </a:prstGeom>
          <a:noFill/>
          <a:ln>
            <a:noFill/>
          </a:ln>
        </p:spPr>
      </p:pic>
      <p:sp>
        <p:nvSpPr>
          <p:cNvPr id="4" name="TextBox 3"/>
          <p:cNvSpPr txBox="1"/>
          <p:nvPr/>
        </p:nvSpPr>
        <p:spPr>
          <a:xfrm>
            <a:off x="5067300" y="1752600"/>
            <a:ext cx="2971800" cy="369332"/>
          </a:xfrm>
          <a:prstGeom prst="rect">
            <a:avLst/>
          </a:prstGeom>
          <a:solidFill>
            <a:schemeClr val="tx2">
              <a:lumMod val="10000"/>
            </a:schemeClr>
          </a:solidFill>
        </p:spPr>
        <p:txBody>
          <a:bodyPr wrap="square" rtlCol="0">
            <a:spAutoFit/>
          </a:bodyPr>
          <a:lstStyle/>
          <a:p>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5668782" y="1676398"/>
            <a:ext cx="3322818" cy="4876801"/>
          </a:xfrm>
        </p:spPr>
        <p:txBody>
          <a:bodyPr>
            <a:normAutofit fontScale="85000" lnSpcReduction="20000"/>
          </a:bodyPr>
          <a:lstStyle/>
          <a:p>
            <a:pPr>
              <a:buFont typeface="Wingdings" panose="05000000000000000000" pitchFamily="2" charset="2"/>
              <a:buChar char="Ø"/>
            </a:pPr>
            <a:r>
              <a:rPr lang="en-US" sz="2400" dirty="0"/>
              <a:t>You will need to get a flu shot for the </a:t>
            </a:r>
            <a:r>
              <a:rPr lang="en-US" sz="2400" b="1" dirty="0"/>
              <a:t>CURRENT FLU SEASON SEPT 1 – MARCH 31</a:t>
            </a:r>
            <a:r>
              <a:rPr lang="en-US" sz="2400" dirty="0"/>
              <a:t>.</a:t>
            </a:r>
          </a:p>
          <a:p>
            <a:pPr lvl="1">
              <a:buFont typeface="Courier New" panose="02070309020205020404" pitchFamily="49" charset="0"/>
              <a:buChar char="o"/>
            </a:pPr>
            <a:r>
              <a:rPr lang="en-US" sz="2200" dirty="0"/>
              <a:t>Any flu shot administered outside of the current flu season will be rejected.</a:t>
            </a:r>
          </a:p>
          <a:p>
            <a:pPr lvl="1">
              <a:buFont typeface="Courier New" panose="02070309020205020404" pitchFamily="49" charset="0"/>
              <a:buChar char="o"/>
            </a:pPr>
            <a:r>
              <a:rPr lang="en-US" sz="2200" dirty="0"/>
              <a:t>Note that this document will look a little different depending on where you get your flu shot. </a:t>
            </a:r>
          </a:p>
          <a:p>
            <a:pPr>
              <a:buFont typeface="Wingdings" panose="05000000000000000000" pitchFamily="2" charset="2"/>
              <a:buChar char="Ø"/>
            </a:pPr>
            <a:r>
              <a:rPr lang="en-US" sz="2400" b="1" dirty="0">
                <a:solidFill>
                  <a:srgbClr val="FFC000"/>
                </a:solidFill>
              </a:rPr>
              <a:t>This requirement has a different deadline than the others. This document is due no later than November 1</a:t>
            </a:r>
            <a:r>
              <a:rPr lang="en-US" sz="2400" b="1" baseline="30000" dirty="0">
                <a:solidFill>
                  <a:srgbClr val="FFC000"/>
                </a:solidFill>
              </a:rPr>
              <a:t>st</a:t>
            </a:r>
            <a:r>
              <a:rPr lang="en-US" sz="2400" b="1" dirty="0">
                <a:solidFill>
                  <a:srgbClr val="FFC000"/>
                </a:solidFill>
              </a:rPr>
              <a:t>. </a:t>
            </a:r>
          </a:p>
          <a:p>
            <a:pPr>
              <a:buFont typeface="Wingdings" panose="05000000000000000000" pitchFamily="2" charset="2"/>
              <a:buChar char="Ø"/>
            </a:pPr>
            <a:endParaRPr lang="en-US" sz="2400" dirty="0"/>
          </a:p>
          <a:p>
            <a:endParaRPr lang="en-US" sz="2400"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592583" cy="34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75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054" y="5791200"/>
            <a:ext cx="7543800" cy="914400"/>
          </a:xfrm>
          <a:solidFill>
            <a:schemeClr val="tx2">
              <a:lumMod val="10000"/>
            </a:schemeClr>
          </a:solidFill>
        </p:spPr>
        <p:txBody>
          <a:bodyPr/>
          <a:lstStyle/>
          <a:p>
            <a:pPr algn="ctr"/>
            <a:r>
              <a:rPr lang="en-US" b="1" dirty="0"/>
              <a:t>MMR Vaccine</a:t>
            </a:r>
          </a:p>
        </p:txBody>
      </p:sp>
      <p:graphicFrame>
        <p:nvGraphicFramePr>
          <p:cNvPr id="3" name="Table 2"/>
          <p:cNvGraphicFramePr>
            <a:graphicFrameLocks noGrp="1"/>
          </p:cNvGraphicFramePr>
          <p:nvPr>
            <p:extLst>
              <p:ext uri="{D42A27DB-BD31-4B8C-83A1-F6EECF244321}">
                <p14:modId xmlns:p14="http://schemas.microsoft.com/office/powerpoint/2010/main" val="1616872888"/>
              </p:ext>
            </p:extLst>
          </p:nvPr>
        </p:nvGraphicFramePr>
        <p:xfrm>
          <a:off x="777240" y="228600"/>
          <a:ext cx="7433428" cy="5410200"/>
        </p:xfrm>
        <a:graphic>
          <a:graphicData uri="http://schemas.openxmlformats.org/drawingml/2006/table">
            <a:tbl>
              <a:tblPr>
                <a:tableStyleId>{5C22544A-7EE6-4342-B048-85BDC9FD1C3A}</a:tableStyleId>
              </a:tblPr>
              <a:tblGrid>
                <a:gridCol w="7433428">
                  <a:extLst>
                    <a:ext uri="{9D8B030D-6E8A-4147-A177-3AD203B41FA5}">
                      <a16:colId xmlns:a16="http://schemas.microsoft.com/office/drawing/2014/main" val="20000"/>
                    </a:ext>
                  </a:extLst>
                </a:gridCol>
              </a:tblGrid>
              <a:tr h="5410200">
                <a:tc>
                  <a:txBody>
                    <a:bodyPr/>
                    <a:lstStyle/>
                    <a:p>
                      <a:pPr marL="0" marR="0" algn="l">
                        <a:spcBef>
                          <a:spcPts val="0"/>
                        </a:spcBef>
                        <a:spcAft>
                          <a:spcPts val="0"/>
                        </a:spcAft>
                      </a:pPr>
                      <a:r>
                        <a:rPr lang="en-US" sz="1600" b="1" u="sng" dirty="0">
                          <a:effectLst/>
                        </a:rPr>
                        <a:t>MEASLES, MUMPS AND RUBELLA (MMR) vaccine </a:t>
                      </a:r>
                    </a:p>
                    <a:p>
                      <a:pPr marL="0" marR="0" algn="l">
                        <a:spcBef>
                          <a:spcPts val="0"/>
                        </a:spcBef>
                        <a:spcAft>
                          <a:spcPts val="0"/>
                        </a:spcAft>
                      </a:pPr>
                      <a:r>
                        <a:rPr lang="en-US" sz="1400" dirty="0">
                          <a:effectLst/>
                        </a:rPr>
                        <a:t> </a:t>
                      </a:r>
                    </a:p>
                    <a:p>
                      <a:pPr marL="0" marR="0" algn="l">
                        <a:spcBef>
                          <a:spcPts val="0"/>
                        </a:spcBef>
                        <a:spcAft>
                          <a:spcPts val="0"/>
                        </a:spcAft>
                      </a:pPr>
                      <a:r>
                        <a:rPr lang="en-US" sz="1600" dirty="0">
                          <a:effectLst/>
                        </a:rPr>
                        <a:t>Compliance can be obtained by providing: </a:t>
                      </a:r>
                    </a:p>
                    <a:p>
                      <a:pPr marL="0" marR="0" algn="l">
                        <a:spcBef>
                          <a:spcPts val="0"/>
                        </a:spcBef>
                        <a:spcAft>
                          <a:spcPts val="65"/>
                        </a:spcAft>
                      </a:pPr>
                      <a:r>
                        <a:rPr lang="en-US" sz="1600" dirty="0">
                          <a:effectLst/>
                        </a:rPr>
                        <a:t>1. Two MMR vaccines with first dose given at 1 year of age or older AND second dose given at age four or older; OR </a:t>
                      </a:r>
                    </a:p>
                    <a:p>
                      <a:pPr marL="0" marR="0" algn="l">
                        <a:spcBef>
                          <a:spcPts val="0"/>
                        </a:spcBef>
                        <a:spcAft>
                          <a:spcPts val="0"/>
                        </a:spcAft>
                      </a:pPr>
                      <a:r>
                        <a:rPr lang="en-US" sz="1600" dirty="0">
                          <a:effectLst/>
                        </a:rPr>
                        <a:t>2. Documentation of positive antibody titers showing proof of immunity for each of the three diseases: [measles (rubeola), mumps AND rubella]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Note:  If a student submits documentation of negative or indeterminate titers, but they have also submitted proof of two MMR vaccines as listed above, this is acceptable.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If series is completed, dates of each shot OR </a:t>
                      </a:r>
                    </a:p>
                    <a:p>
                      <a:pPr marL="342900" marR="0" lvl="0" indent="-342900" algn="l">
                        <a:spcBef>
                          <a:spcPts val="0"/>
                        </a:spcBef>
                        <a:spcAft>
                          <a:spcPts val="185"/>
                        </a:spcAft>
                        <a:buSzPts val="1000"/>
                        <a:buFont typeface="Symbol" panose="05050102010706020507" pitchFamily="18" charset="2"/>
                        <a:buChar char=""/>
                      </a:pPr>
                      <a:r>
                        <a:rPr lang="en-US" sz="1600" dirty="0">
                          <a:effectLst/>
                        </a:rPr>
                        <a:t>If titers are provided, dates of positive titers are required and information will include: “immune,” “positive” or number that when compared to range given on record indicates the student is positive/immune;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3590" marR="11359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053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idx="1"/>
          </p:nvPr>
        </p:nvSpPr>
        <p:spPr/>
        <p:txBody>
          <a:bodyPr/>
          <a:lstStyle/>
          <a:p>
            <a:endParaRPr lang="en-US"/>
          </a:p>
        </p:txBody>
      </p:sp>
      <p:sp>
        <p:nvSpPr>
          <p:cNvPr id="5" name="Text Placeholder 4"/>
          <p:cNvSpPr>
            <a:spLocks noGrp="1"/>
          </p:cNvSpPr>
          <p:nvPr>
            <p:ph type="body" sz="half" idx="2"/>
          </p:nvPr>
        </p:nvSpPr>
        <p:spPr>
          <a:xfrm>
            <a:off x="1638300" y="3573438"/>
            <a:ext cx="5867400" cy="1066799"/>
          </a:xfrm>
          <a:solidFill>
            <a:schemeClr val="tx2">
              <a:lumMod val="10000"/>
            </a:schemeClr>
          </a:solidFill>
        </p:spPr>
        <p:txBody>
          <a:bodyPr>
            <a:normAutofit lnSpcReduction="10000"/>
          </a:bodyPr>
          <a:lstStyle/>
          <a:p>
            <a:pPr algn="ctr"/>
            <a:r>
              <a:rPr lang="en-US" sz="3900" dirty="0"/>
              <a:t>TDaP</a:t>
            </a:r>
          </a:p>
          <a:p>
            <a:pPr algn="ctr"/>
            <a:r>
              <a:rPr lang="en-US" sz="2400" dirty="0"/>
              <a:t>(Tetanus-Diphtheria Acceular Pertussis)</a:t>
            </a:r>
          </a:p>
        </p:txBody>
      </p:sp>
      <p:sp>
        <p:nvSpPr>
          <p:cNvPr id="3" name="Title 2"/>
          <p:cNvSpPr>
            <a:spLocks noGrp="1"/>
          </p:cNvSpPr>
          <p:nvPr>
            <p:ph type="title"/>
          </p:nvPr>
        </p:nvSpPr>
        <p:spPr>
          <a:xfrm>
            <a:off x="777240" y="4876800"/>
            <a:ext cx="7543800" cy="1066800"/>
          </a:xfrm>
        </p:spPr>
        <p:txBody>
          <a:bodyPr/>
          <a:lstStyle/>
          <a:p>
            <a:pPr algn="ctr"/>
            <a:r>
              <a:rPr lang="en-US" sz="2000" b="1" i="1" u="sng" dirty="0">
                <a:effectLst/>
              </a:rPr>
              <a:t>Note: TDaP is a different vaccine than the tetanus (Td) vaccine, which is recommended every 10 years. TDaP is also different than the childhood DTaP vaccine</a:t>
            </a:r>
            <a:endParaRPr lang="en-US" sz="2000" b="1" u="sng" dirty="0"/>
          </a:p>
        </p:txBody>
      </p:sp>
      <p:graphicFrame>
        <p:nvGraphicFramePr>
          <p:cNvPr id="6" name="Table 5"/>
          <p:cNvGraphicFramePr>
            <a:graphicFrameLocks noGrp="1"/>
          </p:cNvGraphicFramePr>
          <p:nvPr>
            <p:extLst>
              <p:ext uri="{D42A27DB-BD31-4B8C-83A1-F6EECF244321}">
                <p14:modId xmlns:p14="http://schemas.microsoft.com/office/powerpoint/2010/main" val="2207369178"/>
              </p:ext>
            </p:extLst>
          </p:nvPr>
        </p:nvGraphicFramePr>
        <p:xfrm>
          <a:off x="1219200" y="228601"/>
          <a:ext cx="7010400" cy="3124200"/>
        </p:xfrm>
        <a:graphic>
          <a:graphicData uri="http://schemas.openxmlformats.org/drawingml/2006/table">
            <a:tbl>
              <a:tblPr>
                <a:tableStyleId>{5C22544A-7EE6-4342-B048-85BDC9FD1C3A}</a:tableStyleId>
              </a:tblPr>
              <a:tblGrid>
                <a:gridCol w="70104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600" dirty="0">
                          <a:effectLst/>
                        </a:rPr>
                        <a:t>Evidence of one dose of TDaP given at any time.</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Date of TDaP shot;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95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3301983"/>
              </p:ext>
            </p:extLst>
          </p:nvPr>
        </p:nvGraphicFramePr>
        <p:xfrm>
          <a:off x="152400" y="152400"/>
          <a:ext cx="8839200" cy="3124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r>
                        <a:rPr lang="en-US" sz="2000" dirty="0">
                          <a:solidFill>
                            <a:srgbClr val="FF0000"/>
                          </a:solidFill>
                          <a:effectLst/>
                        </a:rPr>
                        <a:t>VARICELLA  (Please note that oral history of disease or an X on immunization record  is not accepted.) </a:t>
                      </a:r>
                    </a:p>
                    <a:p>
                      <a:pPr marL="0" marR="0" algn="l">
                        <a:spcBef>
                          <a:spcPts val="0"/>
                        </a:spcBef>
                        <a:spcAft>
                          <a:spcPts val="0"/>
                        </a:spcAft>
                      </a:pPr>
                      <a:r>
                        <a:rPr lang="en-US" sz="1600" dirty="0">
                          <a:effectLst/>
                        </a:rPr>
                        <a:t> </a:t>
                      </a:r>
                    </a:p>
                    <a:p>
                      <a:pPr marL="0" marR="0" algn="l">
                        <a:spcBef>
                          <a:spcPts val="0"/>
                        </a:spcBef>
                        <a:spcAft>
                          <a:spcPts val="0"/>
                        </a:spcAft>
                      </a:pPr>
                      <a:r>
                        <a:rPr lang="en-US" sz="1600" b="1" dirty="0">
                          <a:effectLst/>
                        </a:rPr>
                        <a:t>Compliance may be obtained by providing: </a:t>
                      </a:r>
                    </a:p>
                    <a:p>
                      <a:pPr marL="0" marR="0" algn="l">
                        <a:spcBef>
                          <a:spcPts val="0"/>
                        </a:spcBef>
                        <a:spcAft>
                          <a:spcPts val="110"/>
                        </a:spcAft>
                      </a:pPr>
                      <a:r>
                        <a:rPr lang="en-US" sz="1600" b="1" dirty="0">
                          <a:effectLst/>
                        </a:rPr>
                        <a:t>1. Evidence of varicella two-dose series after one year of age; OR </a:t>
                      </a:r>
                    </a:p>
                    <a:p>
                      <a:pPr marL="0" marR="0" algn="l">
                        <a:spcBef>
                          <a:spcPts val="0"/>
                        </a:spcBef>
                        <a:spcAft>
                          <a:spcPts val="110"/>
                        </a:spcAft>
                      </a:pPr>
                      <a:r>
                        <a:rPr lang="en-US" sz="1600" b="1" dirty="0">
                          <a:effectLst/>
                        </a:rPr>
                        <a:t>2. Positive antibody titer showing proof of immunity; OR </a:t>
                      </a:r>
                    </a:p>
                    <a:p>
                      <a:pPr marL="0" marR="0" algn="l">
                        <a:spcBef>
                          <a:spcPts val="0"/>
                        </a:spcBef>
                        <a:spcAft>
                          <a:spcPts val="0"/>
                        </a:spcAft>
                      </a:pPr>
                      <a:r>
                        <a:rPr lang="en-US" sz="1600" b="1" dirty="0">
                          <a:effectLst/>
                        </a:rPr>
                        <a:t>3. Medically documented history of disease (chicken pox/varicella or shingles/zoster)  from a healthcare provider (Doctor, APRN, or PA) with date of disease.   An X on the immunization form by varicella is NOT acceptable proof of disease.   </a:t>
                      </a:r>
                    </a:p>
                    <a:p>
                      <a:pPr marL="0" marR="0" algn="l">
                        <a:spcBef>
                          <a:spcPts val="0"/>
                        </a:spcBef>
                        <a:spcAft>
                          <a:spcPts val="0"/>
                        </a:spcAft>
                      </a:pPr>
                      <a:endParaRPr lang="en-US" sz="1600" b="1" dirty="0">
                        <a:effectLst/>
                      </a:endParaRPr>
                    </a:p>
                    <a:p>
                      <a:pPr marL="0" marR="0" algn="l">
                        <a:spcBef>
                          <a:spcPts val="0"/>
                        </a:spcBef>
                        <a:spcAft>
                          <a:spcPts val="0"/>
                        </a:spcAft>
                      </a:pPr>
                      <a:r>
                        <a:rPr lang="en-US" sz="1600" b="1" dirty="0">
                          <a:effectLst/>
                        </a:rPr>
                        <a:t>Note:  If a student submits documentation of negative or indeterminate titers, but they have also submitted proof of two varicella vaccines as listed above, this is acceptable</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3246968"/>
              </p:ext>
            </p:extLst>
          </p:nvPr>
        </p:nvGraphicFramePr>
        <p:xfrm>
          <a:off x="152400" y="3429000"/>
          <a:ext cx="8839200" cy="1600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600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400" dirty="0">
                          <a:solidFill>
                            <a:schemeClr val="tx1"/>
                          </a:solidFill>
                          <a:effectLst/>
                        </a:rPr>
                        <a:t>Documentation must include: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Student’s Name </a:t>
                      </a:r>
                    </a:p>
                    <a:p>
                      <a:pPr marL="342900" marR="0" lvl="0" indent="-342900" algn="l">
                        <a:spcBef>
                          <a:spcPts val="0"/>
                        </a:spcBef>
                        <a:spcAft>
                          <a:spcPts val="185"/>
                        </a:spcAft>
                        <a:buSzPts val="1000"/>
                        <a:buFont typeface="Symbol" panose="05050102010706020507" pitchFamily="18" charset="2"/>
                        <a:buChar char=""/>
                      </a:pPr>
                      <a:r>
                        <a:rPr lang="en-US" sz="1400" dirty="0">
                          <a:solidFill>
                            <a:schemeClr val="tx1"/>
                          </a:solidFill>
                          <a:effectLst/>
                        </a:rPr>
                        <a:t>Student’s date of birth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series is completed, dates of each shot; OR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titer is provided, date of positive titer is required and information will include: “immune,” “positive” or number that when compared to range given on record indicates the student is positive/immune; OR </a:t>
                      </a:r>
                      <a:endParaRPr lang="en-US" sz="1400" dirty="0">
                        <a:solidFill>
                          <a:schemeClr val="tx1"/>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98930463"/>
              </p:ext>
            </p:extLst>
          </p:nvPr>
        </p:nvGraphicFramePr>
        <p:xfrm>
          <a:off x="152400" y="5105400"/>
          <a:ext cx="8839200" cy="12954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295400">
                <a:tc>
                  <a:txBody>
                    <a:bodyPr/>
                    <a:lstStyle/>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If providing medical history, submit a medical record from healthcare provider (Physician, APRN or PA) stating patient diagnosed with Chicken pox (Varicella) or Shingles (Herpes zoster); AND  </a:t>
                      </a:r>
                    </a:p>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0"/>
                        </a:spcAft>
                        <a:tabLst>
                          <a:tab pos="1752600" algn="l"/>
                        </a:tabLst>
                      </a:pPr>
                      <a:r>
                        <a:rPr lang="en-US" sz="115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678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6445118"/>
              </p:ext>
            </p:extLst>
          </p:nvPr>
        </p:nvGraphicFramePr>
        <p:xfrm>
          <a:off x="228600" y="228599"/>
          <a:ext cx="8686800" cy="41783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20000"/>
                    </a:ext>
                  </a:extLst>
                </a:gridCol>
              </a:tblGrid>
              <a:tr h="4178300">
                <a:tc>
                  <a:txBody>
                    <a:bodyPr/>
                    <a:lstStyle/>
                    <a:p>
                      <a:pPr marL="0" marR="0" algn="l">
                        <a:spcBef>
                          <a:spcPts val="0"/>
                        </a:spcBef>
                        <a:spcAft>
                          <a:spcPts val="0"/>
                        </a:spcAft>
                      </a:pPr>
                      <a:r>
                        <a:rPr lang="en-US" sz="2000" b="1" u="sng" dirty="0">
                          <a:effectLst/>
                        </a:rPr>
                        <a:t>Compliance may be obtained by providing: </a:t>
                      </a:r>
                    </a:p>
                    <a:p>
                      <a:pPr marL="0" marR="0" algn="l">
                        <a:spcBef>
                          <a:spcPts val="0"/>
                        </a:spcBef>
                        <a:spcAft>
                          <a:spcPts val="110"/>
                        </a:spcAft>
                      </a:pPr>
                      <a:r>
                        <a:rPr lang="en-US" sz="1600" dirty="0">
                          <a:effectLst/>
                        </a:rPr>
                        <a:t>1. Evidence of three Hepatitis B vaccines; OR </a:t>
                      </a:r>
                    </a:p>
                    <a:p>
                      <a:pPr marL="0" marR="0" algn="l">
                        <a:spcBef>
                          <a:spcPts val="0"/>
                        </a:spcBef>
                        <a:spcAft>
                          <a:spcPts val="0"/>
                        </a:spcAft>
                      </a:pPr>
                      <a:r>
                        <a:rPr lang="en-US" sz="1600" dirty="0">
                          <a:effectLst/>
                        </a:rPr>
                        <a:t>2. If series is in process or historical documentation of vaccines could not be obtained, 2 vaccines are required upon initial submission to this requirement. You will be able to submit record of the third shot when it is due. </a:t>
                      </a:r>
                    </a:p>
                    <a:p>
                      <a:pPr marL="0" marR="0" algn="l">
                        <a:spcBef>
                          <a:spcPts val="0"/>
                        </a:spcBef>
                        <a:spcAft>
                          <a:spcPts val="0"/>
                        </a:spcAft>
                      </a:pPr>
                      <a:r>
                        <a:rPr lang="en-US" sz="1800" dirty="0">
                          <a:effectLst/>
                        </a:rPr>
                        <a:t> </a:t>
                      </a:r>
                    </a:p>
                    <a:p>
                      <a:pPr marL="0" marR="0" algn="l">
                        <a:spcBef>
                          <a:spcPts val="0"/>
                        </a:spcBef>
                        <a:spcAft>
                          <a:spcPts val="0"/>
                        </a:spcAft>
                      </a:pPr>
                      <a:r>
                        <a:rPr lang="en-US" sz="1800" b="1" u="sng" dirty="0">
                          <a:effectLst/>
                        </a:rPr>
                        <a:t>Documentation must include: </a:t>
                      </a:r>
                    </a:p>
                    <a:p>
                      <a:pPr marL="285750" marR="0" indent="-285750" algn="l">
                        <a:spcBef>
                          <a:spcPts val="0"/>
                        </a:spcBef>
                        <a:spcAft>
                          <a:spcPts val="170"/>
                        </a:spcAft>
                        <a:buFont typeface="Arial" panose="020B0604020202020204" pitchFamily="34" charset="0"/>
                        <a:buChar char="•"/>
                      </a:pPr>
                      <a:r>
                        <a:rPr lang="en-US" sz="1800" dirty="0">
                          <a:effectLst/>
                        </a:rPr>
                        <a:t>Student’s Name </a:t>
                      </a:r>
                    </a:p>
                    <a:p>
                      <a:pPr marL="285750" marR="0" indent="-285750" algn="l">
                        <a:spcBef>
                          <a:spcPts val="0"/>
                        </a:spcBef>
                        <a:spcAft>
                          <a:spcPts val="170"/>
                        </a:spcAft>
                        <a:buFont typeface="Arial" panose="020B0604020202020204" pitchFamily="34" charset="0"/>
                        <a:buChar char="•"/>
                      </a:pPr>
                      <a:r>
                        <a:rPr lang="en-US" sz="1800" dirty="0">
                          <a:effectLst/>
                        </a:rPr>
                        <a:t>Student’s date of birth </a:t>
                      </a:r>
                    </a:p>
                    <a:p>
                      <a:pPr marL="285750" marR="0" indent="-285750" algn="l">
                        <a:spcBef>
                          <a:spcPts val="0"/>
                        </a:spcBef>
                        <a:spcAft>
                          <a:spcPts val="170"/>
                        </a:spcAft>
                        <a:buFont typeface="Arial" panose="020B0604020202020204" pitchFamily="34" charset="0"/>
                        <a:buChar char="•"/>
                      </a:pPr>
                      <a:r>
                        <a:rPr lang="en-US" sz="1800" dirty="0">
                          <a:effectLst/>
                        </a:rPr>
                        <a:t>Dates of HEP B shots; AND </a:t>
                      </a:r>
                    </a:p>
                    <a:p>
                      <a:pPr marL="285750" marR="0" indent="-285750" algn="l">
                        <a:spcBef>
                          <a:spcPts val="0"/>
                        </a:spcBef>
                        <a:spcAft>
                          <a:spcPts val="170"/>
                        </a:spcAft>
                        <a:buFont typeface="Arial" panose="020B0604020202020204" pitchFamily="34" charset="0"/>
                        <a:buChar char="•"/>
                      </a:pPr>
                      <a:r>
                        <a:rPr lang="en-US" sz="1800" dirty="0">
                          <a:effectLst/>
                        </a:rPr>
                        <a:t>Name of the healthcare provider OR UHS compliance form OR Employee compliance form OR state immunization certificate or registry. </a:t>
                      </a:r>
                    </a:p>
                    <a:p>
                      <a:pPr marL="0" marR="0" algn="l">
                        <a:spcBef>
                          <a:spcPts val="0"/>
                        </a:spcBef>
                        <a:spcAft>
                          <a:spcPts val="170"/>
                        </a:spcAft>
                      </a:pPr>
                      <a:r>
                        <a:rPr lang="en-US" sz="1800" dirty="0">
                          <a:effectLst/>
                        </a:rPr>
                        <a:t> </a:t>
                      </a:r>
                    </a:p>
                    <a:p>
                      <a:pPr marL="0" marR="0" algn="l">
                        <a:spcBef>
                          <a:spcPts val="0"/>
                        </a:spcBef>
                        <a:spcAft>
                          <a:spcPts val="170"/>
                        </a:spcAft>
                      </a:pPr>
                      <a:r>
                        <a:rPr lang="en-US" sz="1800" dirty="0">
                          <a:effectLst/>
                        </a:rPr>
                        <a:t>Subsequent Requirement:  If only two initial vaccines obtained, Hepatitis B third dose due 6 months after the 1</a:t>
                      </a:r>
                      <a:r>
                        <a:rPr lang="en-US" sz="1800" baseline="30000" dirty="0">
                          <a:effectLst/>
                        </a:rPr>
                        <a:t>st</a:t>
                      </a:r>
                      <a:r>
                        <a:rPr lang="en-US" sz="1800" dirty="0">
                          <a:effectLst/>
                        </a:rPr>
                        <a:t> dose.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777240" y="4572000"/>
            <a:ext cx="7543800" cy="1371600"/>
          </a:xfrm>
          <a:solidFill>
            <a:schemeClr val="tx2">
              <a:lumMod val="10000"/>
            </a:schemeClr>
          </a:solidFill>
        </p:spPr>
        <p:txBody>
          <a:bodyPr/>
          <a:lstStyle/>
          <a:p>
            <a:pPr algn="ctr"/>
            <a:r>
              <a:rPr lang="en-US" sz="4000" b="1" u="sng" dirty="0"/>
              <a:t>HEPATITIS B</a:t>
            </a:r>
            <a:br>
              <a:rPr lang="en-US" sz="4000" dirty="0"/>
            </a:br>
            <a:r>
              <a:rPr lang="en-US" sz="4000" dirty="0"/>
              <a:t> (Positive titer not accepted)</a:t>
            </a:r>
          </a:p>
        </p:txBody>
      </p:sp>
    </p:spTree>
    <p:extLst>
      <p:ext uri="{BB962C8B-B14F-4D97-AF65-F5344CB8AC3E}">
        <p14:creationId xmlns:p14="http://schemas.microsoft.com/office/powerpoint/2010/main" val="250661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838200" y="1219200"/>
            <a:ext cx="3273552" cy="5486400"/>
          </a:xfrm>
        </p:spPr>
        <p:txBody>
          <a:bodyPr>
            <a:normAutofit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You must obtain one of the following  to complete your TB requirement:  IGRA, QuantiFERON, or T-Spot Blood test. </a:t>
            </a:r>
          </a:p>
          <a:p>
            <a:pPr>
              <a:buFont typeface="Wingdings" panose="05000000000000000000" pitchFamily="2" charset="2"/>
              <a:buChar char="Ø"/>
            </a:pPr>
            <a:endParaRPr lang="en-US" dirty="0"/>
          </a:p>
          <a:p>
            <a:pPr>
              <a:buFont typeface="Wingdings" panose="05000000000000000000" pitchFamily="2" charset="2"/>
              <a:buChar char="Ø"/>
            </a:pPr>
            <a:r>
              <a:rPr lang="en-US" dirty="0"/>
              <a:t>Each year you will have to renew your TB blood test.</a:t>
            </a:r>
          </a:p>
          <a:p>
            <a:pPr>
              <a:buFont typeface="Wingdings" panose="05000000000000000000" pitchFamily="2" charset="2"/>
              <a:buChar char="Ø"/>
            </a:pPr>
            <a:endParaRPr lang="en-US" dirty="0"/>
          </a:p>
          <a:p>
            <a:pPr>
              <a:buFont typeface="Wingdings" panose="05000000000000000000" pitchFamily="2" charset="2"/>
              <a:buChar char="Ø"/>
            </a:pPr>
            <a:r>
              <a:rPr lang="en-US" dirty="0"/>
              <a:t>Instructions for downloading documents from your MyChart in your </a:t>
            </a:r>
            <a:r>
              <a:rPr lang="en-US" dirty="0" err="1"/>
              <a:t>myUK</a:t>
            </a:r>
            <a:r>
              <a:rPr lang="en-US" dirty="0"/>
              <a:t>. </a:t>
            </a:r>
          </a:p>
          <a:p>
            <a:pPr marL="18288" indent="0">
              <a:buNone/>
            </a:pPr>
            <a:endParaRPr lang="en-US" dirty="0"/>
          </a:p>
        </p:txBody>
      </p:sp>
      <p:pic>
        <p:nvPicPr>
          <p:cNvPr id="512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1370944"/>
            <a:ext cx="4250895" cy="487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D7341CA4-CE55-4E61-9F63-F213C65B73C8}"/>
              </a:ext>
            </a:extLst>
          </p:cNvPr>
          <p:cNvPicPr>
            <a:picLocks noChangeAspect="1"/>
          </p:cNvPicPr>
          <p:nvPr/>
        </p:nvPicPr>
        <p:blipFill>
          <a:blip r:embed="rId4"/>
          <a:stretch>
            <a:fillRect/>
          </a:stretch>
        </p:blipFill>
        <p:spPr>
          <a:xfrm>
            <a:off x="4495799" y="1219200"/>
            <a:ext cx="4250895" cy="5638800"/>
          </a:xfrm>
          <a:prstGeom prst="rect">
            <a:avLst/>
          </a:prstGeom>
        </p:spPr>
      </p:pic>
    </p:spTree>
    <p:extLst>
      <p:ext uri="{BB962C8B-B14F-4D97-AF65-F5344CB8AC3E}">
        <p14:creationId xmlns:p14="http://schemas.microsoft.com/office/powerpoint/2010/main" val="361625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15240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457200" y="2310384"/>
            <a:ext cx="3246120" cy="3532632"/>
          </a:xfrm>
        </p:spPr>
        <p:txBody>
          <a:bodyPr>
            <a:normAutofit fontScale="77500" lnSpcReduction="20000"/>
          </a:bodyPr>
          <a:lstStyle/>
          <a:p>
            <a:pPr>
              <a:buFont typeface="Wingdings" panose="05000000000000000000" pitchFamily="2" charset="2"/>
              <a:buChar char="Ø"/>
            </a:pPr>
            <a:r>
              <a:rPr lang="en-US" dirty="0"/>
              <a:t>In Castle Branch, there is a link to this document. Follow this link to go to the document.</a:t>
            </a:r>
          </a:p>
          <a:p>
            <a:pPr marL="18288" indent="0">
              <a:buNone/>
            </a:pPr>
            <a:r>
              <a:rPr lang="en-US" sz="1800">
                <a:effectLst/>
                <a:latin typeface="Calibri" panose="020F0502020204030204" pitchFamily="34" charset="0"/>
                <a:hlinkClick r:id="rId3"/>
              </a:rPr>
              <a:t>https://chs.uky.edu/current-students/compliance/forms</a:t>
            </a:r>
            <a:endParaRPr lang="en-US" sz="2400" dirty="0"/>
          </a:p>
          <a:p>
            <a:pPr marL="18288" indent="0">
              <a:buNone/>
            </a:pPr>
            <a:endParaRPr lang="en-US" dirty="0"/>
          </a:p>
          <a:p>
            <a:pPr>
              <a:buFont typeface="Wingdings" panose="05000000000000000000" pitchFamily="2" charset="2"/>
              <a:buChar char="Ø"/>
            </a:pPr>
            <a:r>
              <a:rPr lang="en-US" dirty="0"/>
              <a:t>You will need to complete the last page of the document and upload to your CastleBranch account.</a:t>
            </a:r>
          </a:p>
          <a:p>
            <a:pPr>
              <a:buFont typeface="Wingdings" panose="05000000000000000000" pitchFamily="2" charset="2"/>
              <a:buChar char="Ø"/>
            </a:pPr>
            <a:r>
              <a:rPr lang="en-US" dirty="0"/>
              <a:t>Then, take a picture with your phone or scan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30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914400"/>
          </a:xfrm>
          <a:solidFill>
            <a:schemeClr val="tx2">
              <a:lumMod val="10000"/>
            </a:schemeClr>
          </a:solidFill>
        </p:spPr>
        <p:txBody>
          <a:bodyPr/>
          <a:lstStyle/>
          <a:p>
            <a:pPr algn="ctr"/>
            <a:r>
              <a:rPr lang="en-US" dirty="0"/>
              <a:t>CPR Certification</a:t>
            </a:r>
          </a:p>
        </p:txBody>
      </p:sp>
      <p:sp>
        <p:nvSpPr>
          <p:cNvPr id="3" name="Content Placeholder 2"/>
          <p:cNvSpPr>
            <a:spLocks noGrp="1"/>
          </p:cNvSpPr>
          <p:nvPr>
            <p:ph sz="quarter" idx="13"/>
          </p:nvPr>
        </p:nvSpPr>
        <p:spPr>
          <a:xfrm>
            <a:off x="457200" y="1219200"/>
            <a:ext cx="8001000" cy="5181600"/>
          </a:xfrm>
        </p:spPr>
        <p:txBody>
          <a:bodyPr>
            <a:normAutofit/>
          </a:bodyPr>
          <a:lstStyle/>
          <a:p>
            <a:pPr>
              <a:buFont typeface="Wingdings" panose="05000000000000000000" pitchFamily="2" charset="2"/>
              <a:buChar char="Ø"/>
            </a:pPr>
            <a:r>
              <a:rPr lang="en-US" dirty="0"/>
              <a:t>Acceptable document:</a:t>
            </a:r>
          </a:p>
          <a:p>
            <a:pPr lvl="1" algn="ctr">
              <a:buFont typeface="Arial" panose="020B0604020202020204" pitchFamily="34" charset="0"/>
              <a:buChar char="•"/>
            </a:pPr>
            <a:r>
              <a:rPr lang="en-US" dirty="0"/>
              <a:t>American Heart Association </a:t>
            </a:r>
            <a:r>
              <a:rPr lang="en-US" dirty="0">
                <a:solidFill>
                  <a:srgbClr val="FF0000"/>
                </a:solidFill>
              </a:rPr>
              <a:t>BLS (</a:t>
            </a:r>
            <a:r>
              <a:rPr lang="en-US" b="1" u="sng" dirty="0">
                <a:solidFill>
                  <a:srgbClr val="FF0000"/>
                </a:solidFill>
              </a:rPr>
              <a:t>Basic Life Support) /CPR Certification (Instructor led) for healthcare providers.</a:t>
            </a:r>
          </a:p>
          <a:p>
            <a:pPr marL="384048" lvl="1" indent="0" algn="ctr">
              <a:buNone/>
            </a:pPr>
            <a:r>
              <a:rPr lang="en-US" dirty="0">
                <a:solidFill>
                  <a:srgbClr val="FFC000"/>
                </a:solidFill>
              </a:rPr>
              <a:t>Skills portion must be an in-person course (not completely online)</a:t>
            </a:r>
          </a:p>
          <a:p>
            <a:pPr>
              <a:buFont typeface="Wingdings" panose="05000000000000000000" pitchFamily="2" charset="2"/>
              <a:buChar char="Ø"/>
            </a:pPr>
            <a:r>
              <a:rPr lang="en-US" dirty="0"/>
              <a:t>A copy of BOTH the front and the back of your card is required and the card MUST be signed.</a:t>
            </a:r>
          </a:p>
          <a:p>
            <a:pPr>
              <a:buFont typeface="Wingdings" panose="05000000000000000000" pitchFamily="2" charset="2"/>
              <a:buChar char="Ø"/>
            </a:pPr>
            <a:r>
              <a:rPr lang="en-US" dirty="0"/>
              <a:t>More information can be found at the following link:</a:t>
            </a:r>
          </a:p>
          <a:p>
            <a:pPr lvl="1"/>
            <a:r>
              <a:rPr lang="en-US">
                <a:hlinkClick r:id="rId3"/>
              </a:rPr>
              <a:t>https://cpr.heart.org/</a:t>
            </a:r>
            <a:endParaRPr lang="en-US"/>
          </a:p>
          <a:p>
            <a:pPr lvl="1"/>
            <a:endParaRPr lang="en-US" dirty="0"/>
          </a:p>
        </p:txBody>
      </p:sp>
    </p:spTree>
    <p:extLst>
      <p:ext uri="{BB962C8B-B14F-4D97-AF65-F5344CB8AC3E}">
        <p14:creationId xmlns:p14="http://schemas.microsoft.com/office/powerpoint/2010/main" val="162192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1219200"/>
          </a:xfrm>
          <a:solidFill>
            <a:schemeClr val="tx2">
              <a:lumMod val="10000"/>
            </a:schemeClr>
          </a:solidFill>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381000" y="1676400"/>
            <a:ext cx="8458200" cy="46482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a:t>
            </a:r>
            <a:r>
              <a:rPr lang="en-US" dirty="0">
                <a:solidFill>
                  <a:srgbClr val="FFC000"/>
                </a:solidFill>
              </a:rPr>
              <a:t>NOTE: You will need your </a:t>
            </a:r>
            <a:r>
              <a:rPr lang="en-US" dirty="0" err="1">
                <a:solidFill>
                  <a:srgbClr val="FFC000"/>
                </a:solidFill>
              </a:rPr>
              <a:t>LinkBlue</a:t>
            </a:r>
            <a:r>
              <a:rPr lang="en-US" dirty="0">
                <a:solidFill>
                  <a:srgbClr val="FFC000"/>
                </a:solidFill>
              </a:rPr>
              <a:t> ID and password to do so. If you do not yet have it, you will have to wait until you do.</a:t>
            </a:r>
            <a:r>
              <a:rPr lang="en-US" dirty="0"/>
              <a:t>)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29519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10600" cy="5181600"/>
          </a:xfrm>
        </p:spPr>
        <p:txBody>
          <a:bodyPr>
            <a:normAutofit fontScale="85000" lnSpcReduction="20000"/>
          </a:bodyPr>
          <a:lstStyle/>
          <a:p>
            <a:pPr>
              <a:buFont typeface="Wingdings" panose="05000000000000000000" pitchFamily="2" charset="2"/>
              <a:buChar char="Ø"/>
            </a:pPr>
            <a:r>
              <a:rPr lang="en-US" sz="2400" dirty="0"/>
              <a:t>Full Background Check</a:t>
            </a:r>
          </a:p>
          <a:p>
            <a:pPr>
              <a:buFont typeface="Wingdings" panose="05000000000000000000" pitchFamily="2" charset="2"/>
              <a:buChar char="Ø"/>
            </a:pPr>
            <a:r>
              <a:rPr lang="en-US" sz="2400" dirty="0"/>
              <a:t>10 Panel Drug Screening</a:t>
            </a:r>
          </a:p>
          <a:p>
            <a:pPr>
              <a:buFont typeface="Wingdings" panose="05000000000000000000" pitchFamily="2" charset="2"/>
              <a:buChar char="Ø"/>
            </a:pPr>
            <a:r>
              <a:rPr lang="en-US" sz="2400" dirty="0"/>
              <a:t>Clinical Requirements:</a:t>
            </a:r>
          </a:p>
          <a:p>
            <a:pPr lvl="1">
              <a:buFont typeface="Wingdings" panose="05000000000000000000" pitchFamily="2" charset="2"/>
              <a:buChar char="Ø"/>
            </a:pPr>
            <a:r>
              <a:rPr lang="en-US" sz="2400" dirty="0"/>
              <a:t>Health Insurance (annual renewal)</a:t>
            </a:r>
          </a:p>
          <a:p>
            <a:pPr lvl="1">
              <a:buFont typeface="Wingdings" panose="05000000000000000000" pitchFamily="2" charset="2"/>
              <a:buChar char="Ø"/>
            </a:pPr>
            <a:r>
              <a:rPr lang="en-US" sz="2400" dirty="0"/>
              <a:t>Influenza Shot (annual renewal)</a:t>
            </a:r>
          </a:p>
          <a:p>
            <a:pPr lvl="1">
              <a:buFont typeface="Wingdings" panose="05000000000000000000" pitchFamily="2" charset="2"/>
              <a:buChar char="Ø"/>
            </a:pPr>
            <a:r>
              <a:rPr lang="en-US" sz="2400" dirty="0"/>
              <a:t>Required immunization records</a:t>
            </a:r>
          </a:p>
          <a:p>
            <a:pPr lvl="1">
              <a:buFont typeface="Wingdings" panose="05000000000000000000" pitchFamily="2" charset="2"/>
              <a:buChar char="Ø"/>
            </a:pPr>
            <a:r>
              <a:rPr lang="en-US" sz="2400" dirty="0"/>
              <a:t>Commitment to Behavioral Standard in Patient Care</a:t>
            </a:r>
          </a:p>
          <a:p>
            <a:pPr lvl="1">
              <a:buFont typeface="Wingdings" panose="05000000000000000000" pitchFamily="2" charset="2"/>
              <a:buChar char="Ø"/>
            </a:pPr>
            <a:r>
              <a:rPr lang="en-US" sz="2400" dirty="0"/>
              <a:t>Tuberculosis: IGRA Blood test (annual renewal)</a:t>
            </a:r>
          </a:p>
          <a:p>
            <a:pPr lvl="1">
              <a:buFont typeface="Wingdings" panose="05000000000000000000" pitchFamily="2" charset="2"/>
              <a:buChar char="Ø"/>
            </a:pPr>
            <a:r>
              <a:rPr lang="en-US" sz="2400"/>
              <a:t>BLS/CPR </a:t>
            </a:r>
            <a:r>
              <a:rPr lang="en-US" sz="2400" dirty="0"/>
              <a:t>Certification (Basic Life Support for </a:t>
            </a:r>
            <a:r>
              <a:rPr lang="en-US" sz="2400"/>
              <a:t>Healthcare providers from AHA)</a:t>
            </a:r>
            <a:endParaRPr lang="en-US" sz="2400" dirty="0"/>
          </a:p>
          <a:p>
            <a:pPr lvl="1">
              <a:buFont typeface="Wingdings" panose="05000000000000000000" pitchFamily="2" charset="2"/>
              <a:buChar char="Ø"/>
            </a:pPr>
            <a:r>
              <a:rPr lang="en-US" sz="2400" dirty="0"/>
              <a:t>Discrimination and Harassment Training</a:t>
            </a:r>
          </a:p>
          <a:p>
            <a:pPr lvl="1">
              <a:buFont typeface="Wingdings" panose="05000000000000000000" pitchFamily="2" charset="2"/>
              <a:buChar char="Ø"/>
            </a:pPr>
            <a:r>
              <a:rPr lang="en-US" sz="2400" dirty="0"/>
              <a:t>HIPAA training</a:t>
            </a:r>
          </a:p>
          <a:p>
            <a:pPr lvl="1">
              <a:buFont typeface="Wingdings" panose="05000000000000000000" pitchFamily="2" charset="2"/>
              <a:buChar char="Ø"/>
            </a:pPr>
            <a:r>
              <a:rPr lang="en-US" sz="2400" dirty="0"/>
              <a:t>HIPAA Acknowledgement Form</a:t>
            </a:r>
          </a:p>
          <a:p>
            <a:pPr lvl="1">
              <a:buFont typeface="Wingdings" panose="05000000000000000000" pitchFamily="2" charset="2"/>
              <a:buChar char="Ø"/>
            </a:pPr>
            <a:r>
              <a:rPr lang="en-US" sz="2400" dirty="0"/>
              <a:t>Blood Borne Pathogens Training</a:t>
            </a:r>
          </a:p>
          <a:p>
            <a:pPr lvl="1">
              <a:buFont typeface="Wingdings" panose="05000000000000000000" pitchFamily="2" charset="2"/>
              <a:buChar char="Ø"/>
            </a:pPr>
            <a:r>
              <a:rPr lang="en-US" sz="2400" dirty="0"/>
              <a:t>ACLS Certification</a:t>
            </a:r>
          </a:p>
          <a:p>
            <a:pPr lvl="1">
              <a:buFont typeface="Wingdings" panose="05000000000000000000" pitchFamily="2" charset="2"/>
              <a:buChar char="Ø"/>
            </a:pPr>
            <a:r>
              <a:rPr lang="en-US" sz="2400" dirty="0"/>
              <a:t>CPI/NCI Certification</a:t>
            </a:r>
          </a:p>
        </p:txBody>
      </p:sp>
      <p:sp>
        <p:nvSpPr>
          <p:cNvPr id="2" name="Title 1"/>
          <p:cNvSpPr>
            <a:spLocks noGrp="1"/>
          </p:cNvSpPr>
          <p:nvPr>
            <p:ph type="title"/>
          </p:nvPr>
        </p:nvSpPr>
        <p:spPr>
          <a:xfrm>
            <a:off x="685800" y="457200"/>
            <a:ext cx="7543800" cy="914400"/>
          </a:xfrm>
          <a:solidFill>
            <a:schemeClr val="tx2">
              <a:lumMod val="10000"/>
            </a:schemeClr>
          </a:solidFill>
        </p:spPr>
        <p:txBody>
          <a:bodyPr>
            <a:normAutofit/>
          </a:bodyPr>
          <a:lstStyle/>
          <a:p>
            <a:pPr algn="ctr"/>
            <a:r>
              <a:rPr lang="en-US" dirty="0"/>
              <a:t>Requirements</a:t>
            </a:r>
          </a:p>
        </p:txBody>
      </p:sp>
    </p:spTree>
    <p:extLst>
      <p:ext uri="{BB962C8B-B14F-4D97-AF65-F5344CB8AC3E}">
        <p14:creationId xmlns:p14="http://schemas.microsoft.com/office/powerpoint/2010/main" val="293150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2057400"/>
            <a:ext cx="6096000" cy="3657599"/>
          </a:xfrm>
        </p:spPr>
        <p:txBody>
          <a:bodyPr>
            <a:normAutofit/>
          </a:bodyPr>
          <a:lstStyle/>
          <a:p>
            <a:pPr>
              <a:buFont typeface="Wingdings" panose="05000000000000000000" pitchFamily="2" charset="2"/>
              <a:buChar char="Ø"/>
            </a:pPr>
            <a:r>
              <a:rPr lang="en-US" sz="3200" dirty="0"/>
              <a:t>In your CastleBranch account please download, complete, and re-upload the attached HIPAA Acknowledgement Form.  Only the signature page is required, and it must be completed in its entirety</a:t>
            </a:r>
            <a:r>
              <a:rPr lang="en-US" sz="2000" dirty="0"/>
              <a:t>.</a:t>
            </a:r>
          </a:p>
        </p:txBody>
      </p:sp>
      <p:sp>
        <p:nvSpPr>
          <p:cNvPr id="3" name="Title 2"/>
          <p:cNvSpPr>
            <a:spLocks noGrp="1"/>
          </p:cNvSpPr>
          <p:nvPr>
            <p:ph type="title"/>
          </p:nvPr>
        </p:nvSpPr>
        <p:spPr>
          <a:xfrm>
            <a:off x="876300" y="304800"/>
            <a:ext cx="7543800" cy="914400"/>
          </a:xfrm>
          <a:solidFill>
            <a:schemeClr val="tx2">
              <a:lumMod val="10000"/>
            </a:schemeClr>
          </a:solidFill>
          <a:effectLst>
            <a:innerShdw blurRad="63500" dist="50800" dir="8100000">
              <a:prstClr val="black">
                <a:alpha val="50000"/>
              </a:prstClr>
            </a:innerShdw>
          </a:effectLst>
        </p:spPr>
        <p:txBody>
          <a:bodyPr/>
          <a:lstStyle/>
          <a:p>
            <a:r>
              <a:rPr lang="en-US" sz="4000" dirty="0"/>
              <a:t>HIPAA Acknowledgement Form</a:t>
            </a:r>
          </a:p>
        </p:txBody>
      </p:sp>
    </p:spTree>
    <p:extLst>
      <p:ext uri="{BB962C8B-B14F-4D97-AF65-F5344CB8AC3E}">
        <p14:creationId xmlns:p14="http://schemas.microsoft.com/office/powerpoint/2010/main" val="215352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543800" cy="1981200"/>
          </a:xfrm>
          <a:solidFill>
            <a:schemeClr val="tx2">
              <a:lumMod val="10000"/>
            </a:schemeClr>
          </a:solidFill>
        </p:spPr>
        <p:txBody>
          <a:bodyPr/>
          <a:lstStyle/>
          <a:p>
            <a:pPr algn="ctr"/>
            <a:r>
              <a:rPr lang="en-US" sz="4000" dirty="0"/>
              <a:t>The document you upload for the HIPAA and Discrimination training should look like this: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05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5800" y="1371600"/>
            <a:ext cx="4267200" cy="4953000"/>
          </a:xfrm>
        </p:spPr>
        <p:txBody>
          <a:bodyPr>
            <a:normAutofit fontScale="92500"/>
          </a:bodyPr>
          <a:lstStyle/>
          <a:p>
            <a:pPr>
              <a:buFont typeface="Wingdings" panose="05000000000000000000" pitchFamily="2" charset="2"/>
              <a:buChar char="Ø"/>
            </a:pPr>
            <a:r>
              <a:rPr lang="en-US" dirty="0"/>
              <a:t>Download the IPAC Questionnaire Form from this link: </a:t>
            </a:r>
            <a:r>
              <a:rPr lang="en-US" dirty="0">
                <a:hlinkClick r:id="rId3"/>
              </a:rPr>
              <a:t>https://chs.uky.edu/current-students/compliance/forms</a:t>
            </a:r>
            <a:endParaRPr lang="en-US" dirty="0"/>
          </a:p>
          <a:p>
            <a:pPr marL="18288" indent="0">
              <a:buNone/>
            </a:pPr>
            <a:endParaRPr lang="en-US" dirty="0"/>
          </a:p>
          <a:p>
            <a:pPr>
              <a:buFont typeface="Wingdings" panose="05000000000000000000" pitchFamily="2" charset="2"/>
              <a:buChar char="Ø"/>
            </a:pPr>
            <a:r>
              <a:rPr lang="en-US" dirty="0"/>
              <a:t>Print the form, read and fill it out completely. </a:t>
            </a:r>
            <a:r>
              <a:rPr lang="en-US" dirty="0">
                <a:solidFill>
                  <a:srgbClr val="FFC000"/>
                </a:solidFill>
              </a:rPr>
              <a:t>If you have traveled out of the country and experienced any of the symptoms listed on the form, you are required to contact your program director to discuss this issue and receive further instruction.</a:t>
            </a:r>
            <a:br>
              <a:rPr lang="en-US" dirty="0"/>
            </a:br>
            <a:endParaRPr lang="en-US" dirty="0"/>
          </a:p>
          <a:p>
            <a:pPr>
              <a:buFont typeface="Wingdings" panose="05000000000000000000" pitchFamily="2" charset="2"/>
              <a:buChar char="Ø"/>
            </a:pPr>
            <a:r>
              <a:rPr lang="en-US" dirty="0"/>
              <a:t>This requirement must be renewed annually.</a:t>
            </a:r>
          </a:p>
        </p:txBody>
      </p:sp>
      <p:sp>
        <p:nvSpPr>
          <p:cNvPr id="3" name="Title 2"/>
          <p:cNvSpPr>
            <a:spLocks noGrp="1"/>
          </p:cNvSpPr>
          <p:nvPr>
            <p:ph type="title"/>
          </p:nvPr>
        </p:nvSpPr>
        <p:spPr>
          <a:xfrm>
            <a:off x="0" y="0"/>
            <a:ext cx="9144000" cy="1316858"/>
          </a:xfrm>
          <a:solidFill>
            <a:schemeClr val="tx2">
              <a:lumMod val="10000"/>
            </a:schemeClr>
          </a:solidFill>
        </p:spPr>
        <p:txBody>
          <a:bodyPr/>
          <a:lstStyle/>
          <a:p>
            <a:pPr algn="ctr"/>
            <a:r>
              <a:rPr lang="en-US" sz="3600" dirty="0"/>
              <a:t>IPAC </a:t>
            </a:r>
            <a:r>
              <a:rPr lang="en-US" sz="3600"/>
              <a:t>Questionnaire/</a:t>
            </a:r>
            <a:br>
              <a:rPr lang="en-US" sz="3600"/>
            </a:br>
            <a:r>
              <a:rPr lang="en-US" sz="3600"/>
              <a:t>Behavioral </a:t>
            </a:r>
            <a:r>
              <a:rPr lang="en-US" sz="3600" dirty="0"/>
              <a:t>Standard in Patient Care</a:t>
            </a:r>
          </a:p>
        </p:txBody>
      </p:sp>
      <p:pic>
        <p:nvPicPr>
          <p:cNvPr id="5" name="Picture 4"/>
          <p:cNvPicPr>
            <a:picLocks noChangeAspect="1"/>
          </p:cNvPicPr>
          <p:nvPr/>
        </p:nvPicPr>
        <p:blipFill>
          <a:blip r:embed="rId4"/>
          <a:stretch>
            <a:fillRect/>
          </a:stretch>
        </p:blipFill>
        <p:spPr>
          <a:xfrm>
            <a:off x="533400" y="1531286"/>
            <a:ext cx="3652928" cy="4793314"/>
          </a:xfrm>
          <a:prstGeom prst="rect">
            <a:avLst/>
          </a:prstGeom>
        </p:spPr>
      </p:pic>
    </p:spTree>
    <p:extLst>
      <p:ext uri="{BB962C8B-B14F-4D97-AF65-F5344CB8AC3E}">
        <p14:creationId xmlns:p14="http://schemas.microsoft.com/office/powerpoint/2010/main" val="2231396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725" y="304800"/>
            <a:ext cx="7543800" cy="2152650"/>
          </a:xfrm>
          <a:solidFill>
            <a:schemeClr val="tx2">
              <a:lumMod val="10000"/>
            </a:schemeClr>
          </a:solidFill>
        </p:spPr>
        <p:txBody>
          <a:bodyPr/>
          <a:lstStyle/>
          <a:p>
            <a:pPr algn="ctr"/>
            <a:r>
              <a:rPr lang="en-US" dirty="0" err="1"/>
              <a:t>Bloodborne</a:t>
            </a:r>
            <a:r>
              <a:rPr lang="en-US" dirty="0"/>
              <a:t> Pathogens Training</a:t>
            </a:r>
          </a:p>
        </p:txBody>
      </p:sp>
      <p:sp>
        <p:nvSpPr>
          <p:cNvPr id="3" name="Subtitle 2"/>
          <p:cNvSpPr>
            <a:spLocks noGrp="1"/>
          </p:cNvSpPr>
          <p:nvPr>
            <p:ph type="subTitle" idx="1"/>
          </p:nvPr>
        </p:nvSpPr>
        <p:spPr>
          <a:xfrm>
            <a:off x="914400" y="2743200"/>
            <a:ext cx="7101840" cy="3501560"/>
          </a:xfrm>
          <a:solidFill>
            <a:schemeClr val="tx2">
              <a:lumMod val="10000"/>
            </a:schemeClr>
          </a:solidFill>
        </p:spPr>
        <p:txBody>
          <a:bodyPr>
            <a:normAutofit/>
          </a:bodyPr>
          <a:lstStyle/>
          <a:p>
            <a:endParaRPr lang="en-US" dirty="0"/>
          </a:p>
          <a:p>
            <a:r>
              <a:rPr lang="en-US" dirty="0"/>
              <a:t>Provided is the link on EHS Safety Training webpage for your online training.  After completing the training and quiz you can download your quiz (100 out of 100) and upload to CastleBranch.</a:t>
            </a:r>
          </a:p>
          <a:p>
            <a:r>
              <a:rPr lang="en-US" u="sng" dirty="0">
                <a:effectLst/>
                <a:hlinkClick r:id="rId3"/>
              </a:rPr>
              <a:t>https://ehs.uky.edu/classes/classes_ohs_0001.php#bloodborne_pathogens_general</a:t>
            </a:r>
            <a:endParaRPr lang="en-US" dirty="0">
              <a:effectLst/>
            </a:endParaRPr>
          </a:p>
          <a:p>
            <a:endParaRPr lang="en-US" dirty="0"/>
          </a:p>
        </p:txBody>
      </p:sp>
    </p:spTree>
    <p:extLst>
      <p:ext uri="{BB962C8B-B14F-4D97-AF65-F5344CB8AC3E}">
        <p14:creationId xmlns:p14="http://schemas.microsoft.com/office/powerpoint/2010/main" val="314301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304800"/>
            <a:ext cx="7543800" cy="914400"/>
          </a:xfrm>
          <a:solidFill>
            <a:schemeClr val="tx2">
              <a:lumMod val="10000"/>
            </a:schemeClr>
          </a:solidFill>
        </p:spPr>
        <p:txBody>
          <a:bodyPr/>
          <a:lstStyle/>
          <a:p>
            <a:pPr algn="ctr"/>
            <a:r>
              <a:rPr lang="en-US" dirty="0"/>
              <a:t>ACLS Certification</a:t>
            </a:r>
          </a:p>
        </p:txBody>
      </p:sp>
      <p:sp>
        <p:nvSpPr>
          <p:cNvPr id="3" name="Subtitle 2"/>
          <p:cNvSpPr>
            <a:spLocks noGrp="1"/>
          </p:cNvSpPr>
          <p:nvPr>
            <p:ph type="subTitle" idx="1"/>
          </p:nvPr>
        </p:nvSpPr>
        <p:spPr>
          <a:xfrm>
            <a:off x="914400" y="1676400"/>
            <a:ext cx="7101840" cy="4568360"/>
          </a:xfrm>
          <a:solidFill>
            <a:schemeClr val="tx2">
              <a:lumMod val="10000"/>
            </a:schemeClr>
          </a:solidFill>
        </p:spPr>
        <p:txBody>
          <a:bodyPr>
            <a:normAutofit fontScale="92500"/>
          </a:bodyPr>
          <a:lstStyle/>
          <a:p>
            <a:endParaRPr lang="en-US" dirty="0"/>
          </a:p>
          <a:p>
            <a:r>
              <a:rPr lang="en-US" dirty="0">
                <a:effectLst/>
              </a:rPr>
              <a:t>ACLS - American Heart Association Advanced Cardiac Life Support. There is a teaching component, skill check component and an examination. The examination must be passed to receive certification. The program has trainers that we use annually to provide this training. The students pay the trainers for the course. Proof of certification is a card (very similar to the BLS card) and it is good for 2 years.</a:t>
            </a:r>
          </a:p>
          <a:p>
            <a:r>
              <a:rPr lang="en-US" dirty="0">
                <a:effectLst/>
              </a:rPr>
              <a:t> </a:t>
            </a:r>
          </a:p>
          <a:p>
            <a:r>
              <a:rPr lang="en-US" dirty="0">
                <a:effectLst/>
              </a:rPr>
              <a:t>This training is required before a student can go on clinical rotations. Training is completed in the Spring/Summer prior to the start of the clinical year so that it will last for the entire year. American Heart Association Basic Life Support training needs to be completed prior to completing ACLS training. </a:t>
            </a:r>
            <a:endParaRPr lang="en-US" dirty="0"/>
          </a:p>
        </p:txBody>
      </p:sp>
    </p:spTree>
    <p:extLst>
      <p:ext uri="{BB962C8B-B14F-4D97-AF65-F5344CB8AC3E}">
        <p14:creationId xmlns:p14="http://schemas.microsoft.com/office/powerpoint/2010/main" val="1181030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725" y="304800"/>
            <a:ext cx="7543800" cy="1066800"/>
          </a:xfrm>
          <a:solidFill>
            <a:schemeClr val="tx2">
              <a:lumMod val="10000"/>
            </a:schemeClr>
          </a:solidFill>
        </p:spPr>
        <p:txBody>
          <a:bodyPr/>
          <a:lstStyle/>
          <a:p>
            <a:pPr algn="ctr"/>
            <a:r>
              <a:rPr lang="en-US" dirty="0"/>
              <a:t>CPI/NCI Training</a:t>
            </a:r>
          </a:p>
        </p:txBody>
      </p:sp>
      <p:sp>
        <p:nvSpPr>
          <p:cNvPr id="3" name="Subtitle 2"/>
          <p:cNvSpPr>
            <a:spLocks noGrp="1"/>
          </p:cNvSpPr>
          <p:nvPr>
            <p:ph type="subTitle" idx="1"/>
          </p:nvPr>
        </p:nvSpPr>
        <p:spPr>
          <a:xfrm>
            <a:off x="457200" y="1447800"/>
            <a:ext cx="8153400" cy="5105400"/>
          </a:xfrm>
          <a:solidFill>
            <a:schemeClr val="tx2">
              <a:lumMod val="10000"/>
            </a:schemeClr>
          </a:solidFill>
        </p:spPr>
        <p:txBody>
          <a:bodyPr>
            <a:normAutofit/>
          </a:bodyPr>
          <a:lstStyle/>
          <a:p>
            <a:endParaRPr lang="en-US" dirty="0"/>
          </a:p>
          <a:p>
            <a:r>
              <a:rPr lang="en-US" dirty="0">
                <a:effectLst/>
              </a:rPr>
              <a:t>Crisis Prevention Institute's Nonviolent Crisis Intervention Training. This is workplace violence prevention training. The program has trainers that we use annually to provide this training. The students pay the trainers for the course. Proof of certification is a card (very similar to the BLS card) and it is good for 2 years. </a:t>
            </a:r>
          </a:p>
          <a:p>
            <a:endParaRPr lang="en-US" dirty="0">
              <a:effectLst/>
            </a:endParaRPr>
          </a:p>
          <a:p>
            <a:r>
              <a:rPr lang="en-US" dirty="0">
                <a:effectLst/>
              </a:rPr>
              <a:t>This training is required before a student can go on clinical rotations. Training is completed in the Spring/Summer prior to the start of the clinical year so that it will last for the entire year</a:t>
            </a:r>
            <a:r>
              <a:rPr lang="en-US">
                <a:effectLst/>
              </a:rPr>
              <a:t>. </a:t>
            </a:r>
            <a:r>
              <a:rPr lang="en-US" dirty="0">
                <a:effectLst/>
              </a:rPr>
              <a:t> </a:t>
            </a:r>
          </a:p>
          <a:p>
            <a:endParaRPr lang="en-US" dirty="0"/>
          </a:p>
        </p:txBody>
      </p:sp>
    </p:spTree>
    <p:extLst>
      <p:ext uri="{BB962C8B-B14F-4D97-AF65-F5344CB8AC3E}">
        <p14:creationId xmlns:p14="http://schemas.microsoft.com/office/powerpoint/2010/main" val="68909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4800600"/>
          </a:xfrm>
        </p:spPr>
        <p:txBody>
          <a:bodyPr>
            <a:normAutofit/>
          </a:bodyPr>
          <a:lstStyle/>
          <a:p>
            <a:pPr>
              <a:buFont typeface="Wingdings" panose="05000000000000000000" pitchFamily="2" charset="2"/>
              <a:buChar char="Ø"/>
            </a:pPr>
            <a:r>
              <a:rPr lang="en-US" b="1" u="sng" dirty="0">
                <a:solidFill>
                  <a:srgbClr val="FFC000"/>
                </a:solidFill>
              </a:rPr>
              <a:t>Pay attention to due dates! </a:t>
            </a:r>
            <a:r>
              <a:rPr lang="en-US" dirty="0"/>
              <a:t>If you do not complete the requirements in time, a hold could be placed on your UK account. </a:t>
            </a:r>
          </a:p>
          <a:p>
            <a:pPr>
              <a:buFont typeface="Wingdings" panose="05000000000000000000" pitchFamily="2" charset="2"/>
              <a:buChar char="Ø"/>
            </a:pPr>
            <a:r>
              <a:rPr lang="en-US" dirty="0"/>
              <a:t>If  Castle Branch rejects one of your submissions, </a:t>
            </a:r>
            <a:r>
              <a:rPr lang="en-US" b="1" u="sng" dirty="0"/>
              <a:t>promptly</a:t>
            </a:r>
            <a:r>
              <a:rPr lang="en-US" dirty="0"/>
              <a:t> address this. They will provide a reason for the rejection. If you still do not understand why a document is not being accepted, you can contact CHS-Compliance at CHS-Compliance@uky.edu</a:t>
            </a:r>
          </a:p>
          <a:p>
            <a:pPr>
              <a:buFont typeface="Wingdings" panose="05000000000000000000" pitchFamily="2" charset="2"/>
              <a:buChar char="Ø"/>
            </a:pPr>
            <a:r>
              <a:rPr lang="en-US" dirty="0"/>
              <a:t>Occasionally, flu shots get rejected if the flu season is not explicitly stated on the document. It is preferable for the date to be written on the document prior to uploading, but this can be overridden by CHS-Compliance if necessary. </a:t>
            </a:r>
            <a:r>
              <a:rPr lang="en-US" b="1" u="sng" dirty="0"/>
              <a:t>CHECK FIRST</a:t>
            </a:r>
            <a:r>
              <a:rPr lang="en-US" dirty="0"/>
              <a:t> to see if this is the reason a flu shot is rejected.</a:t>
            </a:r>
          </a:p>
        </p:txBody>
      </p:sp>
    </p:spTree>
    <p:extLst>
      <p:ext uri="{BB962C8B-B14F-4D97-AF65-F5344CB8AC3E}">
        <p14:creationId xmlns:p14="http://schemas.microsoft.com/office/powerpoint/2010/main" val="403118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4FD0B-CFE7-4923-A084-F4E21F831EB7}"/>
              </a:ext>
            </a:extLst>
          </p:cNvPr>
          <p:cNvSpPr/>
          <p:nvPr/>
        </p:nvSpPr>
        <p:spPr>
          <a:xfrm>
            <a:off x="152400" y="474345"/>
            <a:ext cx="8915400" cy="6247864"/>
          </a:xfrm>
          <a:prstGeom prst="rect">
            <a:avLst/>
          </a:prstGeom>
        </p:spPr>
        <p:txBody>
          <a:bodyPr wrap="square">
            <a:spAutoFit/>
          </a:bodyPr>
          <a:lstStyle/>
          <a:p>
            <a:pPr algn="ctr"/>
            <a:r>
              <a:rPr lang="en-US" u="sng" dirty="0"/>
              <a:t>CastleBranch QR code to place an order</a:t>
            </a:r>
          </a:p>
          <a:p>
            <a:endParaRPr lang="en-US" dirty="0"/>
          </a:p>
          <a:p>
            <a:endParaRPr lang="en-US" dirty="0"/>
          </a:p>
          <a:p>
            <a:pPr algn="ctr"/>
            <a:endParaRPr lang="en-US" dirty="0"/>
          </a:p>
          <a:p>
            <a:r>
              <a:rPr lang="en-US" dirty="0"/>
              <a:t> </a:t>
            </a:r>
          </a:p>
          <a:p>
            <a:endParaRPr lang="en-US" dirty="0"/>
          </a:p>
          <a:p>
            <a:endParaRPr lang="en-US" dirty="0"/>
          </a:p>
          <a:p>
            <a:endParaRPr lang="en-US" dirty="0"/>
          </a:p>
          <a:p>
            <a:endParaRPr lang="en-US" sz="1600" u="sng" dirty="0"/>
          </a:p>
          <a:p>
            <a:r>
              <a:rPr lang="en-US" sz="1600" u="sng" dirty="0"/>
              <a:t>Follow Instructions below:</a:t>
            </a:r>
          </a:p>
          <a:p>
            <a:endParaRPr lang="en-US" sz="1600" dirty="0"/>
          </a:p>
          <a:p>
            <a:pPr marL="342900" indent="-342900">
              <a:buAutoNum type="arabicPeriod"/>
            </a:pPr>
            <a:r>
              <a:rPr lang="en-US" sz="1600" dirty="0"/>
              <a:t>Click on Place an order</a:t>
            </a:r>
          </a:p>
          <a:p>
            <a:endParaRPr lang="en-US" sz="1600" dirty="0"/>
          </a:p>
          <a:p>
            <a:pPr marL="342900" indent="-342900">
              <a:buAutoNum type="arabicPeriod" startAt="2"/>
            </a:pPr>
            <a:r>
              <a:rPr lang="en-US" sz="1600" dirty="0"/>
              <a:t>Select “Physician Assistant Studies”</a:t>
            </a:r>
          </a:p>
          <a:p>
            <a:endParaRPr lang="en-US" sz="1600" dirty="0"/>
          </a:p>
          <a:p>
            <a:pPr marL="342900" indent="-342900">
              <a:buAutoNum type="arabicPeriod" startAt="3"/>
            </a:pPr>
            <a:r>
              <a:rPr lang="en-US" sz="1600" dirty="0"/>
              <a:t>Select UK42dt:  I need to order my Drug Test only ($30)</a:t>
            </a:r>
          </a:p>
          <a:p>
            <a:endParaRPr lang="en-US" sz="1600" dirty="0"/>
          </a:p>
          <a:p>
            <a:r>
              <a:rPr lang="en-US" sz="1600" u="sng" dirty="0"/>
              <a:t>Or</a:t>
            </a:r>
          </a:p>
          <a:p>
            <a:endParaRPr lang="en-US" sz="1600" dirty="0"/>
          </a:p>
          <a:p>
            <a:pPr marL="342900" indent="-342900">
              <a:buAutoNum type="arabicPeriod" startAt="4"/>
            </a:pPr>
            <a:r>
              <a:rPr lang="en-US" sz="1600" dirty="0"/>
              <a:t>Select UK42re:  I need to order my Recheck Background Check only ($28)</a:t>
            </a:r>
          </a:p>
          <a:p>
            <a:endParaRPr lang="en-US" sz="1600" dirty="0"/>
          </a:p>
          <a:p>
            <a:r>
              <a:rPr lang="en-US" sz="1600" u="sng" dirty="0"/>
              <a:t>Or</a:t>
            </a:r>
          </a:p>
          <a:p>
            <a:endParaRPr lang="en-US" sz="1600" dirty="0"/>
          </a:p>
          <a:p>
            <a:pPr marL="342900" indent="-342900">
              <a:buAutoNum type="arabicPeriod" startAt="5"/>
            </a:pPr>
            <a:r>
              <a:rPr lang="en-US" sz="1600" dirty="0"/>
              <a:t>Select UK42redt:  I need to order my Recheck Background Check and Drug Test ($58)</a:t>
            </a:r>
          </a:p>
        </p:txBody>
      </p:sp>
      <p:pic>
        <p:nvPicPr>
          <p:cNvPr id="3" name="Picture 2">
            <a:extLst>
              <a:ext uri="{FF2B5EF4-FFF2-40B4-BE49-F238E27FC236}">
                <a16:creationId xmlns:a16="http://schemas.microsoft.com/office/drawing/2014/main" id="{D65E4B50-963B-487A-BFE9-9FA5310CF456}"/>
              </a:ext>
            </a:extLst>
          </p:cNvPr>
          <p:cNvPicPr/>
          <p:nvPr/>
        </p:nvPicPr>
        <p:blipFill>
          <a:blip r:embed="rId2"/>
          <a:stretch>
            <a:fillRect/>
          </a:stretch>
        </p:blipFill>
        <p:spPr>
          <a:xfrm>
            <a:off x="3886200" y="1305342"/>
            <a:ext cx="1371600" cy="1066800"/>
          </a:xfrm>
          <a:prstGeom prst="rect">
            <a:avLst/>
          </a:prstGeom>
        </p:spPr>
      </p:pic>
    </p:spTree>
    <p:extLst>
      <p:ext uri="{BB962C8B-B14F-4D97-AF65-F5344CB8AC3E}">
        <p14:creationId xmlns:p14="http://schemas.microsoft.com/office/powerpoint/2010/main" val="55327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609600"/>
            <a:ext cx="7543800" cy="1295400"/>
          </a:xfrm>
        </p:spPr>
        <p:txBody>
          <a:bodyPr>
            <a:noAutofit/>
          </a:bodyPr>
          <a:lstStyle/>
          <a:p>
            <a:pPr algn="ctr"/>
            <a:r>
              <a:rPr lang="en-US" sz="3600" dirty="0"/>
              <a:t>How to get started:</a:t>
            </a:r>
            <a:br>
              <a:rPr lang="en-US" sz="3600" dirty="0"/>
            </a:br>
            <a:r>
              <a:rPr lang="en-US" sz="3600" dirty="0"/>
              <a:t>Create an account on Castle Branch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20574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42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05400" y="262341"/>
            <a:ext cx="3810000" cy="5963940"/>
          </a:xfrm>
          <a:prstGeom prst="rect">
            <a:avLst/>
          </a:prstGeom>
          <a:noFill/>
        </p:spPr>
        <p:txBody>
          <a:bodyPr wrap="square" rtlCol="0">
            <a:spAutoFit/>
          </a:bodyPr>
          <a:lstStyle/>
          <a:p>
            <a:pPr algn="ctr">
              <a:lnSpc>
                <a:spcPct val="150000"/>
              </a:lnSpc>
            </a:pPr>
            <a:r>
              <a:rPr lang="en-US" sz="1600" b="1" u="sng" dirty="0">
                <a:solidFill>
                  <a:srgbClr val="FFC000"/>
                </a:solidFill>
              </a:rPr>
              <a:t>New Incoming students to UK</a:t>
            </a:r>
          </a:p>
          <a:p>
            <a:pPr marL="285750" indent="-285750">
              <a:lnSpc>
                <a:spcPct val="150000"/>
              </a:lnSpc>
              <a:buFont typeface="Arial" panose="020B0604020202020204" pitchFamily="34" charset="0"/>
              <a:buChar char="•"/>
            </a:pPr>
            <a:r>
              <a:rPr lang="en-US" sz="1600" dirty="0">
                <a:solidFill>
                  <a:prstClr val="white"/>
                </a:solidFill>
              </a:rPr>
              <a:t>Go to: </a:t>
            </a:r>
            <a:r>
              <a:rPr lang="en-US" sz="1600" u="sng" dirty="0">
                <a:solidFill>
                  <a:srgbClr val="FFC000"/>
                </a:solidFill>
              </a:rPr>
              <a:t>http://uky-health.castlebranch.com/  </a:t>
            </a:r>
          </a:p>
          <a:p>
            <a:pPr>
              <a:lnSpc>
                <a:spcPct val="150000"/>
              </a:lnSpc>
            </a:pPr>
            <a:r>
              <a:rPr lang="en-US" sz="1600" dirty="0">
                <a:solidFill>
                  <a:prstClr val="white"/>
                </a:solidFill>
              </a:rPr>
              <a:t>     Or scan QR code </a:t>
            </a:r>
          </a:p>
          <a:p>
            <a:pPr marL="285750" indent="-285750">
              <a:lnSpc>
                <a:spcPct val="150000"/>
              </a:lnSpc>
              <a:buFont typeface="Arial" panose="020B0604020202020204" pitchFamily="34" charset="0"/>
              <a:buChar char="•"/>
            </a:pPr>
            <a:endParaRPr lang="en-US" sz="1600" dirty="0">
              <a:solidFill>
                <a:prstClr val="white"/>
              </a:solidFill>
            </a:endParaRPr>
          </a:p>
          <a:p>
            <a:pPr marL="285750" indent="-285750">
              <a:lnSpc>
                <a:spcPct val="150000"/>
              </a:lnSpc>
              <a:buFont typeface="Arial" panose="020B0604020202020204" pitchFamily="34" charset="0"/>
              <a:buChar char="•"/>
            </a:pPr>
            <a:endParaRPr lang="en-US" sz="1600" dirty="0">
              <a:solidFill>
                <a:prstClr val="white"/>
              </a:solidFill>
            </a:endParaRPr>
          </a:p>
          <a:p>
            <a:pPr marL="285750" indent="-285750">
              <a:lnSpc>
                <a:spcPct val="150000"/>
              </a:lnSpc>
              <a:buFont typeface="Arial" panose="020B0604020202020204" pitchFamily="34" charset="0"/>
              <a:buChar char="•"/>
            </a:pPr>
            <a:r>
              <a:rPr lang="en-US" sz="1600" dirty="0">
                <a:solidFill>
                  <a:prstClr val="white"/>
                </a:solidFill>
              </a:rPr>
              <a:t>Select “Place Order”</a:t>
            </a:r>
          </a:p>
          <a:p>
            <a:pPr marL="285750" indent="-285750">
              <a:lnSpc>
                <a:spcPct val="150000"/>
              </a:lnSpc>
              <a:buFont typeface="Arial" panose="020B0604020202020204" pitchFamily="34" charset="0"/>
              <a:buChar char="•"/>
            </a:pPr>
            <a:r>
              <a:rPr lang="en-US" sz="1600" dirty="0">
                <a:solidFill>
                  <a:prstClr val="white"/>
                </a:solidFill>
              </a:rPr>
              <a:t>Select “College of Health Sciences”</a:t>
            </a:r>
          </a:p>
          <a:p>
            <a:pPr marL="285750" indent="-285750">
              <a:lnSpc>
                <a:spcPct val="150000"/>
              </a:lnSpc>
              <a:buFont typeface="Arial" panose="020B0604020202020204" pitchFamily="34" charset="0"/>
              <a:buChar char="•"/>
            </a:pPr>
            <a:r>
              <a:rPr lang="en-US" sz="1600" dirty="0">
                <a:solidFill>
                  <a:prstClr val="white"/>
                </a:solidFill>
              </a:rPr>
              <a:t>Select “Physician Assistant Studies”</a:t>
            </a:r>
          </a:p>
          <a:p>
            <a:pPr marL="285750" indent="-285750">
              <a:lnSpc>
                <a:spcPct val="150000"/>
              </a:lnSpc>
              <a:buFont typeface="Arial" panose="020B0604020202020204" pitchFamily="34" charset="0"/>
              <a:buChar char="•"/>
            </a:pPr>
            <a:r>
              <a:rPr lang="en-US" sz="1600" dirty="0">
                <a:solidFill>
                  <a:prstClr val="white"/>
                </a:solidFill>
              </a:rPr>
              <a:t>Select “UK42: I need to order my initial Background Check, Drug Test, and Medical Document Manager”</a:t>
            </a:r>
          </a:p>
          <a:p>
            <a:pPr marL="285750" indent="-285750">
              <a:lnSpc>
                <a:spcPct val="150000"/>
              </a:lnSpc>
              <a:buFont typeface="Arial" panose="020B0604020202020204" pitchFamily="34" charset="0"/>
              <a:buChar char="•"/>
            </a:pPr>
            <a:r>
              <a:rPr lang="en-US" sz="1600" dirty="0">
                <a:solidFill>
                  <a:prstClr val="white"/>
                </a:solidFill>
              </a:rPr>
              <a:t>You will then be directed to review your order, and then enter your personal details </a:t>
            </a:r>
          </a:p>
          <a:p>
            <a:pPr marL="285750" indent="-285750">
              <a:lnSpc>
                <a:spcPct val="150000"/>
              </a:lnSpc>
              <a:buFont typeface="Arial" panose="020B0604020202020204" pitchFamily="34" charset="0"/>
              <a:buChar char="•"/>
            </a:pPr>
            <a:r>
              <a:rPr lang="en-US" sz="1600" b="1" dirty="0">
                <a:solidFill>
                  <a:prstClr val="white"/>
                </a:solidFill>
              </a:rPr>
              <a:t>The cost is $103.00</a:t>
            </a:r>
          </a:p>
        </p:txBody>
      </p:sp>
      <p:pic>
        <p:nvPicPr>
          <p:cNvPr id="7" name="Picture 6" descr="CertifiedProfile - Mozilla Firefox"/>
          <p:cNvPicPr>
            <a:picLocks noChangeAspect="1"/>
          </p:cNvPicPr>
          <p:nvPr/>
        </p:nvPicPr>
        <p:blipFill rotWithShape="1">
          <a:blip r:embed="rId4"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pic>
        <p:nvPicPr>
          <p:cNvPr id="5" name="Picture 4">
            <a:extLst>
              <a:ext uri="{FF2B5EF4-FFF2-40B4-BE49-F238E27FC236}">
                <a16:creationId xmlns:a16="http://schemas.microsoft.com/office/drawing/2014/main" id="{D65E4B50-963B-487A-BFE9-9FA5310CF456}"/>
              </a:ext>
            </a:extLst>
          </p:cNvPr>
          <p:cNvPicPr>
            <a:picLocks noChangeAspect="1"/>
          </p:cNvPicPr>
          <p:nvPr/>
        </p:nvPicPr>
        <p:blipFill>
          <a:blip r:embed="rId5"/>
          <a:stretch>
            <a:fillRect/>
          </a:stretch>
        </p:blipFill>
        <p:spPr>
          <a:xfrm>
            <a:off x="7315200" y="1404097"/>
            <a:ext cx="1219200" cy="914400"/>
          </a:xfrm>
          <a:prstGeom prst="rect">
            <a:avLst/>
          </a:prstGeom>
        </p:spPr>
      </p:pic>
    </p:spTree>
    <p:extLst>
      <p:ext uri="{BB962C8B-B14F-4D97-AF65-F5344CB8AC3E}">
        <p14:creationId xmlns:p14="http://schemas.microsoft.com/office/powerpoint/2010/main" val="34347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508" y="152400"/>
            <a:ext cx="3584759" cy="3261643"/>
          </a:xfrm>
          <a:prstGeom prst="rect">
            <a:avLst/>
          </a:prstGeom>
        </p:spPr>
      </p:pic>
      <p:pic>
        <p:nvPicPr>
          <p:cNvPr id="3" name="Picture 2"/>
          <p:cNvPicPr>
            <a:picLocks noChangeAspect="1"/>
          </p:cNvPicPr>
          <p:nvPr/>
        </p:nvPicPr>
        <p:blipFill>
          <a:blip r:embed="rId3"/>
          <a:stretch>
            <a:fillRect/>
          </a:stretch>
        </p:blipFill>
        <p:spPr>
          <a:xfrm>
            <a:off x="152400" y="3657600"/>
            <a:ext cx="4724400" cy="2891333"/>
          </a:xfrm>
          <a:prstGeom prst="rect">
            <a:avLst/>
          </a:prstGeom>
        </p:spPr>
      </p:pic>
      <p:sp>
        <p:nvSpPr>
          <p:cNvPr id="4" name="TextBox 3"/>
          <p:cNvSpPr txBox="1"/>
          <p:nvPr/>
        </p:nvSpPr>
        <p:spPr>
          <a:xfrm>
            <a:off x="5181600" y="228600"/>
            <a:ext cx="3962400" cy="6463308"/>
          </a:xfrm>
          <a:prstGeom prst="rect">
            <a:avLst/>
          </a:prstGeom>
          <a:noFill/>
        </p:spPr>
        <p:txBody>
          <a:bodyPr wrap="square" rtlCol="0">
            <a:spAutoFit/>
          </a:bodyPr>
          <a:lstStyle/>
          <a:p>
            <a:pPr algn="ctr"/>
            <a:r>
              <a:rPr lang="en-US" b="1" u="sng" dirty="0"/>
              <a:t>If you are a current UK CHS Undergraduate Student and already have a CastleBranch account,  follow the instructions below:</a:t>
            </a:r>
          </a:p>
          <a:p>
            <a:pPr algn="ctr"/>
            <a:endParaRPr lang="en-US" b="1" u="sng" dirty="0"/>
          </a:p>
          <a:p>
            <a:pPr marL="285750" indent="-285750">
              <a:buFont typeface="Wingdings" panose="05000000000000000000" pitchFamily="2" charset="2"/>
              <a:buChar char="Ø"/>
            </a:pPr>
            <a:r>
              <a:rPr lang="en-US" dirty="0"/>
              <a:t>Go to: </a:t>
            </a:r>
            <a:r>
              <a:rPr lang="en-US" u="sng" dirty="0">
                <a:solidFill>
                  <a:srgbClr val="FFC000"/>
                </a:solidFill>
              </a:rPr>
              <a:t>http://uky-health.castlebranch.com/ </a:t>
            </a:r>
          </a:p>
          <a:p>
            <a:pPr marL="285750" indent="-285750">
              <a:buFont typeface="Wingdings" panose="05000000000000000000" pitchFamily="2" charset="2"/>
              <a:buChar char="Ø"/>
            </a:pPr>
            <a:r>
              <a:rPr lang="en-US" dirty="0"/>
              <a:t>Select: “Place Order”</a:t>
            </a:r>
          </a:p>
          <a:p>
            <a:pPr marL="285750" indent="-285750">
              <a:buFont typeface="Wingdings" panose="05000000000000000000" pitchFamily="2" charset="2"/>
              <a:buChar char="Ø"/>
            </a:pPr>
            <a:r>
              <a:rPr lang="en-US" dirty="0"/>
              <a:t>Select: “College of Health Sciences”</a:t>
            </a:r>
          </a:p>
          <a:p>
            <a:pPr marL="285750" indent="-285750">
              <a:buFont typeface="Wingdings" panose="05000000000000000000" pitchFamily="2" charset="2"/>
              <a:buChar char="Ø"/>
            </a:pPr>
            <a:r>
              <a:rPr lang="en-US" dirty="0"/>
              <a:t>Select: “Physician Assistant Studies”</a:t>
            </a:r>
          </a:p>
          <a:p>
            <a:pPr marL="285750" indent="-285750">
              <a:buFont typeface="Wingdings" panose="05000000000000000000" pitchFamily="2" charset="2"/>
              <a:buChar char="Ø"/>
            </a:pPr>
            <a:r>
              <a:rPr lang="en-US" dirty="0"/>
              <a:t>Select: “UK42redt: I need to order my Recheck Background Check and Drug Test.”</a:t>
            </a:r>
          </a:p>
          <a:p>
            <a:pPr marL="285750" indent="-285750">
              <a:buFont typeface="Wingdings" panose="05000000000000000000" pitchFamily="2" charset="2"/>
              <a:buChar char="Ø"/>
            </a:pPr>
            <a:r>
              <a:rPr lang="en-US" dirty="0"/>
              <a:t>You will then be directed to view your order and enter personal details. </a:t>
            </a:r>
          </a:p>
          <a:p>
            <a:pPr marL="285750" indent="-285750">
              <a:buFont typeface="Wingdings" panose="05000000000000000000" pitchFamily="2" charset="2"/>
              <a:buChar char="Ø"/>
            </a:pPr>
            <a:r>
              <a:rPr lang="en-US" dirty="0"/>
              <a:t>The cost is $58.00</a:t>
            </a:r>
          </a:p>
          <a:p>
            <a:pPr marL="285750" indent="-285750">
              <a:buFont typeface="Wingdings" panose="05000000000000000000" pitchFamily="2" charset="2"/>
              <a:buChar char="Ø"/>
            </a:pPr>
            <a:r>
              <a:rPr lang="en-US" dirty="0"/>
              <a:t>Reach out to </a:t>
            </a:r>
            <a:r>
              <a:rPr lang="en-US" dirty="0">
                <a:highlight>
                  <a:srgbClr val="FFFF00"/>
                </a:highlight>
                <a:hlinkClick r:id="rId4"/>
              </a:rPr>
              <a:t>chs-compliance@uky.edu</a:t>
            </a:r>
            <a:r>
              <a:rPr lang="en-US" dirty="0">
                <a:highlight>
                  <a:srgbClr val="FFFF00"/>
                </a:highlight>
              </a:rPr>
              <a:t> </a:t>
            </a:r>
            <a:r>
              <a:rPr lang="en-US" dirty="0"/>
              <a:t>to make sure that you are moved to the PAS cohort in CastleBranch</a:t>
            </a:r>
          </a:p>
        </p:txBody>
      </p:sp>
    </p:spTree>
    <p:extLst>
      <p:ext uri="{BB962C8B-B14F-4D97-AF65-F5344CB8AC3E}">
        <p14:creationId xmlns:p14="http://schemas.microsoft.com/office/powerpoint/2010/main" val="103224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239000" cy="4724400"/>
          </a:xfrm>
        </p:spPr>
        <p:txBody>
          <a:bodyPr>
            <a:normAutofit fontScale="92500" lnSpcReduction="20000"/>
          </a:bodyPr>
          <a:lstStyle/>
          <a:p>
            <a:pPr>
              <a:buFont typeface="Wingdings" panose="05000000000000000000" pitchFamily="2" charset="2"/>
              <a:buChar char="Ø"/>
            </a:pPr>
            <a:endParaRPr lang="en-US" sz="2800" dirty="0"/>
          </a:p>
          <a:p>
            <a:pPr>
              <a:buFont typeface="Wingdings" panose="05000000000000000000" pitchFamily="2" charset="2"/>
              <a:buChar char="Ø"/>
            </a:pPr>
            <a:r>
              <a:rPr lang="en-US" sz="2800" dirty="0"/>
              <a:t>Your background check will begin immediately upon purchasing. </a:t>
            </a:r>
          </a:p>
          <a:p>
            <a:pPr>
              <a:buFont typeface="Wingdings" panose="05000000000000000000" pitchFamily="2" charset="2"/>
              <a:buChar char="Ø"/>
            </a:pPr>
            <a:r>
              <a:rPr lang="en-US" sz="2800" dirty="0"/>
              <a:t>Instructions for your Drug Screening will be provided within your Certified Profile “To Do List” within three business days. </a:t>
            </a:r>
          </a:p>
          <a:p>
            <a:pPr lvl="1">
              <a:buFont typeface="Courier New" panose="02070309020205020404" pitchFamily="49" charset="0"/>
              <a:buChar char="o"/>
            </a:pPr>
            <a:r>
              <a:rPr lang="en-US" sz="2600" dirty="0"/>
              <a:t>You will be able to download the registration form and locate a LabCorp near you to process the specimen. </a:t>
            </a:r>
            <a:r>
              <a:rPr lang="en-US" sz="2600" b="1" u="sng" dirty="0">
                <a:solidFill>
                  <a:srgbClr val="FFC000"/>
                </a:solidFill>
              </a:rPr>
              <a:t>It is your responsibility to make sure that you allow enough time for us to receive the result prior to the start of courses.</a:t>
            </a:r>
          </a:p>
          <a:p>
            <a:pPr lvl="1">
              <a:buFont typeface="Courier New" panose="02070309020205020404" pitchFamily="49" charset="0"/>
              <a:buChar char="o"/>
            </a:pPr>
            <a:r>
              <a:rPr lang="en-US" sz="2600" dirty="0"/>
              <a:t>For issues processing a drug screen, please call </a:t>
            </a:r>
            <a:r>
              <a:rPr lang="en-US" sz="2600" dirty="0" err="1"/>
              <a:t>CastleBranch</a:t>
            </a:r>
            <a:r>
              <a:rPr lang="en-US" sz="2600" dirty="0"/>
              <a:t> directly at (888) 723-4263</a:t>
            </a:r>
          </a:p>
          <a:p>
            <a:pPr lvl="1">
              <a:buFont typeface="Courier New" panose="02070309020205020404" pitchFamily="49" charset="0"/>
              <a:buChar char="o"/>
            </a:pPr>
            <a:endParaRPr lang="en-US" sz="2600" dirty="0"/>
          </a:p>
        </p:txBody>
      </p:sp>
      <p:sp>
        <p:nvSpPr>
          <p:cNvPr id="3" name="TextBox 2"/>
          <p:cNvSpPr txBox="1"/>
          <p:nvPr/>
        </p:nvSpPr>
        <p:spPr>
          <a:xfrm>
            <a:off x="1066800" y="152400"/>
            <a:ext cx="7086600" cy="1323439"/>
          </a:xfrm>
          <a:prstGeom prst="rect">
            <a:avLst/>
          </a:prstGeom>
          <a:solidFill>
            <a:schemeClr val="tx2">
              <a:lumMod val="10000"/>
            </a:schemeClr>
          </a:solidFill>
        </p:spPr>
        <p:txBody>
          <a:bodyPr wrap="square" rtlCol="0">
            <a:spAutoFit/>
          </a:bodyPr>
          <a:lstStyle/>
          <a:p>
            <a:pPr algn="ctr"/>
            <a:r>
              <a:rPr lang="en-US" sz="4000" dirty="0"/>
              <a:t>Background Check and Drug Screen</a:t>
            </a:r>
          </a:p>
        </p:txBody>
      </p:sp>
    </p:spTree>
    <p:extLst>
      <p:ext uri="{BB962C8B-B14F-4D97-AF65-F5344CB8AC3E}">
        <p14:creationId xmlns:p14="http://schemas.microsoft.com/office/powerpoint/2010/main" val="91417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7543800" cy="4724400"/>
          </a:xfrm>
        </p:spPr>
        <p:txBody>
          <a:bodyPr>
            <a:normAutofit fontScale="85000" lnSpcReduction="10000"/>
          </a:bodyPr>
          <a:lstStyle/>
          <a:p>
            <a:pPr>
              <a:buFont typeface="Wingdings" panose="05000000000000000000" pitchFamily="2" charset="2"/>
              <a:buChar char="Ø"/>
            </a:pPr>
            <a:r>
              <a:rPr lang="en-US" sz="2800" dirty="0"/>
              <a:t>The full background check and drug screening are due </a:t>
            </a:r>
            <a:r>
              <a:rPr lang="en-US" sz="2800" u="sng">
                <a:solidFill>
                  <a:srgbClr val="FFC000"/>
                </a:solidFill>
              </a:rPr>
              <a:t>BY November </a:t>
            </a:r>
            <a:r>
              <a:rPr lang="en-US" sz="2800" u="sng" dirty="0">
                <a:solidFill>
                  <a:srgbClr val="FFC000"/>
                </a:solidFill>
              </a:rPr>
              <a:t>1</a:t>
            </a:r>
            <a:r>
              <a:rPr lang="en-US" sz="2800" u="sng" baseline="30000" dirty="0">
                <a:solidFill>
                  <a:srgbClr val="FFC000"/>
                </a:solidFill>
              </a:rPr>
              <a:t>st</a:t>
            </a:r>
            <a:r>
              <a:rPr lang="en-US" sz="2800" u="sng" dirty="0">
                <a:solidFill>
                  <a:srgbClr val="FFC000"/>
                </a:solidFill>
              </a:rPr>
              <a:t> before class registration and start of program. </a:t>
            </a:r>
          </a:p>
          <a:p>
            <a:pPr>
              <a:buFont typeface="Wingdings" panose="05000000000000000000" pitchFamily="2" charset="2"/>
              <a:buChar char="Ø"/>
            </a:pPr>
            <a:r>
              <a:rPr lang="en-US" sz="2800" dirty="0"/>
              <a:t>Make sure that you have enough time to get the results before this time. It can take a few days to process.</a:t>
            </a:r>
          </a:p>
          <a:p>
            <a:pPr>
              <a:buFont typeface="Wingdings" panose="05000000000000000000" pitchFamily="2" charset="2"/>
              <a:buChar char="Ø"/>
            </a:pPr>
            <a:r>
              <a:rPr lang="en-US" sz="2800" dirty="0"/>
              <a:t>The clinical requirements are due by </a:t>
            </a:r>
            <a:r>
              <a:rPr lang="en-US" sz="2800" u="sng" dirty="0">
                <a:solidFill>
                  <a:srgbClr val="FFC000"/>
                </a:solidFill>
              </a:rPr>
              <a:t>January 1</a:t>
            </a:r>
            <a:r>
              <a:rPr lang="en-US" sz="2800" u="sng" baseline="30000" dirty="0">
                <a:solidFill>
                  <a:srgbClr val="FFC000"/>
                </a:solidFill>
              </a:rPr>
              <a:t>st</a:t>
            </a:r>
            <a:r>
              <a:rPr lang="en-US" sz="2800" u="sng" dirty="0">
                <a:solidFill>
                  <a:srgbClr val="FFC000"/>
                </a:solidFill>
              </a:rPr>
              <a:t> each year you are in the program with exception of ACLS and CPI/NCI (due 6/1)</a:t>
            </a:r>
          </a:p>
          <a:p>
            <a:pPr>
              <a:buFont typeface="Wingdings" panose="05000000000000000000" pitchFamily="2" charset="2"/>
              <a:buChar char="Ø"/>
            </a:pPr>
            <a:r>
              <a:rPr lang="en-US" sz="2800" dirty="0">
                <a:solidFill>
                  <a:srgbClr val="FFC000"/>
                </a:solidFill>
              </a:rPr>
              <a:t>It is highly recommended that you begin gathering these materials as early as possible, especially if you are an out-of-state student or you are far from your primary health care provider. </a:t>
            </a:r>
          </a:p>
        </p:txBody>
      </p:sp>
      <p:sp>
        <p:nvSpPr>
          <p:cNvPr id="3" name="Title 2"/>
          <p:cNvSpPr>
            <a:spLocks noGrp="1"/>
          </p:cNvSpPr>
          <p:nvPr>
            <p:ph type="title"/>
          </p:nvPr>
        </p:nvSpPr>
        <p:spPr>
          <a:xfrm>
            <a:off x="762000" y="533400"/>
            <a:ext cx="7543800" cy="914400"/>
          </a:xfrm>
        </p:spPr>
        <p:txBody>
          <a:bodyPr/>
          <a:lstStyle/>
          <a:p>
            <a:pPr algn="ctr"/>
            <a:r>
              <a:rPr lang="en-US" dirty="0"/>
              <a:t>Due Dates</a:t>
            </a:r>
          </a:p>
        </p:txBody>
      </p:sp>
    </p:spTree>
    <p:extLst>
      <p:ext uri="{BB962C8B-B14F-4D97-AF65-F5344CB8AC3E}">
        <p14:creationId xmlns:p14="http://schemas.microsoft.com/office/powerpoint/2010/main" val="306446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914400"/>
          </a:xfrm>
          <a:solidFill>
            <a:schemeClr val="tx2">
              <a:lumMod val="10000"/>
            </a:schemeClr>
          </a:solidFill>
        </p:spPr>
        <p:txBody>
          <a:bodyPr/>
          <a:lstStyle/>
          <a:p>
            <a:pPr algn="ctr"/>
            <a:r>
              <a:rPr lang="en-US" dirty="0"/>
              <a:t>Clinical Requirements</a:t>
            </a:r>
          </a:p>
        </p:txBody>
      </p:sp>
      <p:sp>
        <p:nvSpPr>
          <p:cNvPr id="4" name="Rectangle 3"/>
          <p:cNvSpPr/>
          <p:nvPr/>
        </p:nvSpPr>
        <p:spPr>
          <a:xfrm>
            <a:off x="228600" y="1447800"/>
            <a:ext cx="8686800" cy="5509200"/>
          </a:xfrm>
          <a:prstGeom prst="rect">
            <a:avLst/>
          </a:prstGeom>
        </p:spPr>
        <p:txBody>
          <a:bodyPr wrap="square">
            <a:spAutoFit/>
          </a:bodyPr>
          <a:lstStyle/>
          <a:p>
            <a:pPr lvl="1">
              <a:buFont typeface="Wingdings" panose="05000000000000000000" pitchFamily="2" charset="2"/>
              <a:buChar char="Ø"/>
            </a:pPr>
            <a:r>
              <a:rPr lang="en-US" sz="2200" dirty="0"/>
              <a:t>Health Insurance (annual)</a:t>
            </a:r>
          </a:p>
          <a:p>
            <a:pPr lvl="1">
              <a:buFont typeface="Wingdings" panose="05000000000000000000" pitchFamily="2" charset="2"/>
              <a:buChar char="Ø"/>
            </a:pPr>
            <a:r>
              <a:rPr lang="en-US" sz="2200" dirty="0"/>
              <a:t>Influenza Shot (annual)</a:t>
            </a:r>
          </a:p>
          <a:p>
            <a:pPr lvl="1">
              <a:buFont typeface="Wingdings" panose="05000000000000000000" pitchFamily="2" charset="2"/>
              <a:buChar char="Ø"/>
            </a:pPr>
            <a:r>
              <a:rPr lang="en-US" sz="2200" dirty="0"/>
              <a:t>Immunizations: MMR, Varicella, Hep B and Tdap</a:t>
            </a:r>
          </a:p>
          <a:p>
            <a:pPr lvl="1">
              <a:buFont typeface="Wingdings" panose="05000000000000000000" pitchFamily="2" charset="2"/>
              <a:buChar char="Ø"/>
            </a:pPr>
            <a:r>
              <a:rPr lang="en-US" sz="2200" dirty="0"/>
              <a:t>Commitment to Behavioral Standard in Patient Care</a:t>
            </a:r>
          </a:p>
          <a:p>
            <a:pPr lvl="1">
              <a:buFont typeface="Wingdings" panose="05000000000000000000" pitchFamily="2" charset="2"/>
              <a:buChar char="Ø"/>
            </a:pPr>
            <a:r>
              <a:rPr lang="en-US" sz="2200" dirty="0"/>
              <a:t>Tuberculosis:  IGRA, QuantiFERON or T-Spot Blood test (annual)</a:t>
            </a:r>
          </a:p>
          <a:p>
            <a:pPr lvl="1">
              <a:buFont typeface="Wingdings" panose="05000000000000000000" pitchFamily="2" charset="2"/>
              <a:buChar char="Ø"/>
            </a:pPr>
            <a:r>
              <a:rPr lang="en-US" sz="2200"/>
              <a:t>BLS/CPR </a:t>
            </a:r>
            <a:r>
              <a:rPr lang="en-US" sz="2200" dirty="0"/>
              <a:t>Certification (America Heart Association BLS for Healthcare Provider) </a:t>
            </a:r>
          </a:p>
          <a:p>
            <a:pPr lvl="1">
              <a:buFont typeface="Wingdings" panose="05000000000000000000" pitchFamily="2" charset="2"/>
              <a:buChar char="Ø"/>
            </a:pPr>
            <a:r>
              <a:rPr lang="en-US" sz="2200" dirty="0"/>
              <a:t>ACLS -American Heart Association Advanced Cardiac Life Support Certification </a:t>
            </a:r>
          </a:p>
          <a:p>
            <a:pPr lvl="1">
              <a:buFont typeface="Wingdings" panose="05000000000000000000" pitchFamily="2" charset="2"/>
              <a:buChar char="Ø"/>
            </a:pPr>
            <a:r>
              <a:rPr lang="en-US" sz="2200" dirty="0"/>
              <a:t>CPI/NCI – Crisis Prevention Institute’s Nonviolent Crisis Intervention Training.</a:t>
            </a:r>
          </a:p>
          <a:p>
            <a:pPr lvl="1">
              <a:buFont typeface="Wingdings" panose="05000000000000000000" pitchFamily="2" charset="2"/>
              <a:buChar char="Ø"/>
            </a:pPr>
            <a:r>
              <a:rPr lang="en-US" sz="2200" dirty="0"/>
              <a:t>Discrimination and Harassment Training</a:t>
            </a:r>
          </a:p>
          <a:p>
            <a:pPr lvl="1">
              <a:buFont typeface="Wingdings" panose="05000000000000000000" pitchFamily="2" charset="2"/>
              <a:buChar char="Ø"/>
            </a:pPr>
            <a:r>
              <a:rPr lang="en-US" sz="2200" dirty="0"/>
              <a:t>HIPAA training</a:t>
            </a:r>
          </a:p>
          <a:p>
            <a:pPr lvl="1">
              <a:buFont typeface="Wingdings" panose="05000000000000000000" pitchFamily="2" charset="2"/>
              <a:buChar char="Ø"/>
            </a:pPr>
            <a:r>
              <a:rPr lang="en-US" sz="2200" dirty="0"/>
              <a:t>HIPAA Acknowledgement Form</a:t>
            </a:r>
          </a:p>
          <a:p>
            <a:pPr lvl="1">
              <a:buFont typeface="Wingdings" panose="05000000000000000000" pitchFamily="2" charset="2"/>
              <a:buChar char="Ø"/>
            </a:pPr>
            <a:r>
              <a:rPr lang="en-US" sz="2200" dirty="0"/>
              <a:t>Blood Borne Pathogens Training</a:t>
            </a:r>
          </a:p>
        </p:txBody>
      </p:sp>
    </p:spTree>
    <p:extLst>
      <p:ext uri="{BB962C8B-B14F-4D97-AF65-F5344CB8AC3E}">
        <p14:creationId xmlns:p14="http://schemas.microsoft.com/office/powerpoint/2010/main" val="126497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143000"/>
          </a:xfrm>
          <a:solidFill>
            <a:schemeClr val="tx2">
              <a:lumMod val="10000"/>
            </a:schemeClr>
          </a:solidFill>
          <a:ln w="76200">
            <a:solidFill>
              <a:schemeClr val="tx2">
                <a:lumMod val="10000"/>
              </a:schemeClr>
            </a:solidFill>
          </a:ln>
        </p:spPr>
        <p:txBody>
          <a:bodyPr/>
          <a:lstStyle/>
          <a:p>
            <a:pPr algn="ctr"/>
            <a:r>
              <a:rPr lang="en-US" dirty="0"/>
              <a:t>Required Immunizations</a:t>
            </a:r>
          </a:p>
        </p:txBody>
      </p:sp>
      <p:sp>
        <p:nvSpPr>
          <p:cNvPr id="3" name="Content Placeholder 2"/>
          <p:cNvSpPr>
            <a:spLocks noGrp="1"/>
          </p:cNvSpPr>
          <p:nvPr>
            <p:ph sz="quarter" idx="13"/>
          </p:nvPr>
        </p:nvSpPr>
        <p:spPr>
          <a:xfrm>
            <a:off x="838200" y="1676400"/>
            <a:ext cx="7239000" cy="4495800"/>
          </a:xfrm>
          <a:ln w="57150">
            <a:noFill/>
          </a:ln>
        </p:spPr>
        <p:txBody>
          <a:bodyPr/>
          <a:lstStyle/>
          <a:p>
            <a:pPr>
              <a:buFont typeface="Wingdings" panose="05000000000000000000" pitchFamily="2" charset="2"/>
              <a:buChar char="Ø"/>
            </a:pPr>
            <a:r>
              <a:rPr lang="en-US" dirty="0"/>
              <a:t>Required vaccines: please obtain documentation from your healthcare provider.</a:t>
            </a:r>
          </a:p>
          <a:p>
            <a:pPr lvl="1">
              <a:buFont typeface="Courier New" panose="02070309020205020404" pitchFamily="49" charset="0"/>
              <a:buChar char="o"/>
            </a:pPr>
            <a:r>
              <a:rPr lang="en-US" dirty="0"/>
              <a:t>Tuberculosis IGRA, QuantiFERON, or T-Spot Blood test</a:t>
            </a:r>
          </a:p>
          <a:p>
            <a:pPr lvl="1">
              <a:buFont typeface="Courier New" panose="02070309020205020404" pitchFamily="49" charset="0"/>
              <a:buChar char="o"/>
            </a:pPr>
            <a:r>
              <a:rPr lang="en-US" dirty="0" err="1"/>
              <a:t>Hep</a:t>
            </a:r>
            <a:r>
              <a:rPr lang="en-US" dirty="0"/>
              <a:t> B</a:t>
            </a:r>
          </a:p>
          <a:p>
            <a:pPr lvl="1">
              <a:buFont typeface="Courier New" panose="02070309020205020404" pitchFamily="49" charset="0"/>
              <a:buChar char="o"/>
            </a:pPr>
            <a:r>
              <a:rPr lang="en-US" dirty="0"/>
              <a:t>MMR </a:t>
            </a:r>
          </a:p>
          <a:p>
            <a:pPr lvl="1">
              <a:buFont typeface="Courier New" panose="02070309020205020404" pitchFamily="49" charset="0"/>
              <a:buChar char="o"/>
            </a:pPr>
            <a:r>
              <a:rPr lang="en-US" dirty="0"/>
              <a:t>Varicella</a:t>
            </a:r>
          </a:p>
          <a:p>
            <a:pPr lvl="1">
              <a:buFont typeface="Courier New" panose="02070309020205020404" pitchFamily="49" charset="0"/>
              <a:buChar char="o"/>
            </a:pPr>
            <a:r>
              <a:rPr lang="en-US" dirty="0"/>
              <a:t>Tdap</a:t>
            </a:r>
          </a:p>
          <a:p>
            <a:pPr lvl="1">
              <a:buFont typeface="Courier New" panose="02070309020205020404" pitchFamily="49" charset="0"/>
              <a:buChar char="o"/>
            </a:pPr>
            <a:r>
              <a:rPr lang="en-US" dirty="0"/>
              <a:t>Flu</a:t>
            </a:r>
          </a:p>
          <a:p>
            <a:pPr>
              <a:buFont typeface="Wingdings" panose="05000000000000000000" pitchFamily="2" charset="2"/>
              <a:buChar char="Ø"/>
            </a:pPr>
            <a:r>
              <a:rPr lang="en-US" dirty="0"/>
              <a:t>Vaccines can  be administered by University Health Services (UHS).</a:t>
            </a:r>
          </a:p>
          <a:p>
            <a:pPr>
              <a:buFont typeface="Wingdings" panose="05000000000000000000" pitchFamily="2" charset="2"/>
              <a:buChar char="Ø"/>
            </a:pPr>
            <a:r>
              <a:rPr lang="en-US" dirty="0"/>
              <a:t>Appointments may be made by calling 859-323-2778.</a:t>
            </a:r>
          </a:p>
        </p:txBody>
      </p:sp>
    </p:spTree>
    <p:extLst>
      <p:ext uri="{BB962C8B-B14F-4D97-AF65-F5344CB8AC3E}">
        <p14:creationId xmlns:p14="http://schemas.microsoft.com/office/powerpoint/2010/main" val="4253968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423&quot;&gt;&lt;/object&gt;&lt;object type=&quot;2&quot; unique_id=&quot;10424&quot;&gt;&lt;object type=&quot;3&quot; unique_id=&quot;10425&quot;&gt;&lt;property id=&quot;20148&quot; value=&quot;5&quot;/&gt;&lt;property id=&quot;20300&quot; value=&quot;Slide 1 - &amp;quot;Compliance Requirements  for Physician Assistant Students&amp;quot;&quot;/&gt;&lt;property id=&quot;20307&quot; value=&quot;257&quot;/&gt;&lt;/object&gt;&lt;object type=&quot;3&quot; unique_id=&quot;10426&quot;&gt;&lt;property id=&quot;20148&quot; value=&quot;5&quot;/&gt;&lt;property id=&quot;20300&quot; value=&quot;Slide 2 - &amp;quot;Requirements&amp;quot;&quot;/&gt;&lt;property id=&quot;20307&quot; value=&quot;258&quot;/&gt;&lt;/object&gt;&lt;object type=&quot;3&quot; unique_id=&quot;10427&quot;&gt;&lt;property id=&quot;20148&quot; value=&quot;5&quot;/&gt;&lt;property id=&quot;20300&quot; value=&quot;Slide 3 - &amp;quot;How to get started: Create an account on Castle Branch&amp;quot;&quot;/&gt;&lt;property id=&quot;20307&quot; value=&quot;259&quot;/&gt;&lt;/object&gt;&lt;object type=&quot;3&quot; unique_id=&quot;10428&quot;&gt;&lt;property id=&quot;20148&quot; value=&quot;5&quot;/&gt;&lt;property id=&quot;20300&quot; value=&quot;Slide 4&quot;/&gt;&lt;property id=&quot;20307&quot; value=&quot;260&quot;/&gt;&lt;/object&gt;&lt;object type=&quot;3&quot; unique_id=&quot;10429&quot;&gt;&lt;property id=&quot;20148&quot; value=&quot;5&quot;/&gt;&lt;property id=&quot;20300&quot; value=&quot;Slide 5&quot;/&gt;&lt;property id=&quot;20307&quot; value=&quot;261&quot;/&gt;&lt;/object&gt;&lt;object type=&quot;3&quot; unique_id=&quot;10430&quot;&gt;&lt;property id=&quot;20148&quot; value=&quot;5&quot;/&gt;&lt;property id=&quot;20300&quot; value=&quot;Slide 6 - &amp;quot;Due Dates&amp;quot;&quot;/&gt;&lt;property id=&quot;20307&quot; value=&quot;262&quot;/&gt;&lt;/object&gt;&lt;object type=&quot;3&quot; unique_id=&quot;10431&quot;&gt;&lt;property id=&quot;20148&quot; value=&quot;5&quot;/&gt;&lt;property id=&quot;20300&quot; value=&quot;Slide 7 - &amp;quot;Clinical Requirements&amp;quot;&quot;/&gt;&lt;property id=&quot;20307&quot; value=&quot;263&quot;/&gt;&lt;/object&gt;&lt;object type=&quot;3&quot; unique_id=&quot;10432&quot;&gt;&lt;property id=&quot;20148&quot; value=&quot;5&quot;/&gt;&lt;property id=&quot;20300&quot; value=&quot;Slide 8 - &amp;quot;Health Insurance&amp;quot;&quot;/&gt;&lt;property id=&quot;20307&quot; value=&quot;264&quot;/&gt;&lt;/object&gt;&lt;object type=&quot;3&quot; unique_id=&quot;10435&quot;&gt;&lt;property id=&quot;20148&quot; value=&quot;5&quot;/&gt;&lt;property id=&quot;20300&quot; value=&quot;Slide 13 - &amp;quot;Tuberculosis Test&amp;quot;&quot;/&gt;&lt;property id=&quot;20307&quot; value=&quot;267&quot;/&gt;&lt;/object&gt;&lt;object type=&quot;3&quot; unique_id=&quot;10436&quot;&gt;&lt;property id=&quot;20148&quot; value=&quot;5&quot;/&gt;&lt;property id=&quot;20300&quot; value=&quot;Slide 14 - &amp;quot;Commitment to Behavioral Standard in Patient Care&amp;quot;&quot;/&gt;&lt;property id=&quot;20307&quot; value=&quot;268&quot;/&gt;&lt;/object&gt;&lt;object type=&quot;3&quot; unique_id=&quot;10437&quot;&gt;&lt;property id=&quot;20148&quot; value=&quot;5&quot;/&gt;&lt;property id=&quot;20300&quot; value=&quot;Slide 15 - &amp;quot;CPR Certification&amp;quot;&quot;/&gt;&lt;property id=&quot;20307&quot; value=&quot;269&quot;/&gt;&lt;/object&gt;&lt;object type=&quot;3&quot; unique_id=&quot;10438&quot;&gt;&lt;property id=&quot;20148&quot; value=&quot;5&quot;/&gt;&lt;property id=&quot;20300&quot; value=&quot;Slide 16 - &amp;quot;HIPAA and Discrimination and Harassment Trainings&amp;quot;&quot;/&gt;&lt;property id=&quot;20307&quot; value=&quot;273&quot;/&gt;&lt;/object&gt;&lt;object type=&quot;3&quot; unique_id=&quot;10439&quot;&gt;&lt;property id=&quot;20148&quot; value=&quot;5&quot;/&gt;&lt;property id=&quot;20300&quot; value=&quot;Slide 17 - &amp;quot;The document you upload for the HIPAA and Discrimination training should look like this:&amp;quot;&quot;/&gt;&lt;property id=&quot;20307&quot; value=&quot;274&quot;/&gt;&lt;/object&gt;&lt;object type=&quot;3&quot; unique_id=&quot;10440&quot;&gt;&lt;property id=&quot;20148&quot; value=&quot;5&quot;/&gt;&lt;property id=&quot;20300&quot; value=&quot;Slide 18 - &amp;quot;Important Notes&amp;quot;&quot;/&gt;&lt;property id=&quot;20307&quot; value=&quot;275&quot;/&gt;&lt;/object&gt;&lt;object type=&quot;3&quot; unique_id=&quot;11644&quot;&gt;&lt;property id=&quot;20148&quot; value=&quot;5&quot;/&gt;&lt;property id=&quot;20300&quot; value=&quot;Slide 9 - &amp;quot;Influenza Vaccination&amp;quot;&quot;/&gt;&lt;property id=&quot;20307&quot; value=&quot;276&quot;/&gt;&lt;/object&gt;&lt;object type=&quot;3&quot; unique_id=&quot;11645&quot;&gt;&lt;property id=&quot;20148&quot; value=&quot;5&quot;/&gt;&lt;property id=&quot;20300&quot; value=&quot;Slide 10 - &amp;quot;Compliance Form&amp;quot;&quot;/&gt;&lt;property id=&quot;20307&quot; value=&quot;277&quot;/&gt;&lt;/object&gt;&lt;object type=&quot;3&quot; unique_id=&quot;11646&quot;&gt;&lt;property id=&quot;20148&quot; value=&quot;5&quot;/&gt;&lt;property id=&quot;20300&quot; value=&quot;Slide 11 - &amp;quot;Compliance Form&amp;quot;&quot;/&gt;&lt;property id=&quot;20307&quot; value=&quot;278&quot;/&gt;&lt;/object&gt;&lt;object type=&quot;3&quot; unique_id=&quot;11647&quot;&gt;&lt;property id=&quot;20148&quot; value=&quot;5&quot;/&gt;&lt;property id=&quot;20300&quot; value=&quot;Slide 12 - &amp;quot;Compliance Form&amp;quot;&quot;/&gt;&lt;property id=&quot;20307&quot; value=&quot;27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1266</TotalTime>
  <Words>2552</Words>
  <Application>Microsoft Office PowerPoint</Application>
  <PresentationFormat>On-screen Show (4:3)</PresentationFormat>
  <Paragraphs>246</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Courier New</vt:lpstr>
      <vt:lpstr>Palatino Linotype</vt:lpstr>
      <vt:lpstr>Symbol</vt:lpstr>
      <vt:lpstr>Wingdings</vt:lpstr>
      <vt:lpstr>Elemental</vt:lpstr>
      <vt:lpstr>Compliance Requirements  for Physician Assistant Students</vt:lpstr>
      <vt:lpstr>Requirements</vt:lpstr>
      <vt:lpstr>How to get started: Create an account on Castle Branch</vt:lpstr>
      <vt:lpstr>PowerPoint Presentation</vt:lpstr>
      <vt:lpstr>PowerPoint Presentation</vt:lpstr>
      <vt:lpstr>PowerPoint Presentation</vt:lpstr>
      <vt:lpstr>Due Dates</vt:lpstr>
      <vt:lpstr>Clinical Requirements</vt:lpstr>
      <vt:lpstr>Required Immunizations</vt:lpstr>
      <vt:lpstr>Health Insurance</vt:lpstr>
      <vt:lpstr>Influenza Vaccination</vt:lpstr>
      <vt:lpstr>MMR Vaccine</vt:lpstr>
      <vt:lpstr>Note: TDaP is a different vaccine than the tetanus (Td) vaccine, which is recommended every 10 years. TDaP is also different than the childhood DTaP vaccine</vt:lpstr>
      <vt:lpstr>PowerPoint Presentation</vt:lpstr>
      <vt:lpstr>HEPATITIS B  (Positive titer not accepted)</vt:lpstr>
      <vt:lpstr>Tuberculosis Test</vt:lpstr>
      <vt:lpstr>Commitment to Behavioral Standard in Patient Care</vt:lpstr>
      <vt:lpstr>CPR Certification</vt:lpstr>
      <vt:lpstr>HIPAA and Discrimination and Harassment Trainings</vt:lpstr>
      <vt:lpstr>HIPAA Acknowledgement Form</vt:lpstr>
      <vt:lpstr>The document you upload for the HIPAA and Discrimination training should look like this:</vt:lpstr>
      <vt:lpstr>IPAC Questionnaire/ Behavioral Standard in Patient Care</vt:lpstr>
      <vt:lpstr>Bloodborne Pathogens Training</vt:lpstr>
      <vt:lpstr>ACLS Certification</vt:lpstr>
      <vt:lpstr>CPI/NCI Training</vt:lpstr>
      <vt:lpstr>Important Notes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Requirements  for Physician Assistant Students</dc:title>
  <dc:creator>Lewis, Ashley L;tammy.edge@uky.edu</dc:creator>
  <cp:lastModifiedBy>Edge, Tammy W.</cp:lastModifiedBy>
  <cp:revision>112</cp:revision>
  <dcterms:created xsi:type="dcterms:W3CDTF">2016-06-14T14:34:30Z</dcterms:created>
  <dcterms:modified xsi:type="dcterms:W3CDTF">2024-09-18T16:37:18Z</dcterms:modified>
</cp:coreProperties>
</file>